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7" r:id="rId2"/>
    <p:sldMasterId id="2147483789" r:id="rId3"/>
    <p:sldMasterId id="2147483801" r:id="rId4"/>
  </p:sldMasterIdLst>
  <p:notesMasterIdLst>
    <p:notesMasterId r:id="rId46"/>
  </p:notesMasterIdLst>
  <p:sldIdLst>
    <p:sldId id="256" r:id="rId5"/>
    <p:sldId id="258" r:id="rId6"/>
    <p:sldId id="1449" r:id="rId7"/>
    <p:sldId id="1461" r:id="rId8"/>
    <p:sldId id="1450" r:id="rId9"/>
    <p:sldId id="1451" r:id="rId10"/>
    <p:sldId id="1452" r:id="rId11"/>
    <p:sldId id="260" r:id="rId12"/>
    <p:sldId id="1454" r:id="rId13"/>
    <p:sldId id="1455" r:id="rId14"/>
    <p:sldId id="261" r:id="rId15"/>
    <p:sldId id="262" r:id="rId16"/>
    <p:sldId id="1456" r:id="rId17"/>
    <p:sldId id="1457" r:id="rId18"/>
    <p:sldId id="1423" r:id="rId19"/>
    <p:sldId id="1478" r:id="rId20"/>
    <p:sldId id="1469" r:id="rId21"/>
    <p:sldId id="1470" r:id="rId22"/>
    <p:sldId id="1471" r:id="rId23"/>
    <p:sldId id="1458" r:id="rId24"/>
    <p:sldId id="1417" r:id="rId25"/>
    <p:sldId id="1473" r:id="rId26"/>
    <p:sldId id="1477" r:id="rId27"/>
    <p:sldId id="1476" r:id="rId28"/>
    <p:sldId id="1472" r:id="rId29"/>
    <p:sldId id="1475" r:id="rId30"/>
    <p:sldId id="1460" r:id="rId31"/>
    <p:sldId id="1474" r:id="rId32"/>
    <p:sldId id="1467" r:id="rId33"/>
    <p:sldId id="1479" r:id="rId34"/>
    <p:sldId id="1480" r:id="rId35"/>
    <p:sldId id="1481" r:id="rId36"/>
    <p:sldId id="1482" r:id="rId37"/>
    <p:sldId id="1483" r:id="rId38"/>
    <p:sldId id="1484" r:id="rId39"/>
    <p:sldId id="1486" r:id="rId40"/>
    <p:sldId id="1487" r:id="rId41"/>
    <p:sldId id="1488" r:id="rId42"/>
    <p:sldId id="1426" r:id="rId43"/>
    <p:sldId id="1427" r:id="rId44"/>
    <p:sldId id="1453"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umi0\Downloads\oxford%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日本の人口推移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Sheet1!$N$3</c:f>
              <c:strCache>
                <c:ptCount val="1"/>
                <c:pt idx="0">
                  <c:v>0-14</c:v>
                </c:pt>
              </c:strCache>
            </c:strRef>
          </c:tx>
          <c:spPr>
            <a:solidFill>
              <a:schemeClr val="accent6">
                <a:lumMod val="60000"/>
                <a:lumOff val="40000"/>
              </a:schemeClr>
            </a:solidFill>
            <a:ln>
              <a:noFill/>
            </a:ln>
            <a:effectLst/>
          </c:spPr>
          <c:invertIfNegative val="0"/>
          <c:cat>
            <c:numRef>
              <c:f>Sheet1!$M$4:$M$19</c:f>
              <c:numCache>
                <c:formatCode>General</c:formatCode>
                <c:ptCount val="16"/>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pt idx="14">
                  <c:v>2015</c:v>
                </c:pt>
                <c:pt idx="15">
                  <c:v>2020</c:v>
                </c:pt>
              </c:numCache>
            </c:numRef>
          </c:cat>
          <c:val>
            <c:numRef>
              <c:f>Sheet1!$N$4:$N$19</c:f>
              <c:numCache>
                <c:formatCode>#,##0</c:formatCode>
                <c:ptCount val="16"/>
                <c:pt idx="0">
                  <c:v>27573</c:v>
                </c:pt>
                <c:pt idx="1">
                  <c:v>29428</c:v>
                </c:pt>
                <c:pt idx="2">
                  <c:v>29798</c:v>
                </c:pt>
                <c:pt idx="3">
                  <c:v>28067</c:v>
                </c:pt>
                <c:pt idx="4">
                  <c:v>25166</c:v>
                </c:pt>
                <c:pt idx="5">
                  <c:v>24823</c:v>
                </c:pt>
                <c:pt idx="6">
                  <c:v>27221</c:v>
                </c:pt>
                <c:pt idx="7">
                  <c:v>27507</c:v>
                </c:pt>
                <c:pt idx="8">
                  <c:v>26033</c:v>
                </c:pt>
                <c:pt idx="9">
                  <c:v>22486</c:v>
                </c:pt>
                <c:pt idx="10">
                  <c:v>20014</c:v>
                </c:pt>
                <c:pt idx="11">
                  <c:v>18472</c:v>
                </c:pt>
                <c:pt idx="12">
                  <c:v>17521</c:v>
                </c:pt>
                <c:pt idx="13">
                  <c:v>16803</c:v>
                </c:pt>
                <c:pt idx="14">
                  <c:v>15887</c:v>
                </c:pt>
                <c:pt idx="15">
                  <c:v>14956</c:v>
                </c:pt>
              </c:numCache>
            </c:numRef>
          </c:val>
          <c:extLst>
            <c:ext xmlns:c16="http://schemas.microsoft.com/office/drawing/2014/chart" uri="{C3380CC4-5D6E-409C-BE32-E72D297353CC}">
              <c16:uniqueId val="{00000000-4059-4ECE-B96F-FC698554EB77}"/>
            </c:ext>
          </c:extLst>
        </c:ser>
        <c:ser>
          <c:idx val="1"/>
          <c:order val="1"/>
          <c:tx>
            <c:strRef>
              <c:f>Sheet1!$O$3</c:f>
              <c:strCache>
                <c:ptCount val="1"/>
                <c:pt idx="0">
                  <c:v>15-64</c:v>
                </c:pt>
              </c:strCache>
            </c:strRef>
          </c:tx>
          <c:spPr>
            <a:solidFill>
              <a:schemeClr val="accent1">
                <a:lumMod val="60000"/>
                <a:lumOff val="40000"/>
              </a:schemeClr>
            </a:solidFill>
            <a:ln>
              <a:noFill/>
            </a:ln>
            <a:effectLst/>
          </c:spPr>
          <c:invertIfNegative val="0"/>
          <c:cat>
            <c:numRef>
              <c:f>Sheet1!$M$4:$M$19</c:f>
              <c:numCache>
                <c:formatCode>General</c:formatCode>
                <c:ptCount val="16"/>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pt idx="14">
                  <c:v>2015</c:v>
                </c:pt>
                <c:pt idx="15">
                  <c:v>2020</c:v>
                </c:pt>
              </c:numCache>
            </c:numRef>
          </c:cat>
          <c:val>
            <c:numRef>
              <c:f>Sheet1!$O$4:$O$19</c:f>
              <c:numCache>
                <c:formatCode>#,##0</c:formatCode>
                <c:ptCount val="16"/>
                <c:pt idx="0">
                  <c:v>46783</c:v>
                </c:pt>
                <c:pt idx="1">
                  <c:v>49658</c:v>
                </c:pt>
                <c:pt idx="2">
                  <c:v>54729</c:v>
                </c:pt>
                <c:pt idx="3">
                  <c:v>60002</c:v>
                </c:pt>
                <c:pt idx="4">
                  <c:v>66928</c:v>
                </c:pt>
                <c:pt idx="5">
                  <c:v>71566</c:v>
                </c:pt>
                <c:pt idx="6">
                  <c:v>75807</c:v>
                </c:pt>
                <c:pt idx="7">
                  <c:v>78835</c:v>
                </c:pt>
                <c:pt idx="8">
                  <c:v>82506</c:v>
                </c:pt>
                <c:pt idx="9">
                  <c:v>85904</c:v>
                </c:pt>
                <c:pt idx="10">
                  <c:v>87165</c:v>
                </c:pt>
                <c:pt idx="11">
                  <c:v>86220</c:v>
                </c:pt>
                <c:pt idx="12">
                  <c:v>84092</c:v>
                </c:pt>
                <c:pt idx="13">
                  <c:v>81032</c:v>
                </c:pt>
                <c:pt idx="14">
                  <c:v>76289</c:v>
                </c:pt>
                <c:pt idx="15">
                  <c:v>72923</c:v>
                </c:pt>
              </c:numCache>
            </c:numRef>
          </c:val>
          <c:extLst>
            <c:ext xmlns:c16="http://schemas.microsoft.com/office/drawing/2014/chart" uri="{C3380CC4-5D6E-409C-BE32-E72D297353CC}">
              <c16:uniqueId val="{00000001-4059-4ECE-B96F-FC698554EB77}"/>
            </c:ext>
          </c:extLst>
        </c:ser>
        <c:ser>
          <c:idx val="2"/>
          <c:order val="2"/>
          <c:tx>
            <c:strRef>
              <c:f>Sheet1!$P$3</c:f>
              <c:strCache>
                <c:ptCount val="1"/>
                <c:pt idx="0">
                  <c:v>65+</c:v>
                </c:pt>
              </c:strCache>
            </c:strRef>
          </c:tx>
          <c:spPr>
            <a:solidFill>
              <a:schemeClr val="accent2">
                <a:lumMod val="60000"/>
                <a:lumOff val="40000"/>
              </a:schemeClr>
            </a:solidFill>
            <a:ln>
              <a:noFill/>
            </a:ln>
            <a:effectLst/>
          </c:spPr>
          <c:invertIfNegative val="0"/>
          <c:cat>
            <c:numRef>
              <c:f>Sheet1!$M$4:$M$19</c:f>
              <c:numCache>
                <c:formatCode>General</c:formatCode>
                <c:ptCount val="16"/>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pt idx="14">
                  <c:v>2015</c:v>
                </c:pt>
                <c:pt idx="15">
                  <c:v>2020</c:v>
                </c:pt>
              </c:numCache>
            </c:numRef>
          </c:cat>
          <c:val>
            <c:numRef>
              <c:f>Sheet1!$P$4:$P$19</c:f>
              <c:numCache>
                <c:formatCode>#,##0</c:formatCode>
                <c:ptCount val="16"/>
                <c:pt idx="0">
                  <c:v>3745</c:v>
                </c:pt>
                <c:pt idx="1">
                  <c:v>4109</c:v>
                </c:pt>
                <c:pt idx="2">
                  <c:v>4747</c:v>
                </c:pt>
                <c:pt idx="3">
                  <c:v>5350</c:v>
                </c:pt>
                <c:pt idx="4">
                  <c:v>6181</c:v>
                </c:pt>
                <c:pt idx="5">
                  <c:v>7331</c:v>
                </c:pt>
                <c:pt idx="6">
                  <c:v>8865</c:v>
                </c:pt>
                <c:pt idx="7">
                  <c:v>10647</c:v>
                </c:pt>
                <c:pt idx="8">
                  <c:v>12468</c:v>
                </c:pt>
                <c:pt idx="9">
                  <c:v>14895</c:v>
                </c:pt>
                <c:pt idx="10">
                  <c:v>18261</c:v>
                </c:pt>
                <c:pt idx="11">
                  <c:v>22005</c:v>
                </c:pt>
                <c:pt idx="12">
                  <c:v>25672</c:v>
                </c:pt>
                <c:pt idx="13">
                  <c:v>29246</c:v>
                </c:pt>
                <c:pt idx="14">
                  <c:v>33465</c:v>
                </c:pt>
                <c:pt idx="15">
                  <c:v>35336</c:v>
                </c:pt>
              </c:numCache>
            </c:numRef>
          </c:val>
          <c:extLst>
            <c:ext xmlns:c16="http://schemas.microsoft.com/office/drawing/2014/chart" uri="{C3380CC4-5D6E-409C-BE32-E72D297353CC}">
              <c16:uniqueId val="{00000002-4059-4ECE-B96F-FC698554EB77}"/>
            </c:ext>
          </c:extLst>
        </c:ser>
        <c:dLbls>
          <c:showLegendKey val="0"/>
          <c:showVal val="0"/>
          <c:showCatName val="0"/>
          <c:showSerName val="0"/>
          <c:showPercent val="0"/>
          <c:showBubbleSize val="0"/>
        </c:dLbls>
        <c:gapWidth val="150"/>
        <c:overlap val="100"/>
        <c:axId val="867145408"/>
        <c:axId val="867145080"/>
      </c:barChart>
      <c:lineChart>
        <c:grouping val="stacked"/>
        <c:varyColors val="0"/>
        <c:ser>
          <c:idx val="3"/>
          <c:order val="3"/>
          <c:tx>
            <c:strRef>
              <c:f>Sheet1!$Q$3</c:f>
              <c:strCache>
                <c:ptCount val="1"/>
                <c:pt idx="0">
                  <c:v>fertility</c:v>
                </c:pt>
              </c:strCache>
            </c:strRef>
          </c:tx>
          <c:spPr>
            <a:ln w="28575" cap="rnd">
              <a:solidFill>
                <a:srgbClr val="C00000"/>
              </a:solidFill>
              <a:round/>
            </a:ln>
            <a:effectLst/>
          </c:spPr>
          <c:marker>
            <c:symbol val="circle"/>
            <c:size val="5"/>
            <c:spPr>
              <a:solidFill>
                <a:srgbClr val="C00000"/>
              </a:solidFill>
              <a:ln w="9525">
                <a:noFill/>
              </a:ln>
              <a:effectLst/>
            </c:spPr>
          </c:marker>
          <c:cat>
            <c:numRef>
              <c:f>Sheet1!$M$4:$M$19</c:f>
              <c:numCache>
                <c:formatCode>General</c:formatCode>
                <c:ptCount val="16"/>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pt idx="14">
                  <c:v>2015</c:v>
                </c:pt>
                <c:pt idx="15">
                  <c:v>2020</c:v>
                </c:pt>
              </c:numCache>
            </c:numRef>
          </c:cat>
          <c:val>
            <c:numRef>
              <c:f>Sheet1!$Q$4:$Q$19</c:f>
              <c:numCache>
                <c:formatCode>0.00\ ;\-0.00\ </c:formatCode>
                <c:ptCount val="16"/>
                <c:pt idx="0">
                  <c:v>4.54</c:v>
                </c:pt>
                <c:pt idx="1">
                  <c:v>3.65</c:v>
                </c:pt>
                <c:pt idx="2">
                  <c:v>2.37</c:v>
                </c:pt>
                <c:pt idx="3">
                  <c:v>2</c:v>
                </c:pt>
                <c:pt idx="4">
                  <c:v>2.14</c:v>
                </c:pt>
                <c:pt idx="5">
                  <c:v>2.13</c:v>
                </c:pt>
                <c:pt idx="6">
                  <c:v>1.91</c:v>
                </c:pt>
                <c:pt idx="7">
                  <c:v>1.75</c:v>
                </c:pt>
                <c:pt idx="8">
                  <c:v>1.76</c:v>
                </c:pt>
                <c:pt idx="9">
                  <c:v>1.54</c:v>
                </c:pt>
                <c:pt idx="10">
                  <c:v>1.42</c:v>
                </c:pt>
                <c:pt idx="11">
                  <c:v>1.36</c:v>
                </c:pt>
                <c:pt idx="12">
                  <c:v>1.26</c:v>
                </c:pt>
                <c:pt idx="13">
                  <c:v>1.39</c:v>
                </c:pt>
                <c:pt idx="14">
                  <c:v>1.45</c:v>
                </c:pt>
                <c:pt idx="15">
                  <c:v>1.33</c:v>
                </c:pt>
              </c:numCache>
            </c:numRef>
          </c:val>
          <c:smooth val="0"/>
          <c:extLst>
            <c:ext xmlns:c16="http://schemas.microsoft.com/office/drawing/2014/chart" uri="{C3380CC4-5D6E-409C-BE32-E72D297353CC}">
              <c16:uniqueId val="{00000003-4059-4ECE-B96F-FC698554EB77}"/>
            </c:ext>
          </c:extLst>
        </c:ser>
        <c:dLbls>
          <c:showLegendKey val="0"/>
          <c:showVal val="0"/>
          <c:showCatName val="0"/>
          <c:showSerName val="0"/>
          <c:showPercent val="0"/>
          <c:showBubbleSize val="0"/>
        </c:dLbls>
        <c:marker val="1"/>
        <c:smooth val="0"/>
        <c:axId val="900170152"/>
        <c:axId val="900171464"/>
      </c:lineChart>
      <c:catAx>
        <c:axId val="86714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7145080"/>
        <c:crosses val="autoZero"/>
        <c:auto val="1"/>
        <c:lblAlgn val="ctr"/>
        <c:lblOffset val="100"/>
        <c:noMultiLvlLbl val="0"/>
      </c:catAx>
      <c:valAx>
        <c:axId val="86714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7145408"/>
        <c:crosses val="autoZero"/>
        <c:crossBetween val="between"/>
      </c:valAx>
      <c:valAx>
        <c:axId val="900171464"/>
        <c:scaling>
          <c:orientation val="minMax"/>
        </c:scaling>
        <c:delete val="0"/>
        <c:axPos val="r"/>
        <c:numFmt formatCode="0.00\ ;\-0.00\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0170152"/>
        <c:crosses val="max"/>
        <c:crossBetween val="between"/>
      </c:valAx>
      <c:catAx>
        <c:axId val="900170152"/>
        <c:scaling>
          <c:orientation val="minMax"/>
        </c:scaling>
        <c:delete val="1"/>
        <c:axPos val="b"/>
        <c:numFmt formatCode="General" sourceLinked="1"/>
        <c:majorTickMark val="out"/>
        <c:minorTickMark val="none"/>
        <c:tickLblPos val="nextTo"/>
        <c:crossAx val="900171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60"/>
      <c:rotY val="19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811506831326747E-2"/>
          <c:y val="2.3042394376930026E-2"/>
          <c:w val="0.89015187841976706"/>
          <c:h val="0.80030260255349972"/>
        </c:manualLayout>
      </c:layout>
      <c:bar3DChart>
        <c:barDir val="col"/>
        <c:grouping val="standard"/>
        <c:varyColors val="0"/>
        <c:ser>
          <c:idx val="0"/>
          <c:order val="0"/>
          <c:tx>
            <c:strRef>
              <c:f>出生感度!$A$5</c:f>
              <c:strCache>
                <c:ptCount val="1"/>
                <c:pt idx="0">
                  <c:v>15~19</c:v>
                </c:pt>
              </c:strCache>
            </c:strRef>
          </c:tx>
          <c:spPr>
            <a:gradFill rotWithShape="1">
              <a:gsLst>
                <a:gs pos="0">
                  <a:schemeClr val="accent3">
                    <a:shade val="47000"/>
                    <a:satMod val="103000"/>
                    <a:lumMod val="102000"/>
                    <a:tint val="94000"/>
                  </a:schemeClr>
                </a:gs>
                <a:gs pos="50000">
                  <a:schemeClr val="accent3">
                    <a:shade val="47000"/>
                    <a:satMod val="110000"/>
                    <a:lumMod val="100000"/>
                    <a:shade val="100000"/>
                  </a:schemeClr>
                </a:gs>
                <a:gs pos="100000">
                  <a:schemeClr val="accent3">
                    <a:shade val="47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出生感度!$B$5:$AV$5</c:f>
              <c:numCache>
                <c:formatCode>General</c:formatCode>
                <c:ptCount val="47"/>
                <c:pt idx="0">
                  <c:v>2.8695860114158699E-3</c:v>
                </c:pt>
                <c:pt idx="1">
                  <c:v>5.80558086641078E-4</c:v>
                </c:pt>
                <c:pt idx="2">
                  <c:v>6.09688796695365E-4</c:v>
                </c:pt>
                <c:pt idx="3">
                  <c:v>1.70300160785033E-3</c:v>
                </c:pt>
                <c:pt idx="4">
                  <c:v>3.4146653058166401E-4</c:v>
                </c:pt>
                <c:pt idx="5">
                  <c:v>6.0392677349712504E-4</c:v>
                </c:pt>
                <c:pt idx="6">
                  <c:v>1.33542967196486E-3</c:v>
                </c:pt>
                <c:pt idx="7">
                  <c:v>2.7544821807708002E-3</c:v>
                </c:pt>
                <c:pt idx="8">
                  <c:v>1.70872080463881E-3</c:v>
                </c:pt>
                <c:pt idx="9">
                  <c:v>1.8526295344778599E-3</c:v>
                </c:pt>
                <c:pt idx="10">
                  <c:v>9.4720939149638504E-3</c:v>
                </c:pt>
                <c:pt idx="11">
                  <c:v>8.1749114876688098E-3</c:v>
                </c:pt>
                <c:pt idx="12">
                  <c:v>1.6114442297456798E-2</c:v>
                </c:pt>
                <c:pt idx="13">
                  <c:v>1.16097208660913E-2</c:v>
                </c:pt>
                <c:pt idx="14">
                  <c:v>1.47006415660358E-3</c:v>
                </c:pt>
                <c:pt idx="15">
                  <c:v>1.16996823381932E-3</c:v>
                </c:pt>
                <c:pt idx="16">
                  <c:v>1.79345962483602E-3</c:v>
                </c:pt>
                <c:pt idx="17">
                  <c:v>1.06654626956258E-3</c:v>
                </c:pt>
                <c:pt idx="18">
                  <c:v>1.0236030294540001E-3</c:v>
                </c:pt>
                <c:pt idx="19">
                  <c:v>2.5989406700479001E-3</c:v>
                </c:pt>
                <c:pt idx="20">
                  <c:v>2.7168118641581998E-3</c:v>
                </c:pt>
                <c:pt idx="21">
                  <c:v>4.50193792747384E-3</c:v>
                </c:pt>
                <c:pt idx="22">
                  <c:v>1.5707394541962599E-2</c:v>
                </c:pt>
                <c:pt idx="23">
                  <c:v>2.23223147144178E-3</c:v>
                </c:pt>
                <c:pt idx="24">
                  <c:v>2.5393091864306301E-3</c:v>
                </c:pt>
                <c:pt idx="25">
                  <c:v>2.9083015951484E-3</c:v>
                </c:pt>
                <c:pt idx="26">
                  <c:v>1.2206054444836601E-2</c:v>
                </c:pt>
                <c:pt idx="27">
                  <c:v>7.2769840951732801E-3</c:v>
                </c:pt>
                <c:pt idx="28">
                  <c:v>1.48033572855796E-3</c:v>
                </c:pt>
                <c:pt idx="29">
                  <c:v>7.6009009089413396E-4</c:v>
                </c:pt>
                <c:pt idx="30">
                  <c:v>8.9836529714754803E-4</c:v>
                </c:pt>
                <c:pt idx="31">
                  <c:v>1.2327376770942999E-3</c:v>
                </c:pt>
                <c:pt idx="32">
                  <c:v>3.3132826215784899E-3</c:v>
                </c:pt>
                <c:pt idx="33">
                  <c:v>4.8981017022524803E-3</c:v>
                </c:pt>
                <c:pt idx="34">
                  <c:v>1.9827309087822602E-3</c:v>
                </c:pt>
                <c:pt idx="35">
                  <c:v>7.78115569192939E-4</c:v>
                </c:pt>
                <c:pt idx="36">
                  <c:v>1.3651743445196899E-3</c:v>
                </c:pt>
                <c:pt idx="37">
                  <c:v>1.3283808571834901E-3</c:v>
                </c:pt>
                <c:pt idx="38">
                  <c:v>6.3151647759128796E-4</c:v>
                </c:pt>
                <c:pt idx="39">
                  <c:v>1.1920875090774399E-2</c:v>
                </c:pt>
                <c:pt idx="40">
                  <c:v>1.9195041860302199E-3</c:v>
                </c:pt>
                <c:pt idx="41">
                  <c:v>2.4024434127888402E-3</c:v>
                </c:pt>
                <c:pt idx="42">
                  <c:v>3.7852056310819599E-3</c:v>
                </c:pt>
                <c:pt idx="43">
                  <c:v>1.93343361404474E-3</c:v>
                </c:pt>
                <c:pt idx="44">
                  <c:v>1.90038528982723E-3</c:v>
                </c:pt>
                <c:pt idx="45">
                  <c:v>3.1146880614419102E-3</c:v>
                </c:pt>
                <c:pt idx="46">
                  <c:v>8.1632972221605798E-3</c:v>
                </c:pt>
              </c:numCache>
            </c:numRef>
          </c:val>
          <c:extLst>
            <c:ext xmlns:c16="http://schemas.microsoft.com/office/drawing/2014/chart" uri="{C3380CC4-5D6E-409C-BE32-E72D297353CC}">
              <c16:uniqueId val="{00000000-132A-4C15-A661-BDD82C71B646}"/>
            </c:ext>
          </c:extLst>
        </c:ser>
        <c:ser>
          <c:idx val="1"/>
          <c:order val="1"/>
          <c:tx>
            <c:strRef>
              <c:f>出生感度!$A$6</c:f>
              <c:strCache>
                <c:ptCount val="1"/>
                <c:pt idx="0">
                  <c:v>20~24</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出生感度!$B$6:$AV$6</c:f>
              <c:numCache>
                <c:formatCode>General</c:formatCode>
                <c:ptCount val="47"/>
                <c:pt idx="0">
                  <c:v>3.0419677645616701E-3</c:v>
                </c:pt>
                <c:pt idx="1">
                  <c:v>5.3972121244963899E-4</c:v>
                </c:pt>
                <c:pt idx="2">
                  <c:v>5.5867023723329403E-4</c:v>
                </c:pt>
                <c:pt idx="3">
                  <c:v>1.8040192387751299E-3</c:v>
                </c:pt>
                <c:pt idx="4">
                  <c:v>3.11282437619648E-4</c:v>
                </c:pt>
                <c:pt idx="5">
                  <c:v>5.6736085571892697E-4</c:v>
                </c:pt>
                <c:pt idx="6">
                  <c:v>1.2038507263940599E-3</c:v>
                </c:pt>
                <c:pt idx="7">
                  <c:v>2.7015367975692099E-3</c:v>
                </c:pt>
                <c:pt idx="8">
                  <c:v>1.6752950292499599E-3</c:v>
                </c:pt>
                <c:pt idx="9">
                  <c:v>1.79918009238351E-3</c:v>
                </c:pt>
                <c:pt idx="10">
                  <c:v>1.02559137917755E-2</c:v>
                </c:pt>
                <c:pt idx="11">
                  <c:v>8.9733737689779297E-3</c:v>
                </c:pt>
                <c:pt idx="12">
                  <c:v>2.0019592900446099E-2</c:v>
                </c:pt>
                <c:pt idx="13">
                  <c:v>1.3219097096264299E-2</c:v>
                </c:pt>
                <c:pt idx="14">
                  <c:v>1.40903426249051E-3</c:v>
                </c:pt>
                <c:pt idx="15">
                  <c:v>1.12434260846377E-3</c:v>
                </c:pt>
                <c:pt idx="16">
                  <c:v>1.81231997886547E-3</c:v>
                </c:pt>
                <c:pt idx="17">
                  <c:v>9.7555194765515699E-4</c:v>
                </c:pt>
                <c:pt idx="18">
                  <c:v>9.8823103173542592E-4</c:v>
                </c:pt>
                <c:pt idx="19">
                  <c:v>2.3556134636272602E-3</c:v>
                </c:pt>
                <c:pt idx="20">
                  <c:v>2.6604754480399799E-3</c:v>
                </c:pt>
                <c:pt idx="21">
                  <c:v>4.3210300281128601E-3</c:v>
                </c:pt>
                <c:pt idx="22">
                  <c:v>1.6438822583442099E-2</c:v>
                </c:pt>
                <c:pt idx="23">
                  <c:v>2.1822355600958801E-3</c:v>
                </c:pt>
                <c:pt idx="24">
                  <c:v>2.56268206152742E-3</c:v>
                </c:pt>
                <c:pt idx="25">
                  <c:v>3.5251928323034101E-3</c:v>
                </c:pt>
                <c:pt idx="26">
                  <c:v>1.35489758366473E-2</c:v>
                </c:pt>
                <c:pt idx="27">
                  <c:v>7.5363693034802897E-3</c:v>
                </c:pt>
                <c:pt idx="28">
                  <c:v>1.55359568406596E-3</c:v>
                </c:pt>
                <c:pt idx="29">
                  <c:v>7.1358933557879201E-4</c:v>
                </c:pt>
                <c:pt idx="30">
                  <c:v>8.4492707714753498E-4</c:v>
                </c:pt>
                <c:pt idx="31">
                  <c:v>1.08337706451244E-3</c:v>
                </c:pt>
                <c:pt idx="32">
                  <c:v>3.4388570948467199E-3</c:v>
                </c:pt>
                <c:pt idx="33">
                  <c:v>4.9197060941836403E-3</c:v>
                </c:pt>
                <c:pt idx="34">
                  <c:v>1.9288926952655599E-3</c:v>
                </c:pt>
                <c:pt idx="35">
                  <c:v>7.7450317493236802E-4</c:v>
                </c:pt>
                <c:pt idx="36">
                  <c:v>1.2646260125905801E-3</c:v>
                </c:pt>
                <c:pt idx="37">
                  <c:v>1.2406500673687699E-3</c:v>
                </c:pt>
                <c:pt idx="38">
                  <c:v>6.0684996707713996E-4</c:v>
                </c:pt>
                <c:pt idx="39">
                  <c:v>1.25452159920597E-2</c:v>
                </c:pt>
                <c:pt idx="40">
                  <c:v>1.7682313805646699E-3</c:v>
                </c:pt>
                <c:pt idx="41">
                  <c:v>2.1749677604969301E-3</c:v>
                </c:pt>
                <c:pt idx="42">
                  <c:v>3.5651999062947201E-3</c:v>
                </c:pt>
                <c:pt idx="43">
                  <c:v>1.8038134098407399E-3</c:v>
                </c:pt>
                <c:pt idx="44">
                  <c:v>1.6497996542432999E-3</c:v>
                </c:pt>
                <c:pt idx="45">
                  <c:v>2.7369487550492001E-3</c:v>
                </c:pt>
                <c:pt idx="46">
                  <c:v>7.3995442829720001E-3</c:v>
                </c:pt>
              </c:numCache>
            </c:numRef>
          </c:val>
          <c:extLst>
            <c:ext xmlns:c16="http://schemas.microsoft.com/office/drawing/2014/chart" uri="{C3380CC4-5D6E-409C-BE32-E72D297353CC}">
              <c16:uniqueId val="{00000001-132A-4C15-A661-BDD82C71B646}"/>
            </c:ext>
          </c:extLst>
        </c:ser>
        <c:ser>
          <c:idx val="2"/>
          <c:order val="2"/>
          <c:tx>
            <c:strRef>
              <c:f>出生感度!$A$7</c:f>
              <c:strCache>
                <c:ptCount val="1"/>
                <c:pt idx="0">
                  <c:v>25~29</c:v>
                </c:pt>
              </c:strCache>
            </c:strRef>
          </c:tx>
          <c:spPr>
            <a:gradFill rotWithShape="1">
              <a:gsLst>
                <a:gs pos="0">
                  <a:schemeClr val="accent3">
                    <a:shade val="82000"/>
                    <a:satMod val="103000"/>
                    <a:lumMod val="102000"/>
                    <a:tint val="94000"/>
                  </a:schemeClr>
                </a:gs>
                <a:gs pos="50000">
                  <a:schemeClr val="accent3">
                    <a:shade val="82000"/>
                    <a:satMod val="110000"/>
                    <a:lumMod val="100000"/>
                    <a:shade val="100000"/>
                  </a:schemeClr>
                </a:gs>
                <a:gs pos="100000">
                  <a:schemeClr val="accent3">
                    <a:shade val="82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出生感度!$B$7:$AV$7</c:f>
              <c:numCache>
                <c:formatCode>General</c:formatCode>
                <c:ptCount val="47"/>
                <c:pt idx="0">
                  <c:v>3.2693825668682099E-3</c:v>
                </c:pt>
                <c:pt idx="1">
                  <c:v>6.10381605741587E-4</c:v>
                </c:pt>
                <c:pt idx="2">
                  <c:v>6.48495595883048E-4</c:v>
                </c:pt>
                <c:pt idx="3">
                  <c:v>1.8798185876561799E-3</c:v>
                </c:pt>
                <c:pt idx="4">
                  <c:v>3.7519360711357698E-4</c:v>
                </c:pt>
                <c:pt idx="5">
                  <c:v>6.3231327110298296E-4</c:v>
                </c:pt>
                <c:pt idx="6">
                  <c:v>1.38939037513604E-3</c:v>
                </c:pt>
                <c:pt idx="7">
                  <c:v>2.8617179763605299E-3</c:v>
                </c:pt>
                <c:pt idx="8">
                  <c:v>1.84321802168402E-3</c:v>
                </c:pt>
                <c:pt idx="9">
                  <c:v>1.9327537885049501E-3</c:v>
                </c:pt>
                <c:pt idx="10">
                  <c:v>1.07676223991725E-2</c:v>
                </c:pt>
                <c:pt idx="11">
                  <c:v>9.4664376033096707E-3</c:v>
                </c:pt>
                <c:pt idx="12">
                  <c:v>2.23626045526263E-2</c:v>
                </c:pt>
                <c:pt idx="13">
                  <c:v>1.3919044245251699E-2</c:v>
                </c:pt>
                <c:pt idx="14">
                  <c:v>1.5469571254277501E-3</c:v>
                </c:pt>
                <c:pt idx="15">
                  <c:v>1.23328525701824E-3</c:v>
                </c:pt>
                <c:pt idx="16">
                  <c:v>1.84785282373724E-3</c:v>
                </c:pt>
                <c:pt idx="17">
                  <c:v>1.0637883750761301E-3</c:v>
                </c:pt>
                <c:pt idx="18">
                  <c:v>9.9936393942842293E-4</c:v>
                </c:pt>
                <c:pt idx="19">
                  <c:v>2.6490256929224102E-3</c:v>
                </c:pt>
                <c:pt idx="20">
                  <c:v>2.7267664382797799E-3</c:v>
                </c:pt>
                <c:pt idx="21">
                  <c:v>4.8457098988796401E-3</c:v>
                </c:pt>
                <c:pt idx="22">
                  <c:v>1.73416793187827E-2</c:v>
                </c:pt>
                <c:pt idx="23">
                  <c:v>2.3375432747094901E-3</c:v>
                </c:pt>
                <c:pt idx="24">
                  <c:v>2.57070931260827E-3</c:v>
                </c:pt>
                <c:pt idx="25">
                  <c:v>3.22260897425213E-3</c:v>
                </c:pt>
                <c:pt idx="26">
                  <c:v>1.4126664516505599E-2</c:v>
                </c:pt>
                <c:pt idx="27">
                  <c:v>7.7277925272447997E-3</c:v>
                </c:pt>
                <c:pt idx="28">
                  <c:v>1.5023134285842999E-3</c:v>
                </c:pt>
                <c:pt idx="29">
                  <c:v>8.0763008138606395E-4</c:v>
                </c:pt>
                <c:pt idx="30">
                  <c:v>8.9182599113009397E-4</c:v>
                </c:pt>
                <c:pt idx="31">
                  <c:v>1.1723720320899E-3</c:v>
                </c:pt>
                <c:pt idx="32">
                  <c:v>3.4202413365146101E-3</c:v>
                </c:pt>
                <c:pt idx="33">
                  <c:v>5.1231800873722698E-3</c:v>
                </c:pt>
                <c:pt idx="34">
                  <c:v>2.0159162638014199E-3</c:v>
                </c:pt>
                <c:pt idx="35">
                  <c:v>7.9908567797749505E-4</c:v>
                </c:pt>
                <c:pt idx="36">
                  <c:v>1.39190912915648E-3</c:v>
                </c:pt>
                <c:pt idx="37">
                  <c:v>1.3689222019157899E-3</c:v>
                </c:pt>
                <c:pt idx="38">
                  <c:v>6.4176616308277297E-4</c:v>
                </c:pt>
                <c:pt idx="39">
                  <c:v>1.2640114754345899E-2</c:v>
                </c:pt>
                <c:pt idx="40">
                  <c:v>1.8109562174735399E-3</c:v>
                </c:pt>
                <c:pt idx="41">
                  <c:v>2.3100357218750998E-3</c:v>
                </c:pt>
                <c:pt idx="42">
                  <c:v>3.6601636666843602E-3</c:v>
                </c:pt>
                <c:pt idx="43">
                  <c:v>1.94546161796116E-3</c:v>
                </c:pt>
                <c:pt idx="44">
                  <c:v>1.7842117330049299E-3</c:v>
                </c:pt>
                <c:pt idx="45">
                  <c:v>2.9220637009947799E-3</c:v>
                </c:pt>
                <c:pt idx="46">
                  <c:v>7.62983321642408E-3</c:v>
                </c:pt>
              </c:numCache>
            </c:numRef>
          </c:val>
          <c:extLst>
            <c:ext xmlns:c16="http://schemas.microsoft.com/office/drawing/2014/chart" uri="{C3380CC4-5D6E-409C-BE32-E72D297353CC}">
              <c16:uniqueId val="{00000002-132A-4C15-A661-BDD82C71B646}"/>
            </c:ext>
          </c:extLst>
        </c:ser>
        <c:ser>
          <c:idx val="3"/>
          <c:order val="3"/>
          <c:tx>
            <c:strRef>
              <c:f>出生感度!$A$8</c:f>
              <c:strCache>
                <c:ptCount val="1"/>
                <c:pt idx="0">
                  <c:v>30~34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出生感度!$B$8:$AV$8</c:f>
              <c:numCache>
                <c:formatCode>General</c:formatCode>
                <c:ptCount val="47"/>
                <c:pt idx="0">
                  <c:v>3.5826633145921499E-3</c:v>
                </c:pt>
                <c:pt idx="1">
                  <c:v>7.0574485854430597E-4</c:v>
                </c:pt>
                <c:pt idx="2">
                  <c:v>7.3598858022177701E-4</c:v>
                </c:pt>
                <c:pt idx="3">
                  <c:v>2.0609964682971301E-3</c:v>
                </c:pt>
                <c:pt idx="4">
                  <c:v>4.3953135414067003E-4</c:v>
                </c:pt>
                <c:pt idx="5">
                  <c:v>7.1292001723597905E-4</c:v>
                </c:pt>
                <c:pt idx="6">
                  <c:v>1.55625012439886E-3</c:v>
                </c:pt>
                <c:pt idx="7">
                  <c:v>3.1853973989096201E-3</c:v>
                </c:pt>
                <c:pt idx="8">
                  <c:v>2.0591564267009601E-3</c:v>
                </c:pt>
                <c:pt idx="9">
                  <c:v>2.1248428518466501E-3</c:v>
                </c:pt>
                <c:pt idx="10">
                  <c:v>1.1596581429762101E-2</c:v>
                </c:pt>
                <c:pt idx="11">
                  <c:v>1.00770673667426E-2</c:v>
                </c:pt>
                <c:pt idx="12">
                  <c:v>2.2818423797526501E-2</c:v>
                </c:pt>
                <c:pt idx="13">
                  <c:v>1.4636294436945099E-2</c:v>
                </c:pt>
                <c:pt idx="14">
                  <c:v>1.72503283067617E-3</c:v>
                </c:pt>
                <c:pt idx="15">
                  <c:v>1.3457078144230199E-3</c:v>
                </c:pt>
                <c:pt idx="16">
                  <c:v>1.9618643226964002E-3</c:v>
                </c:pt>
                <c:pt idx="17">
                  <c:v>1.16149690635571E-3</c:v>
                </c:pt>
                <c:pt idx="18">
                  <c:v>1.07650356377803E-3</c:v>
                </c:pt>
                <c:pt idx="19">
                  <c:v>2.92189231311611E-3</c:v>
                </c:pt>
                <c:pt idx="20">
                  <c:v>2.9406356648125302E-3</c:v>
                </c:pt>
                <c:pt idx="21">
                  <c:v>5.2985249335251797E-3</c:v>
                </c:pt>
                <c:pt idx="22">
                  <c:v>1.8055452139551401E-2</c:v>
                </c:pt>
                <c:pt idx="23">
                  <c:v>2.5407749750247402E-3</c:v>
                </c:pt>
                <c:pt idx="24">
                  <c:v>2.75712495544319E-3</c:v>
                </c:pt>
                <c:pt idx="25">
                  <c:v>3.2826152811887702E-3</c:v>
                </c:pt>
                <c:pt idx="26">
                  <c:v>1.4373253012648E-2</c:v>
                </c:pt>
                <c:pt idx="27">
                  <c:v>8.2841654599704797E-3</c:v>
                </c:pt>
                <c:pt idx="28">
                  <c:v>1.6363319974042701E-3</c:v>
                </c:pt>
                <c:pt idx="29">
                  <c:v>9.0688439852359601E-4</c:v>
                </c:pt>
                <c:pt idx="30">
                  <c:v>9.6961886712270502E-4</c:v>
                </c:pt>
                <c:pt idx="31">
                  <c:v>1.2753604155084301E-3</c:v>
                </c:pt>
                <c:pt idx="32">
                  <c:v>3.5643269178381601E-3</c:v>
                </c:pt>
                <c:pt idx="33">
                  <c:v>5.4138869986401798E-3</c:v>
                </c:pt>
                <c:pt idx="34">
                  <c:v>2.1683004329131998E-3</c:v>
                </c:pt>
                <c:pt idx="35">
                  <c:v>8.7449977916804198E-4</c:v>
                </c:pt>
                <c:pt idx="36">
                  <c:v>1.515366831301E-3</c:v>
                </c:pt>
                <c:pt idx="37">
                  <c:v>1.50958396162723E-3</c:v>
                </c:pt>
                <c:pt idx="38">
                  <c:v>7.0979033443834797E-4</c:v>
                </c:pt>
                <c:pt idx="39">
                  <c:v>1.3048438988881601E-2</c:v>
                </c:pt>
                <c:pt idx="40">
                  <c:v>1.9503680048004999E-3</c:v>
                </c:pt>
                <c:pt idx="41">
                  <c:v>2.52615951440618E-3</c:v>
                </c:pt>
                <c:pt idx="42">
                  <c:v>3.90146649586869E-3</c:v>
                </c:pt>
                <c:pt idx="43">
                  <c:v>2.1000331036022499E-3</c:v>
                </c:pt>
                <c:pt idx="44">
                  <c:v>1.9665806028525599E-3</c:v>
                </c:pt>
                <c:pt idx="45">
                  <c:v>3.17685733100458E-3</c:v>
                </c:pt>
                <c:pt idx="46">
                  <c:v>8.0058056680529805E-3</c:v>
                </c:pt>
              </c:numCache>
            </c:numRef>
          </c:val>
          <c:extLst>
            <c:ext xmlns:c16="http://schemas.microsoft.com/office/drawing/2014/chart" uri="{C3380CC4-5D6E-409C-BE32-E72D297353CC}">
              <c16:uniqueId val="{00000003-132A-4C15-A661-BDD82C71B646}"/>
            </c:ext>
          </c:extLst>
        </c:ser>
        <c:ser>
          <c:idx val="4"/>
          <c:order val="4"/>
          <c:tx>
            <c:strRef>
              <c:f>出生感度!$A$9</c:f>
              <c:strCache>
                <c:ptCount val="1"/>
                <c:pt idx="0">
                  <c:v>35~39</c:v>
                </c:pt>
              </c:strCache>
            </c:strRef>
          </c:tx>
          <c:spPr>
            <a:gradFill rotWithShape="1">
              <a:gsLst>
                <a:gs pos="0">
                  <a:schemeClr val="accent3">
                    <a:tint val="83000"/>
                    <a:satMod val="103000"/>
                    <a:lumMod val="102000"/>
                    <a:tint val="94000"/>
                  </a:schemeClr>
                </a:gs>
                <a:gs pos="50000">
                  <a:schemeClr val="accent3">
                    <a:tint val="83000"/>
                    <a:satMod val="110000"/>
                    <a:lumMod val="100000"/>
                    <a:shade val="100000"/>
                  </a:schemeClr>
                </a:gs>
                <a:gs pos="100000">
                  <a:schemeClr val="accent3">
                    <a:tint val="83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出生感度!$B$9:$AV$9</c:f>
              <c:numCache>
                <c:formatCode>General</c:formatCode>
                <c:ptCount val="47"/>
                <c:pt idx="0">
                  <c:v>3.9277212598777204E-3</c:v>
                </c:pt>
                <c:pt idx="1">
                  <c:v>7.9263743823262402E-4</c:v>
                </c:pt>
                <c:pt idx="2">
                  <c:v>8.2063820263698201E-4</c:v>
                </c:pt>
                <c:pt idx="3">
                  <c:v>2.24549344476085E-3</c:v>
                </c:pt>
                <c:pt idx="4">
                  <c:v>5.01478906529598E-4</c:v>
                </c:pt>
                <c:pt idx="5">
                  <c:v>7.8672728097021495E-4</c:v>
                </c:pt>
                <c:pt idx="6">
                  <c:v>1.7131332051956499E-3</c:v>
                </c:pt>
                <c:pt idx="7">
                  <c:v>3.4947213658493201E-3</c:v>
                </c:pt>
                <c:pt idx="8">
                  <c:v>2.25270989289961E-3</c:v>
                </c:pt>
                <c:pt idx="9">
                  <c:v>2.3112694782552799E-3</c:v>
                </c:pt>
                <c:pt idx="10">
                  <c:v>1.24322516326149E-2</c:v>
                </c:pt>
                <c:pt idx="11">
                  <c:v>1.0751332998547599E-2</c:v>
                </c:pt>
                <c:pt idx="12">
                  <c:v>2.31215954985813E-2</c:v>
                </c:pt>
                <c:pt idx="13">
                  <c:v>1.5431148297559099E-2</c:v>
                </c:pt>
                <c:pt idx="14">
                  <c:v>1.9051874128419E-3</c:v>
                </c:pt>
                <c:pt idx="15">
                  <c:v>1.46840141803109E-3</c:v>
                </c:pt>
                <c:pt idx="16">
                  <c:v>2.0947792783050198E-3</c:v>
                </c:pt>
                <c:pt idx="17">
                  <c:v>1.2539350249941999E-3</c:v>
                </c:pt>
                <c:pt idx="18">
                  <c:v>1.1673497736237699E-3</c:v>
                </c:pt>
                <c:pt idx="19">
                  <c:v>3.2030891825442801E-3</c:v>
                </c:pt>
                <c:pt idx="20">
                  <c:v>3.2572776123039899E-3</c:v>
                </c:pt>
                <c:pt idx="21">
                  <c:v>5.7414677544431296E-3</c:v>
                </c:pt>
                <c:pt idx="22">
                  <c:v>1.8479635212141899E-2</c:v>
                </c:pt>
                <c:pt idx="23">
                  <c:v>2.7605044293090202E-3</c:v>
                </c:pt>
                <c:pt idx="24">
                  <c:v>2.9732134025610602E-3</c:v>
                </c:pt>
                <c:pt idx="25">
                  <c:v>3.45627949794275E-3</c:v>
                </c:pt>
                <c:pt idx="26">
                  <c:v>1.4764319453261499E-2</c:v>
                </c:pt>
                <c:pt idx="27">
                  <c:v>8.8953157656528493E-3</c:v>
                </c:pt>
                <c:pt idx="28">
                  <c:v>1.80541897907001E-3</c:v>
                </c:pt>
                <c:pt idx="29">
                  <c:v>1.00660954641926E-3</c:v>
                </c:pt>
                <c:pt idx="30">
                  <c:v>1.0491191210245799E-3</c:v>
                </c:pt>
                <c:pt idx="31">
                  <c:v>1.38011478418284E-3</c:v>
                </c:pt>
                <c:pt idx="32">
                  <c:v>3.7583489509672502E-3</c:v>
                </c:pt>
                <c:pt idx="33">
                  <c:v>5.7581990530025298E-3</c:v>
                </c:pt>
                <c:pt idx="34">
                  <c:v>2.3432600926405001E-3</c:v>
                </c:pt>
                <c:pt idx="35">
                  <c:v>9.5346843447012097E-4</c:v>
                </c:pt>
                <c:pt idx="36">
                  <c:v>1.6472165327220201E-3</c:v>
                </c:pt>
                <c:pt idx="37">
                  <c:v>1.6613639341697801E-3</c:v>
                </c:pt>
                <c:pt idx="38">
                  <c:v>7.8003855739340502E-4</c:v>
                </c:pt>
                <c:pt idx="39">
                  <c:v>1.37144811875654E-2</c:v>
                </c:pt>
                <c:pt idx="40">
                  <c:v>2.1183063017495602E-3</c:v>
                </c:pt>
                <c:pt idx="41">
                  <c:v>2.7294961254507098E-3</c:v>
                </c:pt>
                <c:pt idx="42">
                  <c:v>4.19250797992684E-3</c:v>
                </c:pt>
                <c:pt idx="43">
                  <c:v>2.2540028194048601E-3</c:v>
                </c:pt>
                <c:pt idx="44">
                  <c:v>2.1512149752200599E-3</c:v>
                </c:pt>
                <c:pt idx="45">
                  <c:v>3.4524641575199E-3</c:v>
                </c:pt>
                <c:pt idx="46">
                  <c:v>8.3527365580177097E-3</c:v>
                </c:pt>
              </c:numCache>
            </c:numRef>
          </c:val>
          <c:extLst>
            <c:ext xmlns:c16="http://schemas.microsoft.com/office/drawing/2014/chart" uri="{C3380CC4-5D6E-409C-BE32-E72D297353CC}">
              <c16:uniqueId val="{00000004-132A-4C15-A661-BDD82C71B646}"/>
            </c:ext>
          </c:extLst>
        </c:ser>
        <c:ser>
          <c:idx val="5"/>
          <c:order val="5"/>
          <c:tx>
            <c:strRef>
              <c:f>出生感度!$A$10</c:f>
              <c:strCache>
                <c:ptCount val="1"/>
                <c:pt idx="0">
                  <c:v>40~44</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出生感度!$B$10:$AV$10</c:f>
              <c:numCache>
                <c:formatCode>General</c:formatCode>
                <c:ptCount val="47"/>
                <c:pt idx="0">
                  <c:v>4.24796483464078E-3</c:v>
                </c:pt>
                <c:pt idx="1">
                  <c:v>8.61462745120976E-4</c:v>
                </c:pt>
                <c:pt idx="2">
                  <c:v>8.9209000955192295E-4</c:v>
                </c:pt>
                <c:pt idx="3">
                  <c:v>2.41289518049706E-3</c:v>
                </c:pt>
                <c:pt idx="4">
                  <c:v>5.4851549030017304E-4</c:v>
                </c:pt>
                <c:pt idx="5">
                  <c:v>8.4978054949860001E-4</c:v>
                </c:pt>
                <c:pt idx="6">
                  <c:v>1.85134420178662E-3</c:v>
                </c:pt>
                <c:pt idx="7">
                  <c:v>3.7705297501049199E-3</c:v>
                </c:pt>
                <c:pt idx="8">
                  <c:v>2.4147630060775598E-3</c:v>
                </c:pt>
                <c:pt idx="9">
                  <c:v>2.4815203224343402E-3</c:v>
                </c:pt>
                <c:pt idx="10">
                  <c:v>1.3232547669500799E-2</c:v>
                </c:pt>
                <c:pt idx="11">
                  <c:v>1.14185857111686E-2</c:v>
                </c:pt>
                <c:pt idx="12">
                  <c:v>2.3830948474479599E-2</c:v>
                </c:pt>
                <c:pt idx="13">
                  <c:v>1.6267149005500799E-2</c:v>
                </c:pt>
                <c:pt idx="14">
                  <c:v>2.0542364363461199E-3</c:v>
                </c:pt>
                <c:pt idx="15">
                  <c:v>1.5758432478401401E-3</c:v>
                </c:pt>
                <c:pt idx="16">
                  <c:v>2.22795387804532E-3</c:v>
                </c:pt>
                <c:pt idx="17">
                  <c:v>1.3418538847904599E-3</c:v>
                </c:pt>
                <c:pt idx="18">
                  <c:v>1.2546568368401801E-3</c:v>
                </c:pt>
                <c:pt idx="19">
                  <c:v>3.4696030478789299E-3</c:v>
                </c:pt>
                <c:pt idx="20">
                  <c:v>3.4933104230658201E-3</c:v>
                </c:pt>
                <c:pt idx="21">
                  <c:v>6.1297287714635901E-3</c:v>
                </c:pt>
                <c:pt idx="22">
                  <c:v>1.9369124794191301E-2</c:v>
                </c:pt>
                <c:pt idx="23">
                  <c:v>2.9459836371939002E-3</c:v>
                </c:pt>
                <c:pt idx="24">
                  <c:v>3.1610094736168998E-3</c:v>
                </c:pt>
                <c:pt idx="25">
                  <c:v>3.67346422558854E-3</c:v>
                </c:pt>
                <c:pt idx="26">
                  <c:v>1.5416097415916499E-2</c:v>
                </c:pt>
                <c:pt idx="27">
                  <c:v>9.4710945752465997E-3</c:v>
                </c:pt>
                <c:pt idx="28">
                  <c:v>1.9492960084824501E-3</c:v>
                </c:pt>
                <c:pt idx="29">
                  <c:v>1.08980675847331E-3</c:v>
                </c:pt>
                <c:pt idx="30">
                  <c:v>1.1193886731645599E-3</c:v>
                </c:pt>
                <c:pt idx="31">
                  <c:v>1.4476391613222901E-3</c:v>
                </c:pt>
                <c:pt idx="32">
                  <c:v>3.9122144023347504E-3</c:v>
                </c:pt>
                <c:pt idx="33">
                  <c:v>6.13681408191634E-3</c:v>
                </c:pt>
                <c:pt idx="34">
                  <c:v>2.5125714038723998E-3</c:v>
                </c:pt>
                <c:pt idx="35">
                  <c:v>1.0181599005844001E-3</c:v>
                </c:pt>
                <c:pt idx="36">
                  <c:v>1.7720087687346901E-3</c:v>
                </c:pt>
                <c:pt idx="37">
                  <c:v>1.7884808989512199E-3</c:v>
                </c:pt>
                <c:pt idx="38">
                  <c:v>8.3889260103185801E-4</c:v>
                </c:pt>
                <c:pt idx="39">
                  <c:v>1.44971338749053E-2</c:v>
                </c:pt>
                <c:pt idx="40">
                  <c:v>2.2621848194163598E-3</c:v>
                </c:pt>
                <c:pt idx="41">
                  <c:v>2.9105143593424702E-3</c:v>
                </c:pt>
                <c:pt idx="42">
                  <c:v>4.4605730498049603E-3</c:v>
                </c:pt>
                <c:pt idx="43">
                  <c:v>2.4122309636161101E-3</c:v>
                </c:pt>
                <c:pt idx="44">
                  <c:v>2.3155606768836701E-3</c:v>
                </c:pt>
                <c:pt idx="45">
                  <c:v>3.69350462666639E-3</c:v>
                </c:pt>
                <c:pt idx="46">
                  <c:v>8.6693294066468307E-3</c:v>
                </c:pt>
              </c:numCache>
            </c:numRef>
          </c:val>
          <c:extLst>
            <c:ext xmlns:c16="http://schemas.microsoft.com/office/drawing/2014/chart" uri="{C3380CC4-5D6E-409C-BE32-E72D297353CC}">
              <c16:uniqueId val="{00000005-132A-4C15-A661-BDD82C71B646}"/>
            </c:ext>
          </c:extLst>
        </c:ser>
        <c:ser>
          <c:idx val="6"/>
          <c:order val="6"/>
          <c:tx>
            <c:strRef>
              <c:f>出生感度!$A$11</c:f>
              <c:strCache>
                <c:ptCount val="1"/>
                <c:pt idx="0">
                  <c:v>45~49</c:v>
                </c:pt>
              </c:strCache>
            </c:strRef>
          </c:tx>
          <c:spPr>
            <a:gradFill rotWithShape="1">
              <a:gsLst>
                <a:gs pos="0">
                  <a:schemeClr val="accent3">
                    <a:tint val="48000"/>
                    <a:satMod val="103000"/>
                    <a:lumMod val="102000"/>
                    <a:tint val="94000"/>
                  </a:schemeClr>
                </a:gs>
                <a:gs pos="50000">
                  <a:schemeClr val="accent3">
                    <a:tint val="48000"/>
                    <a:satMod val="110000"/>
                    <a:lumMod val="100000"/>
                    <a:shade val="100000"/>
                  </a:schemeClr>
                </a:gs>
                <a:gs pos="100000">
                  <a:schemeClr val="accent3">
                    <a:tint val="48000"/>
                    <a:lumMod val="99000"/>
                    <a:satMod val="120000"/>
                    <a:shade val="78000"/>
                  </a:schemeClr>
                </a:gs>
              </a:gsLst>
              <a:lin ang="5400000" scaled="0"/>
            </a:gradFill>
            <a:ln>
              <a:noFill/>
            </a:ln>
            <a:effectLst/>
            <a:sp3d/>
          </c:spPr>
          <c:invertIfNegative val="0"/>
          <c:cat>
            <c:strRef>
              <c:f>出生感度!$B$1:$AV$4</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出生感度!$B$11:$AV$11</c:f>
              <c:numCache>
                <c:formatCode>General</c:formatCode>
                <c:ptCount val="47"/>
                <c:pt idx="0">
                  <c:v>4.5391268680065504E-3</c:v>
                </c:pt>
                <c:pt idx="1">
                  <c:v>9.2072478002844596E-4</c:v>
                </c:pt>
                <c:pt idx="2">
                  <c:v>9.5493611164019501E-4</c:v>
                </c:pt>
                <c:pt idx="3">
                  <c:v>2.5685884907252301E-3</c:v>
                </c:pt>
                <c:pt idx="4">
                  <c:v>5.8812861332707396E-4</c:v>
                </c:pt>
                <c:pt idx="5">
                  <c:v>9.0454510310522605E-4</c:v>
                </c:pt>
                <c:pt idx="6">
                  <c:v>1.9724880980428999E-3</c:v>
                </c:pt>
                <c:pt idx="7">
                  <c:v>4.0209552206432698E-3</c:v>
                </c:pt>
                <c:pt idx="8">
                  <c:v>2.5607211210236301E-3</c:v>
                </c:pt>
                <c:pt idx="9">
                  <c:v>2.6396931897009999E-3</c:v>
                </c:pt>
                <c:pt idx="10">
                  <c:v>1.40190829793108E-2</c:v>
                </c:pt>
                <c:pt idx="11">
                  <c:v>1.2080531840346499E-2</c:v>
                </c:pt>
                <c:pt idx="12">
                  <c:v>2.4954117597391301E-2</c:v>
                </c:pt>
                <c:pt idx="13">
                  <c:v>1.7209228785523601E-2</c:v>
                </c:pt>
                <c:pt idx="14">
                  <c:v>2.1838403984643299E-3</c:v>
                </c:pt>
                <c:pt idx="15">
                  <c:v>1.6798921312237299E-3</c:v>
                </c:pt>
                <c:pt idx="16">
                  <c:v>2.3536417828127301E-3</c:v>
                </c:pt>
                <c:pt idx="17">
                  <c:v>1.4206244280796801E-3</c:v>
                </c:pt>
                <c:pt idx="18">
                  <c:v>1.33293885131556E-3</c:v>
                </c:pt>
                <c:pt idx="19">
                  <c:v>3.6937859138896898E-3</c:v>
                </c:pt>
                <c:pt idx="20">
                  <c:v>3.7150451204993602E-3</c:v>
                </c:pt>
                <c:pt idx="21">
                  <c:v>6.4929120090084901E-3</c:v>
                </c:pt>
                <c:pt idx="22">
                  <c:v>2.0337988320848498E-2</c:v>
                </c:pt>
                <c:pt idx="23">
                  <c:v>3.1153008566183202E-3</c:v>
                </c:pt>
                <c:pt idx="24">
                  <c:v>3.3354024278122599E-3</c:v>
                </c:pt>
                <c:pt idx="25">
                  <c:v>3.9070729449454398E-3</c:v>
                </c:pt>
                <c:pt idx="26">
                  <c:v>1.6240133053125001E-2</c:v>
                </c:pt>
                <c:pt idx="27">
                  <c:v>1.0045655574141599E-2</c:v>
                </c:pt>
                <c:pt idx="28">
                  <c:v>2.0883011612696499E-3</c:v>
                </c:pt>
                <c:pt idx="29">
                  <c:v>1.1643381575976799E-3</c:v>
                </c:pt>
                <c:pt idx="30">
                  <c:v>1.1810809441404201E-3</c:v>
                </c:pt>
                <c:pt idx="31">
                  <c:v>1.5308389887381201E-3</c:v>
                </c:pt>
                <c:pt idx="32">
                  <c:v>4.1386839954413697E-3</c:v>
                </c:pt>
                <c:pt idx="33">
                  <c:v>6.4783068132935702E-3</c:v>
                </c:pt>
                <c:pt idx="34">
                  <c:v>2.6699713081997601E-3</c:v>
                </c:pt>
                <c:pt idx="35">
                  <c:v>1.0812640052873001E-3</c:v>
                </c:pt>
                <c:pt idx="36">
                  <c:v>1.8724861320519801E-3</c:v>
                </c:pt>
                <c:pt idx="37">
                  <c:v>1.90816157150091E-3</c:v>
                </c:pt>
                <c:pt idx="38">
                  <c:v>8.9081704208711203E-4</c:v>
                </c:pt>
                <c:pt idx="39">
                  <c:v>1.5294924257168E-2</c:v>
                </c:pt>
                <c:pt idx="40">
                  <c:v>2.3925250099464798E-3</c:v>
                </c:pt>
                <c:pt idx="41">
                  <c:v>3.0709304656606901E-3</c:v>
                </c:pt>
                <c:pt idx="42">
                  <c:v>4.7073264476184401E-3</c:v>
                </c:pt>
                <c:pt idx="43">
                  <c:v>2.5552792274188699E-3</c:v>
                </c:pt>
                <c:pt idx="44">
                  <c:v>2.4581306851187202E-3</c:v>
                </c:pt>
                <c:pt idx="45">
                  <c:v>3.89617305701263E-3</c:v>
                </c:pt>
                <c:pt idx="46">
                  <c:v>9.0224163841873695E-3</c:v>
                </c:pt>
              </c:numCache>
            </c:numRef>
          </c:val>
          <c:extLst>
            <c:ext xmlns:c16="http://schemas.microsoft.com/office/drawing/2014/chart" uri="{C3380CC4-5D6E-409C-BE32-E72D297353CC}">
              <c16:uniqueId val="{00000006-132A-4C15-A661-BDD82C71B646}"/>
            </c:ext>
          </c:extLst>
        </c:ser>
        <c:dLbls>
          <c:showLegendKey val="0"/>
          <c:showVal val="0"/>
          <c:showCatName val="0"/>
          <c:showSerName val="0"/>
          <c:showPercent val="0"/>
          <c:showBubbleSize val="0"/>
        </c:dLbls>
        <c:gapWidth val="150"/>
        <c:shape val="box"/>
        <c:axId val="751695992"/>
        <c:axId val="751696648"/>
        <c:axId val="672137600"/>
      </c:bar3DChart>
      <c:catAx>
        <c:axId val="7516959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mn-cs"/>
              </a:defRPr>
            </a:pPr>
            <a:endParaRPr lang="ja-JP"/>
          </a:p>
        </c:txPr>
        <c:crossAx val="751696648"/>
        <c:crosses val="autoZero"/>
        <c:auto val="1"/>
        <c:lblAlgn val="ctr"/>
        <c:lblOffset val="100"/>
        <c:noMultiLvlLbl val="0"/>
      </c:catAx>
      <c:valAx>
        <c:axId val="7516966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ja-JP"/>
          </a:p>
        </c:txPr>
        <c:crossAx val="751695992"/>
        <c:crosses val="autoZero"/>
        <c:crossBetween val="between"/>
      </c:valAx>
      <c:serAx>
        <c:axId val="672137600"/>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Times New Roman" panose="02020603050405020304" pitchFamily="18" charset="0"/>
                <a:ea typeface="+mn-ea"/>
                <a:cs typeface="+mn-cs"/>
              </a:defRPr>
            </a:pPr>
            <a:endParaRPr lang="ja-JP"/>
          </a:p>
        </c:txPr>
        <c:crossAx val="751696648"/>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76031399293159E-2"/>
          <c:y val="2.3042394376930026E-2"/>
          <c:w val="0.9121873538518005"/>
          <c:h val="0.81186223122292267"/>
        </c:manualLayout>
      </c:layout>
      <c:barChart>
        <c:barDir val="col"/>
        <c:grouping val="clustered"/>
        <c:varyColors val="0"/>
        <c:ser>
          <c:idx val="0"/>
          <c:order val="0"/>
          <c:spPr>
            <a:solidFill>
              <a:schemeClr val="accent3">
                <a:shade val="76000"/>
              </a:schemeClr>
            </a:solidFill>
            <a:ln>
              <a:noFill/>
            </a:ln>
            <a:effectLst/>
          </c:spPr>
          <c:invertIfNegative val="0"/>
          <c:cat>
            <c:strRef>
              <c:f>Sheet1!$A$4:$A$50</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Sheet1!$B$4:$B$50</c:f>
              <c:numCache>
                <c:formatCode>General</c:formatCode>
                <c:ptCount val="47"/>
                <c:pt idx="0">
                  <c:v>0.48116936243293401</c:v>
                </c:pt>
                <c:pt idx="1">
                  <c:v>0.37837517189322101</c:v>
                </c:pt>
                <c:pt idx="2">
                  <c:v>0.40775377166545002</c:v>
                </c:pt>
                <c:pt idx="3">
                  <c:v>0.38604147877114098</c:v>
                </c:pt>
                <c:pt idx="4">
                  <c:v>0.34519341159516298</c:v>
                </c:pt>
                <c:pt idx="5">
                  <c:v>0.40951386994002797</c:v>
                </c:pt>
                <c:pt idx="6">
                  <c:v>0.37441877292392001</c:v>
                </c:pt>
                <c:pt idx="7">
                  <c:v>0.44545928886483299</c:v>
                </c:pt>
                <c:pt idx="8">
                  <c:v>0.43504597960126501</c:v>
                </c:pt>
                <c:pt idx="9">
                  <c:v>0.45444763629919699</c:v>
                </c:pt>
                <c:pt idx="10">
                  <c:v>0.44041809108782898</c:v>
                </c:pt>
                <c:pt idx="11">
                  <c:v>0.41523833544987698</c:v>
                </c:pt>
                <c:pt idx="12">
                  <c:v>0.340529317293912</c:v>
                </c:pt>
                <c:pt idx="13">
                  <c:v>0.42175490639487301</c:v>
                </c:pt>
                <c:pt idx="14">
                  <c:v>0.46710038915114399</c:v>
                </c:pt>
                <c:pt idx="15">
                  <c:v>0.435604799264943</c:v>
                </c:pt>
                <c:pt idx="16">
                  <c:v>0.45216865576516102</c:v>
                </c:pt>
                <c:pt idx="17">
                  <c:v>0.49547570111212702</c:v>
                </c:pt>
                <c:pt idx="18">
                  <c:v>0.40426434227146102</c:v>
                </c:pt>
                <c:pt idx="19">
                  <c:v>0.45129720261418899</c:v>
                </c:pt>
                <c:pt idx="20">
                  <c:v>0.469174845283227</c:v>
                </c:pt>
                <c:pt idx="21">
                  <c:v>0.47600297785333501</c:v>
                </c:pt>
                <c:pt idx="22">
                  <c:v>0.54018256723860802</c:v>
                </c:pt>
                <c:pt idx="23">
                  <c:v>0.47181408577282302</c:v>
                </c:pt>
                <c:pt idx="24">
                  <c:v>0.50509874872818905</c:v>
                </c:pt>
                <c:pt idx="25">
                  <c:v>0.35291593119484899</c:v>
                </c:pt>
                <c:pt idx="26">
                  <c:v>0.47481649904330298</c:v>
                </c:pt>
                <c:pt idx="27">
                  <c:v>0.46444401669829999</c:v>
                </c:pt>
                <c:pt idx="28">
                  <c:v>0.403285531166443</c:v>
                </c:pt>
                <c:pt idx="29">
                  <c:v>0.47591002641431601</c:v>
                </c:pt>
                <c:pt idx="30">
                  <c:v>0.41663322668949898</c:v>
                </c:pt>
                <c:pt idx="31">
                  <c:v>0.43267139689801398</c:v>
                </c:pt>
                <c:pt idx="32">
                  <c:v>0.47127909360274001</c:v>
                </c:pt>
                <c:pt idx="33">
                  <c:v>0.48521783885236602</c:v>
                </c:pt>
                <c:pt idx="34">
                  <c:v>0.432072602580228</c:v>
                </c:pt>
                <c:pt idx="35">
                  <c:v>0.420831269737025</c:v>
                </c:pt>
                <c:pt idx="36">
                  <c:v>0.425216593680178</c:v>
                </c:pt>
                <c:pt idx="37">
                  <c:v>0.44857322567065</c:v>
                </c:pt>
                <c:pt idx="38">
                  <c:v>0.39047587752930502</c:v>
                </c:pt>
                <c:pt idx="39">
                  <c:v>0.47865055476173402</c:v>
                </c:pt>
                <c:pt idx="40">
                  <c:v>0.45465509886741001</c:v>
                </c:pt>
                <c:pt idx="41">
                  <c:v>0.437083888853386</c:v>
                </c:pt>
                <c:pt idx="42">
                  <c:v>0.490748984210084</c:v>
                </c:pt>
                <c:pt idx="43">
                  <c:v>0.42846193666891302</c:v>
                </c:pt>
                <c:pt idx="44">
                  <c:v>0.45478349673767099</c:v>
                </c:pt>
                <c:pt idx="45">
                  <c:v>0.47615292476223098</c:v>
                </c:pt>
                <c:pt idx="46">
                  <c:v>0.62906162705955604</c:v>
                </c:pt>
              </c:numCache>
            </c:numRef>
          </c:val>
          <c:extLst>
            <c:ext xmlns:c16="http://schemas.microsoft.com/office/drawing/2014/chart" uri="{C3380CC4-5D6E-409C-BE32-E72D297353CC}">
              <c16:uniqueId val="{00000000-7514-4716-B024-07EDBE1CB9BC}"/>
            </c:ext>
          </c:extLst>
        </c:ser>
        <c:dLbls>
          <c:showLegendKey val="0"/>
          <c:showVal val="0"/>
          <c:showCatName val="0"/>
          <c:showSerName val="0"/>
          <c:showPercent val="0"/>
          <c:showBubbleSize val="0"/>
        </c:dLbls>
        <c:gapWidth val="10"/>
        <c:axId val="604235760"/>
        <c:axId val="604234448"/>
      </c:barChart>
      <c:lineChart>
        <c:grouping val="standard"/>
        <c:varyColors val="0"/>
        <c:ser>
          <c:idx val="1"/>
          <c:order val="1"/>
          <c:tx>
            <c:v>１世代再生産数</c:v>
          </c:tx>
          <c:spPr>
            <a:ln w="28575" cap="rnd">
              <a:solidFill>
                <a:schemeClr val="accent3">
                  <a:tint val="77000"/>
                </a:schemeClr>
              </a:solidFill>
              <a:round/>
            </a:ln>
            <a:effectLst/>
          </c:spPr>
          <c:marker>
            <c:symbol val="circle"/>
            <c:size val="5"/>
            <c:spPr>
              <a:solidFill>
                <a:schemeClr val="accent3">
                  <a:tint val="77000"/>
                </a:schemeClr>
              </a:solidFill>
              <a:ln w="9525">
                <a:solidFill>
                  <a:schemeClr val="accent3">
                    <a:tint val="77000"/>
                  </a:schemeClr>
                </a:solidFill>
              </a:ln>
              <a:effectLst/>
            </c:spPr>
          </c:marker>
          <c:cat>
            <c:strRef>
              <c:f>Sheet1!$A$4:$A$50</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Oita</c:v>
                </c:pt>
                <c:pt idx="44">
                  <c:v>Miyazaki</c:v>
                </c:pt>
                <c:pt idx="45">
                  <c:v>Kagoshima</c:v>
                </c:pt>
                <c:pt idx="46">
                  <c:v>Okinawa</c:v>
                </c:pt>
              </c:strCache>
            </c:strRef>
          </c:cat>
          <c:val>
            <c:numRef>
              <c:f>Sheet1!$C$4:$C$50</c:f>
              <c:numCache>
                <c:formatCode>General</c:formatCode>
                <c:ptCount val="47"/>
                <c:pt idx="0">
                  <c:v>0.47885462099999998</c:v>
                </c:pt>
                <c:pt idx="1">
                  <c:v>0.374988775</c:v>
                </c:pt>
                <c:pt idx="2">
                  <c:v>0.40305629999999998</c:v>
                </c:pt>
                <c:pt idx="3">
                  <c:v>0.37701457100000002</c:v>
                </c:pt>
                <c:pt idx="4">
                  <c:v>0.34283491399999999</c:v>
                </c:pt>
                <c:pt idx="5">
                  <c:v>0.40631226999999998</c:v>
                </c:pt>
                <c:pt idx="6">
                  <c:v>0.37148747300000001</c:v>
                </c:pt>
                <c:pt idx="7">
                  <c:v>0.44093300499999999</c:v>
                </c:pt>
                <c:pt idx="8">
                  <c:v>0.43133952800000003</c:v>
                </c:pt>
                <c:pt idx="9">
                  <c:v>0.45133982700000003</c:v>
                </c:pt>
                <c:pt idx="10">
                  <c:v>0.42746281000000003</c:v>
                </c:pt>
                <c:pt idx="11">
                  <c:v>0.40385365200000001</c:v>
                </c:pt>
                <c:pt idx="12">
                  <c:v>0.30932756</c:v>
                </c:pt>
                <c:pt idx="13">
                  <c:v>0.405551508</c:v>
                </c:pt>
                <c:pt idx="14">
                  <c:v>0.46450764900000002</c:v>
                </c:pt>
                <c:pt idx="15">
                  <c:v>0.43260749599999998</c:v>
                </c:pt>
                <c:pt idx="16">
                  <c:v>0.448351995</c:v>
                </c:pt>
                <c:pt idx="17">
                  <c:v>0.49382403600000002</c:v>
                </c:pt>
                <c:pt idx="18">
                  <c:v>0.40251795600000001</c:v>
                </c:pt>
                <c:pt idx="19">
                  <c:v>0.44806659199999999</c:v>
                </c:pt>
                <c:pt idx="20">
                  <c:v>0.463323865</c:v>
                </c:pt>
                <c:pt idx="21">
                  <c:v>0.47106942299999999</c:v>
                </c:pt>
                <c:pt idx="22">
                  <c:v>0.52839950800000002</c:v>
                </c:pt>
                <c:pt idx="23">
                  <c:v>0.46825313000000002</c:v>
                </c:pt>
                <c:pt idx="24">
                  <c:v>0.50133507099999997</c:v>
                </c:pt>
                <c:pt idx="25">
                  <c:v>0.34371412600000001</c:v>
                </c:pt>
                <c:pt idx="26">
                  <c:v>0.46122729699999998</c:v>
                </c:pt>
                <c:pt idx="27">
                  <c:v>0.45397805800000002</c:v>
                </c:pt>
                <c:pt idx="28">
                  <c:v>0.39982280799999997</c:v>
                </c:pt>
                <c:pt idx="29">
                  <c:v>0.47422071100000002</c:v>
                </c:pt>
                <c:pt idx="30">
                  <c:v>0.41278711400000001</c:v>
                </c:pt>
                <c:pt idx="31">
                  <c:v>0.42753239100000001</c:v>
                </c:pt>
                <c:pt idx="32">
                  <c:v>0.463753623</c:v>
                </c:pt>
                <c:pt idx="33">
                  <c:v>0.47501352000000002</c:v>
                </c:pt>
                <c:pt idx="34">
                  <c:v>0.42630458500000001</c:v>
                </c:pt>
                <c:pt idx="35">
                  <c:v>0.418005927</c:v>
                </c:pt>
                <c:pt idx="36">
                  <c:v>0.42004918600000002</c:v>
                </c:pt>
                <c:pt idx="37">
                  <c:v>0.44432364699999999</c:v>
                </c:pt>
                <c:pt idx="38">
                  <c:v>0.387936371</c:v>
                </c:pt>
                <c:pt idx="39">
                  <c:v>0.45537307700000001</c:v>
                </c:pt>
                <c:pt idx="40">
                  <c:v>0.44744135600000001</c:v>
                </c:pt>
                <c:pt idx="41">
                  <c:v>0.429028254</c:v>
                </c:pt>
                <c:pt idx="42">
                  <c:v>0.481542307</c:v>
                </c:pt>
                <c:pt idx="43">
                  <c:v>0.422436221</c:v>
                </c:pt>
                <c:pt idx="44">
                  <c:v>0.44865905499999997</c:v>
                </c:pt>
                <c:pt idx="45">
                  <c:v>0.46855075099999999</c:v>
                </c:pt>
                <c:pt idx="46">
                  <c:v>0.62670079700000003</c:v>
                </c:pt>
              </c:numCache>
            </c:numRef>
          </c:val>
          <c:smooth val="0"/>
          <c:extLst>
            <c:ext xmlns:c16="http://schemas.microsoft.com/office/drawing/2014/chart" uri="{C3380CC4-5D6E-409C-BE32-E72D297353CC}">
              <c16:uniqueId val="{00000001-7514-4716-B024-07EDBE1CB9BC}"/>
            </c:ext>
          </c:extLst>
        </c:ser>
        <c:dLbls>
          <c:showLegendKey val="0"/>
          <c:showVal val="0"/>
          <c:showCatName val="0"/>
          <c:showSerName val="0"/>
          <c:showPercent val="0"/>
          <c:showBubbleSize val="0"/>
        </c:dLbls>
        <c:marker val="1"/>
        <c:smooth val="0"/>
        <c:axId val="604235760"/>
        <c:axId val="604234448"/>
      </c:lineChart>
      <c:catAx>
        <c:axId val="60423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ja-JP"/>
          </a:p>
        </c:txPr>
        <c:crossAx val="604234448"/>
        <c:crosses val="autoZero"/>
        <c:auto val="1"/>
        <c:lblAlgn val="ctr"/>
        <c:lblOffset val="100"/>
        <c:noMultiLvlLbl val="0"/>
      </c:catAx>
      <c:valAx>
        <c:axId val="60423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6042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10.png"/><Relationship Id="rId1" Type="http://schemas.openxmlformats.org/officeDocument/2006/relationships/image" Target="../media/image3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7D3E7-D7D8-4EDD-81F9-6FEE66B58A16}"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kumimoji="1" lang="ja-JP" altLang="en-US"/>
        </a:p>
      </dgm:t>
    </dgm:pt>
    <mc:AlternateContent xmlns:mc="http://schemas.openxmlformats.org/markup-compatibility/2006" xmlns:a14="http://schemas.microsoft.com/office/drawing/2010/main">
      <mc:Choice Requires="a14">
        <dgm:pt modelId="{EE52BA0E-3DE1-4E17-AA95-2B17F763D94E}">
          <dgm:prSet phldrT="[テキスト]"/>
          <dgm:spPr/>
          <dgm: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1" i="1" smtClean="0">
                            <a:latin typeface="Cambria Math" panose="02040503050406030204" pitchFamily="18" charset="0"/>
                          </a:rPr>
                          <m:t>𝒑</m:t>
                        </m:r>
                      </m:e>
                      <m:sub>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r>
                      <a:rPr kumimoji="1" lang="en-US" altLang="ja-JP" b="1" i="1" smtClean="0">
                        <a:latin typeface="Cambria Math" panose="02040503050406030204" pitchFamily="18" charset="0"/>
                      </a:rPr>
                      <m:t>𝑨</m:t>
                    </m:r>
                    <m:sSub>
                      <m:sSubPr>
                        <m:ctrlPr>
                          <a:rPr kumimoji="1" lang="en-US" altLang="ja-JP" b="0" i="1" smtClean="0">
                            <a:latin typeface="Cambria Math" panose="02040503050406030204" pitchFamily="18" charset="0"/>
                          </a:rPr>
                        </m:ctrlPr>
                      </m:sSubPr>
                      <m:e>
                        <m:r>
                          <a:rPr kumimoji="1" lang="en-US" altLang="ja-JP" b="1" i="1" smtClean="0">
                            <a:latin typeface="Cambria Math" panose="02040503050406030204" pitchFamily="18" charset="0"/>
                          </a:rPr>
                          <m:t>𝒑</m:t>
                        </m:r>
                      </m:e>
                      <m:sub>
                        <m:r>
                          <a:rPr kumimoji="1" lang="en-US" altLang="ja-JP" b="0" i="1" smtClean="0">
                            <a:latin typeface="Cambria Math" panose="02040503050406030204" pitchFamily="18" charset="0"/>
                          </a:rPr>
                          <m:t>𝑡</m:t>
                        </m:r>
                      </m:sub>
                    </m:sSub>
                  </m:oMath>
                </m:oMathPara>
              </a14:m>
              <a:endParaRPr kumimoji="1" lang="ja-JP" altLang="en-US" dirty="0"/>
            </a:p>
          </dgm:t>
        </dgm:pt>
      </mc:Choice>
      <mc:Fallback xmlns="">
        <dgm:pt modelId="{EE52BA0E-3DE1-4E17-AA95-2B17F763D94E}">
          <dgm:prSet phldrT="[テキスト]"/>
          <dgm:spPr/>
          <dgm:t>
            <a:bodyPr/>
            <a:lstStyle/>
            <a:p>
              <a:r>
                <a:rPr kumimoji="1" lang="en-US" altLang="ja-JP" b="1" i="0">
                  <a:latin typeface="Cambria Math" panose="02040503050406030204" pitchFamily="18" charset="0"/>
                </a:rPr>
                <a:t>𝒑</a:t>
              </a:r>
              <a:r>
                <a:rPr kumimoji="1" lang="en-US" altLang="ja-JP" b="0" i="0">
                  <a:latin typeface="Cambria Math" panose="02040503050406030204" pitchFamily="18" charset="0"/>
                </a:rPr>
                <a:t>_(𝑡+1)=</a:t>
              </a:r>
              <a:r>
                <a:rPr kumimoji="1" lang="en-US" altLang="ja-JP" b="1" i="0">
                  <a:latin typeface="Cambria Math" panose="02040503050406030204" pitchFamily="18" charset="0"/>
                </a:rPr>
                <a:t>𝑨𝒑</a:t>
              </a:r>
              <a:r>
                <a:rPr kumimoji="1" lang="en-US" altLang="ja-JP" b="0" i="0">
                  <a:latin typeface="Cambria Math" panose="02040503050406030204" pitchFamily="18" charset="0"/>
                </a:rPr>
                <a:t>_𝑡</a:t>
              </a:r>
              <a:endParaRPr kumimoji="1" lang="ja-JP" altLang="en-US" dirty="0"/>
            </a:p>
          </dgm:t>
        </dgm:pt>
      </mc:Fallback>
    </mc:AlternateContent>
    <dgm:pt modelId="{A5B4D9BA-CE21-43B5-9906-8C7FEC5AC07B}" type="parTrans" cxnId="{DE7CE32F-25DA-41FB-BA0B-B201DB948606}">
      <dgm:prSet/>
      <dgm:spPr/>
      <dgm:t>
        <a:bodyPr/>
        <a:lstStyle/>
        <a:p>
          <a:endParaRPr kumimoji="1" lang="ja-JP" altLang="en-US"/>
        </a:p>
      </dgm:t>
    </dgm:pt>
    <dgm:pt modelId="{D52081D3-CDC1-43A3-B636-BEDE9EF71D29}" type="sibTrans" cxnId="{DE7CE32F-25DA-41FB-BA0B-B201DB948606}">
      <dgm:prSet/>
      <dgm:spPr/>
      <dgm:t>
        <a:bodyPr/>
        <a:lstStyle/>
        <a:p>
          <a:endParaRPr kumimoji="1" lang="ja-JP" altLang="en-US"/>
        </a:p>
      </dgm:t>
    </dgm:pt>
    <dgm:pt modelId="{397DB859-FBA5-43B0-B2DD-A1D4182F35F0}">
      <dgm:prSet phldrT="[テキスト]"/>
      <dgm:spPr/>
      <dgm:t>
        <a:bodyPr/>
        <a:lstStyle/>
        <a:p>
          <a:r>
            <a:rPr kumimoji="1" lang="ja-JP" altLang="en-US" dirty="0"/>
            <a:t>行列モデルの構築</a:t>
          </a:r>
        </a:p>
      </dgm:t>
    </dgm:pt>
    <dgm:pt modelId="{7C50EFB0-3D1A-44EE-BE6A-37B97AB60838}" type="parTrans" cxnId="{4C7BC5C3-D30E-468A-9B36-18693BFA1369}">
      <dgm:prSet/>
      <dgm:spPr/>
      <dgm:t>
        <a:bodyPr/>
        <a:lstStyle/>
        <a:p>
          <a:endParaRPr kumimoji="1" lang="ja-JP" altLang="en-US"/>
        </a:p>
      </dgm:t>
    </dgm:pt>
    <dgm:pt modelId="{F84D61FB-AF4B-4A40-A8F0-38C488E4B6FC}" type="sibTrans" cxnId="{4C7BC5C3-D30E-468A-9B36-18693BFA1369}">
      <dgm:prSet/>
      <dgm:spPr/>
      <dgm:t>
        <a:bodyPr/>
        <a:lstStyle/>
        <a:p>
          <a:endParaRPr kumimoji="1" lang="ja-JP" altLang="en-US"/>
        </a:p>
      </dgm:t>
    </dgm:pt>
    <mc:AlternateContent xmlns:mc="http://schemas.openxmlformats.org/markup-compatibility/2006" xmlns:a14="http://schemas.microsoft.com/office/drawing/2010/main">
      <mc:Choice Requires="a14">
        <dgm:pt modelId="{CF14DA3E-A0DC-43E6-B706-67505142ECDD}">
          <dgm:prSet phldrT="[テキスト]"/>
          <dgm:spPr/>
          <dgm:t>
            <a:bodyPr/>
            <a:lstStyle/>
            <a:p>
              <a14:m>
                <m:oMath xmlns:m="http://schemas.openxmlformats.org/officeDocument/2006/math">
                  <m:f>
                    <m:fPr>
                      <m:ctrlPr>
                        <a:rPr kumimoji="1" lang="en-US" altLang="ja-JP" i="1" smtClean="0">
                          <a:latin typeface="Cambria Math" panose="02040503050406030204" pitchFamily="18" charset="0"/>
                        </a:rPr>
                      </m:ctrlPr>
                    </m:fPr>
                    <m:num>
                      <m:r>
                        <a:rPr kumimoji="1" lang="en-US" altLang="ja-JP" i="1" smtClean="0">
                          <a:latin typeface="Cambria Math" panose="02040503050406030204" pitchFamily="18" charset="0"/>
                        </a:rPr>
                        <m:t>𝜕</m:t>
                      </m:r>
                      <m:r>
                        <a:rPr kumimoji="1" lang="en-US" altLang="ja-JP" b="0" i="1" smtClean="0">
                          <a:latin typeface="Cambria Math" panose="02040503050406030204" pitchFamily="18" charset="0"/>
                        </a:rPr>
                        <m:t>𝜆</m:t>
                      </m:r>
                    </m:num>
                    <m:den>
                      <m:r>
                        <a:rPr kumimoji="1" lang="en-US" altLang="ja-JP"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𝑖𝑗</m:t>
                          </m:r>
                        </m:sub>
                      </m:sSub>
                    </m:den>
                  </m:f>
                </m:oMath>
              </a14:m>
              <a:r>
                <a:rPr kumimoji="1" lang="en-US" altLang="ja-JP" dirty="0"/>
                <a:t>:</a:t>
              </a:r>
              <a:r>
                <a:rPr kumimoji="1" lang="ja-JP" altLang="en-US" dirty="0"/>
                <a:t>感度</a:t>
              </a:r>
            </a:p>
          </dgm:t>
        </dgm:pt>
      </mc:Choice>
      <mc:Fallback xmlns="">
        <dgm:pt modelId="{CF14DA3E-A0DC-43E6-B706-67505142ECDD}">
          <dgm:prSet phldrT="[テキスト]"/>
          <dgm:spPr/>
          <dgm:t>
            <a:bodyPr/>
            <a:lstStyle/>
            <a:p>
              <a:r>
                <a:rPr kumimoji="1" lang="en-US" altLang="ja-JP" i="0">
                  <a:latin typeface="Cambria Math" panose="02040503050406030204" pitchFamily="18" charset="0"/>
                </a:rPr>
                <a:t>𝜕</a:t>
              </a:r>
              <a:r>
                <a:rPr kumimoji="1" lang="en-US" altLang="ja-JP" b="0" i="0">
                  <a:latin typeface="Cambria Math" panose="02040503050406030204" pitchFamily="18" charset="0"/>
                </a:rPr>
                <a:t>𝜆/(</a:t>
              </a:r>
              <a:r>
                <a:rPr kumimoji="1" lang="en-US" altLang="ja-JP" i="0">
                  <a:latin typeface="Cambria Math" panose="02040503050406030204" pitchFamily="18" charset="0"/>
                </a:rPr>
                <a:t>𝜕</a:t>
              </a:r>
              <a:r>
                <a:rPr kumimoji="1" lang="en-US" altLang="ja-JP" b="0" i="0">
                  <a:latin typeface="Cambria Math" panose="02040503050406030204" pitchFamily="18" charset="0"/>
                </a:rPr>
                <a:t>𝑎_𝑖𝑗 )</a:t>
              </a:r>
              <a:r>
                <a:rPr kumimoji="1" lang="en-US" altLang="ja-JP" dirty="0"/>
                <a:t>:</a:t>
              </a:r>
              <a:r>
                <a:rPr kumimoji="1" lang="ja-JP" altLang="en-US" dirty="0"/>
                <a:t>感度</a:t>
              </a:r>
            </a:p>
          </dgm:t>
        </dgm:pt>
      </mc:Fallback>
    </mc:AlternateContent>
    <dgm:pt modelId="{8A239E6F-0862-400B-8E38-299A5D459B5A}" type="parTrans" cxnId="{42054247-76DB-45DF-B453-B3DC9FFBDA4F}">
      <dgm:prSet/>
      <dgm:spPr/>
      <dgm:t>
        <a:bodyPr/>
        <a:lstStyle/>
        <a:p>
          <a:endParaRPr kumimoji="1" lang="ja-JP" altLang="en-US"/>
        </a:p>
      </dgm:t>
    </dgm:pt>
    <dgm:pt modelId="{4AD44FDE-D0FF-489E-8AC1-C683FE169D11}" type="sibTrans" cxnId="{42054247-76DB-45DF-B453-B3DC9FFBDA4F}">
      <dgm:prSet/>
      <dgm:spPr/>
      <dgm:t>
        <a:bodyPr/>
        <a:lstStyle/>
        <a:p>
          <a:endParaRPr kumimoji="1" lang="ja-JP" altLang="en-US"/>
        </a:p>
      </dgm:t>
    </dgm:pt>
    <dgm:pt modelId="{ED998E16-6E38-4899-A9EC-8A77809F94E2}">
      <dgm:prSet phldrT="[テキスト]"/>
      <dgm:spPr/>
      <dgm:t>
        <a:bodyPr/>
        <a:lstStyle/>
        <a:p>
          <a:r>
            <a:rPr kumimoji="1" lang="ja-JP" altLang="en-US" dirty="0"/>
            <a:t>支配的固有値に関する行列成分による偏微分係数の導出</a:t>
          </a:r>
        </a:p>
      </dgm:t>
    </dgm:pt>
    <dgm:pt modelId="{B7ADB4B6-11CE-45DB-96DF-0971994A0D5C}" type="parTrans" cxnId="{F42ABDC8-B96D-4C8D-B4C4-5C6DE3604E83}">
      <dgm:prSet/>
      <dgm:spPr/>
      <dgm:t>
        <a:bodyPr/>
        <a:lstStyle/>
        <a:p>
          <a:endParaRPr kumimoji="1" lang="ja-JP" altLang="en-US"/>
        </a:p>
      </dgm:t>
    </dgm:pt>
    <dgm:pt modelId="{8F20E399-6FD2-45C5-8189-084DE67170C8}" type="sibTrans" cxnId="{F42ABDC8-B96D-4C8D-B4C4-5C6DE3604E83}">
      <dgm:prSet/>
      <dgm:spPr/>
      <dgm:t>
        <a:bodyPr/>
        <a:lstStyle/>
        <a:p>
          <a:endParaRPr kumimoji="1" lang="ja-JP" altLang="en-US"/>
        </a:p>
      </dgm:t>
    </dgm:pt>
    <mc:AlternateContent xmlns:mc="http://schemas.openxmlformats.org/markup-compatibility/2006" xmlns:a14="http://schemas.microsoft.com/office/drawing/2010/main">
      <mc:Choice Requires="a14">
        <dgm:pt modelId="{9483F1F5-D5E1-4F61-AB11-885423047130}">
          <dgm:prSet phldrT="[テキスト]"/>
          <dgm:spPr/>
          <dgm:t>
            <a:bodyPr/>
            <a:lstStyle/>
            <a:p>
              <a14:m>
                <m:oMath xmlns:m="http://schemas.openxmlformats.org/officeDocument/2006/math">
                  <m:r>
                    <m:rPr>
                      <m:sty m:val="p"/>
                    </m:rPr>
                    <a:rPr kumimoji="1" lang="en-US" altLang="ja-JP" b="0" i="1" smtClean="0">
                      <a:latin typeface="Cambria Math" panose="02040503050406030204" pitchFamily="18" charset="0"/>
                    </a:rPr>
                    <m:t>det</m:t>
                  </m:r>
                  <m:r>
                    <a:rPr kumimoji="1" lang="en-US" altLang="ja-JP" b="0" i="1" smtClean="0">
                      <a:latin typeface="Cambria Math" panose="02040503050406030204" pitchFamily="18" charset="0"/>
                    </a:rPr>
                    <m:t>(</m:t>
                  </m:r>
                  <m:r>
                    <a:rPr kumimoji="1" lang="en-US" altLang="ja-JP" b="1" i="1" smtClean="0">
                      <a:latin typeface="Cambria Math" panose="02040503050406030204" pitchFamily="18" charset="0"/>
                    </a:rPr>
                    <m:t>𝑰</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𝜆</m:t>
                      </m:r>
                    </m:den>
                  </m:f>
                  <m:r>
                    <a:rPr kumimoji="1" lang="en-US" altLang="ja-JP" b="1" i="1" smtClean="0">
                      <a:latin typeface="Cambria Math" panose="02040503050406030204" pitchFamily="18" charset="0"/>
                    </a:rPr>
                    <m:t>𝑨</m:t>
                  </m:r>
                  <m:r>
                    <a:rPr kumimoji="1" lang="en-US" altLang="ja-JP" b="0" i="1" smtClean="0">
                      <a:latin typeface="Cambria Math" panose="02040503050406030204" pitchFamily="18" charset="0"/>
                    </a:rPr>
                    <m:t>)</m:t>
                  </m:r>
                </m:oMath>
              </a14:m>
              <a:r>
                <a:rPr kumimoji="1" lang="en-US" altLang="ja-JP" dirty="0"/>
                <a:t>=0</a:t>
              </a:r>
              <a:endParaRPr kumimoji="1" lang="ja-JP" altLang="en-US" dirty="0"/>
            </a:p>
          </dgm:t>
        </dgm:pt>
      </mc:Choice>
      <mc:Fallback xmlns="">
        <dgm:pt modelId="{9483F1F5-D5E1-4F61-AB11-885423047130}">
          <dgm:prSet phldrT="[テキスト]"/>
          <dgm:spPr/>
          <dgm:t>
            <a:bodyPr/>
            <a:lstStyle/>
            <a:p>
              <a:r>
                <a:rPr kumimoji="1" lang="en-US" altLang="ja-JP" b="0" i="0">
                  <a:latin typeface="Cambria Math" panose="02040503050406030204" pitchFamily="18" charset="0"/>
                </a:rPr>
                <a:t>det(</a:t>
              </a:r>
              <a:r>
                <a:rPr kumimoji="1" lang="en-US" altLang="ja-JP" b="1" i="0">
                  <a:latin typeface="Cambria Math" panose="02040503050406030204" pitchFamily="18" charset="0"/>
                </a:rPr>
                <a:t>𝑰</a:t>
              </a:r>
              <a:r>
                <a:rPr kumimoji="1" lang="en-US" altLang="ja-JP" b="0" i="0">
                  <a:latin typeface="Cambria Math" panose="02040503050406030204" pitchFamily="18" charset="0"/>
                </a:rPr>
                <a:t>−1/𝜆</a:t>
              </a:r>
              <a:r>
                <a:rPr kumimoji="1" lang="en-US" altLang="ja-JP" b="1" i="0">
                  <a:latin typeface="Cambria Math" panose="02040503050406030204" pitchFamily="18" charset="0"/>
                </a:rPr>
                <a:t> 𝑨</a:t>
              </a:r>
              <a:r>
                <a:rPr kumimoji="1" lang="en-US" altLang="ja-JP" b="0" i="0">
                  <a:latin typeface="Cambria Math" panose="02040503050406030204" pitchFamily="18" charset="0"/>
                </a:rPr>
                <a:t>)</a:t>
              </a:r>
              <a:r>
                <a:rPr kumimoji="1" lang="en-US" altLang="ja-JP" dirty="0"/>
                <a:t>=0</a:t>
              </a:r>
              <a:endParaRPr kumimoji="1" lang="ja-JP" altLang="en-US" dirty="0"/>
            </a:p>
          </dgm:t>
        </dgm:pt>
      </mc:Fallback>
    </mc:AlternateContent>
    <dgm:pt modelId="{075276FD-1B9C-4E1E-AB8F-3B8AAA3B7A5F}" type="parTrans" cxnId="{5E6CC70D-64E1-41F4-8B9D-D2561A2E35FB}">
      <dgm:prSet/>
      <dgm:spPr/>
      <dgm:t>
        <a:bodyPr/>
        <a:lstStyle/>
        <a:p>
          <a:endParaRPr kumimoji="1" lang="ja-JP" altLang="en-US"/>
        </a:p>
      </dgm:t>
    </dgm:pt>
    <dgm:pt modelId="{D7132D53-82FB-4D15-ACB5-2AD8D3A0E801}" type="sibTrans" cxnId="{5E6CC70D-64E1-41F4-8B9D-D2561A2E35FB}">
      <dgm:prSet/>
      <dgm:spPr/>
      <dgm:t>
        <a:bodyPr/>
        <a:lstStyle/>
        <a:p>
          <a:endParaRPr kumimoji="1" lang="ja-JP" altLang="en-US"/>
        </a:p>
      </dgm:t>
    </dgm:pt>
    <dgm:pt modelId="{87FFFB71-3DD5-42BC-A741-56A4107CD875}">
      <dgm:prSet phldrT="[テキスト]"/>
      <dgm:spPr/>
      <dgm:t>
        <a:bodyPr/>
        <a:lstStyle/>
        <a:p>
          <a:r>
            <a:rPr kumimoji="1" lang="ja-JP" altLang="en-US" dirty="0"/>
            <a:t>国勢調査などの統計データの挿入による固有値と感度の評価</a:t>
          </a:r>
        </a:p>
      </dgm:t>
    </dgm:pt>
    <dgm:pt modelId="{95DF4B7C-7896-4D70-ABA8-048D02721C9A}" type="parTrans" cxnId="{59573321-1506-4CA9-9631-67F92668F5CF}">
      <dgm:prSet/>
      <dgm:spPr/>
      <dgm:t>
        <a:bodyPr/>
        <a:lstStyle/>
        <a:p>
          <a:endParaRPr kumimoji="1" lang="ja-JP" altLang="en-US"/>
        </a:p>
      </dgm:t>
    </dgm:pt>
    <dgm:pt modelId="{405763EC-0EF3-4177-8304-9530FEDCE55E}" type="sibTrans" cxnId="{59573321-1506-4CA9-9631-67F92668F5CF}">
      <dgm:prSet/>
      <dgm:spPr/>
      <dgm:t>
        <a:bodyPr/>
        <a:lstStyle/>
        <a:p>
          <a:endParaRPr kumimoji="1" lang="ja-JP" altLang="en-US"/>
        </a:p>
      </dgm:t>
    </dgm:pt>
    <dgm:pt modelId="{86CC03E2-CDC3-49AE-94B5-C1622465B39F}">
      <dgm:prSet phldrT="[テキスト]"/>
      <dgm:spPr/>
      <dgm:t>
        <a:bodyPr/>
        <a:lstStyle/>
        <a:p>
          <a:r>
            <a:rPr kumimoji="1" lang="ja-JP" altLang="en-US" dirty="0"/>
            <a:t>安定齢分布の導出</a:t>
          </a:r>
        </a:p>
      </dgm:t>
    </dgm:pt>
    <dgm:pt modelId="{042C5E42-5F65-4F69-A5E3-F13B69BBF4A2}" type="parTrans" cxnId="{2018B716-BC52-4B32-848C-73A7C81B77F7}">
      <dgm:prSet/>
      <dgm:spPr/>
      <dgm:t>
        <a:bodyPr/>
        <a:lstStyle/>
        <a:p>
          <a:endParaRPr kumimoji="1" lang="ja-JP" altLang="en-US"/>
        </a:p>
      </dgm:t>
    </dgm:pt>
    <dgm:pt modelId="{AD4B2207-CA25-4050-BC84-7186F2FC4F3E}" type="sibTrans" cxnId="{2018B716-BC52-4B32-848C-73A7C81B77F7}">
      <dgm:prSet/>
      <dgm:spPr/>
      <dgm:t>
        <a:bodyPr/>
        <a:lstStyle/>
        <a:p>
          <a:endParaRPr kumimoji="1" lang="ja-JP" altLang="en-US"/>
        </a:p>
      </dgm:t>
    </dgm:pt>
    <dgm:pt modelId="{FE8C6C4F-A2EF-4B70-9B25-05439C299FA2}">
      <dgm:prSet phldrT="[テキスト]"/>
      <dgm:spPr/>
      <dgm:t>
        <a:bodyPr/>
        <a:lstStyle/>
        <a:p>
          <a:r>
            <a:rPr kumimoji="1" lang="ja-JP" altLang="en-US" dirty="0"/>
            <a:t>繁殖価の導出</a:t>
          </a:r>
        </a:p>
      </dgm:t>
    </dgm:pt>
    <dgm:pt modelId="{CEEFBEAE-4159-49DF-9673-5EF501547877}" type="parTrans" cxnId="{8CDAEF2A-B208-480B-8AEB-AACD107BE458}">
      <dgm:prSet/>
      <dgm:spPr/>
      <dgm:t>
        <a:bodyPr/>
        <a:lstStyle/>
        <a:p>
          <a:endParaRPr kumimoji="1" lang="ja-JP" altLang="en-US"/>
        </a:p>
      </dgm:t>
    </dgm:pt>
    <dgm:pt modelId="{6ABFE063-C2EC-4679-BA50-2140FD867AA6}" type="sibTrans" cxnId="{8CDAEF2A-B208-480B-8AEB-AACD107BE458}">
      <dgm:prSet/>
      <dgm:spPr/>
      <dgm:t>
        <a:bodyPr/>
        <a:lstStyle/>
        <a:p>
          <a:endParaRPr kumimoji="1" lang="ja-JP" altLang="en-US"/>
        </a:p>
      </dgm:t>
    </dgm:pt>
    <dgm:pt modelId="{0A132D64-38CD-4D0A-AEFE-BDE912CBB82F}" type="pres">
      <dgm:prSet presAssocID="{51E7D3E7-D7D8-4EDD-81F9-6FEE66B58A16}" presName="linearFlow" presStyleCnt="0">
        <dgm:presLayoutVars>
          <dgm:dir/>
          <dgm:animLvl val="lvl"/>
          <dgm:resizeHandles val="exact"/>
        </dgm:presLayoutVars>
      </dgm:prSet>
      <dgm:spPr/>
    </dgm:pt>
    <dgm:pt modelId="{2C418CAE-BEBD-48BA-915E-86CD38DE5F05}" type="pres">
      <dgm:prSet presAssocID="{EE52BA0E-3DE1-4E17-AA95-2B17F763D94E}" presName="composite" presStyleCnt="0"/>
      <dgm:spPr/>
    </dgm:pt>
    <dgm:pt modelId="{CEF0256D-DCC6-45C6-A0FF-9BBFE9217E82}" type="pres">
      <dgm:prSet presAssocID="{EE52BA0E-3DE1-4E17-AA95-2B17F763D94E}" presName="parTx" presStyleLbl="node1" presStyleIdx="0" presStyleCnt="3">
        <dgm:presLayoutVars>
          <dgm:chMax val="0"/>
          <dgm:chPref val="0"/>
          <dgm:bulletEnabled val="1"/>
        </dgm:presLayoutVars>
      </dgm:prSet>
      <dgm:spPr/>
    </dgm:pt>
    <dgm:pt modelId="{C573D3B3-7FA1-4614-B8D8-AFC4B4AFE2E2}" type="pres">
      <dgm:prSet presAssocID="{EE52BA0E-3DE1-4E17-AA95-2B17F763D94E}" presName="parSh" presStyleLbl="node1" presStyleIdx="0" presStyleCnt="3"/>
      <dgm:spPr/>
    </dgm:pt>
    <dgm:pt modelId="{C86B43F1-D242-4F00-9AF3-4574E4CA9BED}" type="pres">
      <dgm:prSet presAssocID="{EE52BA0E-3DE1-4E17-AA95-2B17F763D94E}" presName="desTx" presStyleLbl="fgAcc1" presStyleIdx="0" presStyleCnt="3">
        <dgm:presLayoutVars>
          <dgm:bulletEnabled val="1"/>
        </dgm:presLayoutVars>
      </dgm:prSet>
      <dgm:spPr/>
    </dgm:pt>
    <dgm:pt modelId="{5A6CED5E-2A9A-428E-B9B2-FB4A0D65837C}" type="pres">
      <dgm:prSet presAssocID="{D52081D3-CDC1-43A3-B636-BEDE9EF71D29}" presName="sibTrans" presStyleLbl="sibTrans2D1" presStyleIdx="0" presStyleCnt="2"/>
      <dgm:spPr/>
    </dgm:pt>
    <dgm:pt modelId="{384AF601-7EB8-4E3C-B55C-5EA0CB7006B0}" type="pres">
      <dgm:prSet presAssocID="{D52081D3-CDC1-43A3-B636-BEDE9EF71D29}" presName="connTx" presStyleLbl="sibTrans2D1" presStyleIdx="0" presStyleCnt="2"/>
      <dgm:spPr/>
    </dgm:pt>
    <dgm:pt modelId="{74C2316C-BDD5-4E17-BB21-EB50FAD96E5C}" type="pres">
      <dgm:prSet presAssocID="{CF14DA3E-A0DC-43E6-B706-67505142ECDD}" presName="composite" presStyleCnt="0"/>
      <dgm:spPr/>
    </dgm:pt>
    <dgm:pt modelId="{F24CF9CF-0B83-40BB-810E-CCE9C3F5CBF5}" type="pres">
      <dgm:prSet presAssocID="{CF14DA3E-A0DC-43E6-B706-67505142ECDD}" presName="parTx" presStyleLbl="node1" presStyleIdx="0" presStyleCnt="3">
        <dgm:presLayoutVars>
          <dgm:chMax val="0"/>
          <dgm:chPref val="0"/>
          <dgm:bulletEnabled val="1"/>
        </dgm:presLayoutVars>
      </dgm:prSet>
      <dgm:spPr/>
    </dgm:pt>
    <dgm:pt modelId="{2AC8C0F0-D7E3-402E-81B5-53CF5D1A55D4}" type="pres">
      <dgm:prSet presAssocID="{CF14DA3E-A0DC-43E6-B706-67505142ECDD}" presName="parSh" presStyleLbl="node1" presStyleIdx="1" presStyleCnt="3"/>
      <dgm:spPr/>
    </dgm:pt>
    <dgm:pt modelId="{1560EF30-968D-4453-A08B-8964B3F49460}" type="pres">
      <dgm:prSet presAssocID="{CF14DA3E-A0DC-43E6-B706-67505142ECDD}" presName="desTx" presStyleLbl="fgAcc1" presStyleIdx="1" presStyleCnt="3">
        <dgm:presLayoutVars>
          <dgm:bulletEnabled val="1"/>
        </dgm:presLayoutVars>
      </dgm:prSet>
      <dgm:spPr/>
    </dgm:pt>
    <dgm:pt modelId="{11D358F2-6874-4E50-9173-B7D7D14A76EC}" type="pres">
      <dgm:prSet presAssocID="{4AD44FDE-D0FF-489E-8AC1-C683FE169D11}" presName="sibTrans" presStyleLbl="sibTrans2D1" presStyleIdx="1" presStyleCnt="2"/>
      <dgm:spPr/>
    </dgm:pt>
    <dgm:pt modelId="{03FA4BCB-5562-4922-B137-AA7B65BE8BC6}" type="pres">
      <dgm:prSet presAssocID="{4AD44FDE-D0FF-489E-8AC1-C683FE169D11}" presName="connTx" presStyleLbl="sibTrans2D1" presStyleIdx="1" presStyleCnt="2"/>
      <dgm:spPr/>
    </dgm:pt>
    <dgm:pt modelId="{34055F7C-E287-4532-A05D-2B9FAFF7EDCA}" type="pres">
      <dgm:prSet presAssocID="{9483F1F5-D5E1-4F61-AB11-885423047130}" presName="composite" presStyleCnt="0"/>
      <dgm:spPr/>
    </dgm:pt>
    <dgm:pt modelId="{79CDCF77-BE9F-482C-B1FA-658CE6843F9C}" type="pres">
      <dgm:prSet presAssocID="{9483F1F5-D5E1-4F61-AB11-885423047130}" presName="parTx" presStyleLbl="node1" presStyleIdx="1" presStyleCnt="3">
        <dgm:presLayoutVars>
          <dgm:chMax val="0"/>
          <dgm:chPref val="0"/>
          <dgm:bulletEnabled val="1"/>
        </dgm:presLayoutVars>
      </dgm:prSet>
      <dgm:spPr/>
    </dgm:pt>
    <dgm:pt modelId="{7A79E052-3EF3-4F5A-B931-B618FC742190}" type="pres">
      <dgm:prSet presAssocID="{9483F1F5-D5E1-4F61-AB11-885423047130}" presName="parSh" presStyleLbl="node1" presStyleIdx="2" presStyleCnt="3"/>
      <dgm:spPr/>
    </dgm:pt>
    <dgm:pt modelId="{F6A3B729-1F0A-469B-8B4D-EF4CE58A8195}" type="pres">
      <dgm:prSet presAssocID="{9483F1F5-D5E1-4F61-AB11-885423047130}" presName="desTx" presStyleLbl="fgAcc1" presStyleIdx="2" presStyleCnt="3">
        <dgm:presLayoutVars>
          <dgm:bulletEnabled val="1"/>
        </dgm:presLayoutVars>
      </dgm:prSet>
      <dgm:spPr/>
    </dgm:pt>
  </dgm:ptLst>
  <dgm:cxnLst>
    <dgm:cxn modelId="{3268C000-3C69-4CEA-A12B-5D7D2F1F699F}" type="presOf" srcId="{D52081D3-CDC1-43A3-B636-BEDE9EF71D29}" destId="{384AF601-7EB8-4E3C-B55C-5EA0CB7006B0}" srcOrd="1" destOrd="0" presId="urn:microsoft.com/office/officeart/2005/8/layout/process3"/>
    <dgm:cxn modelId="{2AEEE603-44C3-4E32-8BD0-678F68DB1904}" type="presOf" srcId="{4AD44FDE-D0FF-489E-8AC1-C683FE169D11}" destId="{11D358F2-6874-4E50-9173-B7D7D14A76EC}" srcOrd="0" destOrd="0" presId="urn:microsoft.com/office/officeart/2005/8/layout/process3"/>
    <dgm:cxn modelId="{EDC67105-8A00-4365-BA1B-834F57A45ACE}" type="presOf" srcId="{4AD44FDE-D0FF-489E-8AC1-C683FE169D11}" destId="{03FA4BCB-5562-4922-B137-AA7B65BE8BC6}" srcOrd="1" destOrd="0" presId="urn:microsoft.com/office/officeart/2005/8/layout/process3"/>
    <dgm:cxn modelId="{5E6CC70D-64E1-41F4-8B9D-D2561A2E35FB}" srcId="{51E7D3E7-D7D8-4EDD-81F9-6FEE66B58A16}" destId="{9483F1F5-D5E1-4F61-AB11-885423047130}" srcOrd="2" destOrd="0" parTransId="{075276FD-1B9C-4E1E-AB8F-3B8AAA3B7A5F}" sibTransId="{D7132D53-82FB-4D15-ACB5-2AD8D3A0E801}"/>
    <dgm:cxn modelId="{2018B716-BC52-4B32-848C-73A7C81B77F7}" srcId="{EE52BA0E-3DE1-4E17-AA95-2B17F763D94E}" destId="{86CC03E2-CDC3-49AE-94B5-C1622465B39F}" srcOrd="1" destOrd="0" parTransId="{042C5E42-5F65-4F69-A5E3-F13B69BBF4A2}" sibTransId="{AD4B2207-CA25-4050-BC84-7186F2FC4F3E}"/>
    <dgm:cxn modelId="{59573321-1506-4CA9-9631-67F92668F5CF}" srcId="{9483F1F5-D5E1-4F61-AB11-885423047130}" destId="{87FFFB71-3DD5-42BC-A741-56A4107CD875}" srcOrd="0" destOrd="0" parTransId="{95DF4B7C-7896-4D70-ABA8-048D02721C9A}" sibTransId="{405763EC-0EF3-4177-8304-9530FEDCE55E}"/>
    <dgm:cxn modelId="{8CDAEF2A-B208-480B-8AEB-AACD107BE458}" srcId="{EE52BA0E-3DE1-4E17-AA95-2B17F763D94E}" destId="{FE8C6C4F-A2EF-4B70-9B25-05439C299FA2}" srcOrd="2" destOrd="0" parTransId="{CEEFBEAE-4159-49DF-9673-5EF501547877}" sibTransId="{6ABFE063-C2EC-4679-BA50-2140FD867AA6}"/>
    <dgm:cxn modelId="{DE7CE32F-25DA-41FB-BA0B-B201DB948606}" srcId="{51E7D3E7-D7D8-4EDD-81F9-6FEE66B58A16}" destId="{EE52BA0E-3DE1-4E17-AA95-2B17F763D94E}" srcOrd="0" destOrd="0" parTransId="{A5B4D9BA-CE21-43B5-9906-8C7FEC5AC07B}" sibTransId="{D52081D3-CDC1-43A3-B636-BEDE9EF71D29}"/>
    <dgm:cxn modelId="{4DEE0A34-3DEB-4AA3-9761-ACF74F680CAA}" type="presOf" srcId="{87FFFB71-3DD5-42BC-A741-56A4107CD875}" destId="{F6A3B729-1F0A-469B-8B4D-EF4CE58A8195}" srcOrd="0" destOrd="0" presId="urn:microsoft.com/office/officeart/2005/8/layout/process3"/>
    <dgm:cxn modelId="{D289BC36-9ED3-4607-84EC-702B8F9A6F3C}" type="presOf" srcId="{51E7D3E7-D7D8-4EDD-81F9-6FEE66B58A16}" destId="{0A132D64-38CD-4D0A-AEFE-BDE912CBB82F}" srcOrd="0" destOrd="0" presId="urn:microsoft.com/office/officeart/2005/8/layout/process3"/>
    <dgm:cxn modelId="{A18A9146-845C-4905-954D-8E08684820DA}" type="presOf" srcId="{EE52BA0E-3DE1-4E17-AA95-2B17F763D94E}" destId="{C573D3B3-7FA1-4614-B8D8-AFC4B4AFE2E2}" srcOrd="1" destOrd="0" presId="urn:microsoft.com/office/officeart/2005/8/layout/process3"/>
    <dgm:cxn modelId="{42054247-76DB-45DF-B453-B3DC9FFBDA4F}" srcId="{51E7D3E7-D7D8-4EDD-81F9-6FEE66B58A16}" destId="{CF14DA3E-A0DC-43E6-B706-67505142ECDD}" srcOrd="1" destOrd="0" parTransId="{8A239E6F-0862-400B-8E38-299A5D459B5A}" sibTransId="{4AD44FDE-D0FF-489E-8AC1-C683FE169D11}"/>
    <dgm:cxn modelId="{836CF34E-C3FC-40FD-AC7B-39B6982B19F2}" type="presOf" srcId="{9483F1F5-D5E1-4F61-AB11-885423047130}" destId="{7A79E052-3EF3-4F5A-B931-B618FC742190}" srcOrd="1" destOrd="0" presId="urn:microsoft.com/office/officeart/2005/8/layout/process3"/>
    <dgm:cxn modelId="{5958FE4F-6D94-4AF9-BD57-047C9D790EFB}" type="presOf" srcId="{CF14DA3E-A0DC-43E6-B706-67505142ECDD}" destId="{F24CF9CF-0B83-40BB-810E-CCE9C3F5CBF5}" srcOrd="0" destOrd="0" presId="urn:microsoft.com/office/officeart/2005/8/layout/process3"/>
    <dgm:cxn modelId="{37867471-7C42-4581-8073-169E61ECC50D}" type="presOf" srcId="{397DB859-FBA5-43B0-B2DD-A1D4182F35F0}" destId="{C86B43F1-D242-4F00-9AF3-4574E4CA9BED}" srcOrd="0" destOrd="0" presId="urn:microsoft.com/office/officeart/2005/8/layout/process3"/>
    <dgm:cxn modelId="{3D284A54-8539-464D-AAFC-89B9C742AEBD}" type="presOf" srcId="{FE8C6C4F-A2EF-4B70-9B25-05439C299FA2}" destId="{C86B43F1-D242-4F00-9AF3-4574E4CA9BED}" srcOrd="0" destOrd="2" presId="urn:microsoft.com/office/officeart/2005/8/layout/process3"/>
    <dgm:cxn modelId="{1491839A-9778-46EC-88CB-60E892A8FD13}" type="presOf" srcId="{CF14DA3E-A0DC-43E6-B706-67505142ECDD}" destId="{2AC8C0F0-D7E3-402E-81B5-53CF5D1A55D4}" srcOrd="1" destOrd="0" presId="urn:microsoft.com/office/officeart/2005/8/layout/process3"/>
    <dgm:cxn modelId="{3D6B58A4-08DB-47CB-970D-2028281C6DFA}" type="presOf" srcId="{EE52BA0E-3DE1-4E17-AA95-2B17F763D94E}" destId="{CEF0256D-DCC6-45C6-A0FF-9BBFE9217E82}" srcOrd="0" destOrd="0" presId="urn:microsoft.com/office/officeart/2005/8/layout/process3"/>
    <dgm:cxn modelId="{354DA7B7-7EBD-4833-8103-FC5C0CD0AC6B}" type="presOf" srcId="{ED998E16-6E38-4899-A9EC-8A77809F94E2}" destId="{1560EF30-968D-4453-A08B-8964B3F49460}" srcOrd="0" destOrd="0" presId="urn:microsoft.com/office/officeart/2005/8/layout/process3"/>
    <dgm:cxn modelId="{D9729DB9-7F57-43F8-B454-38153E5AE970}" type="presOf" srcId="{D52081D3-CDC1-43A3-B636-BEDE9EF71D29}" destId="{5A6CED5E-2A9A-428E-B9B2-FB4A0D65837C}" srcOrd="0" destOrd="0" presId="urn:microsoft.com/office/officeart/2005/8/layout/process3"/>
    <dgm:cxn modelId="{4C7BC5C3-D30E-468A-9B36-18693BFA1369}" srcId="{EE52BA0E-3DE1-4E17-AA95-2B17F763D94E}" destId="{397DB859-FBA5-43B0-B2DD-A1D4182F35F0}" srcOrd="0" destOrd="0" parTransId="{7C50EFB0-3D1A-44EE-BE6A-37B97AB60838}" sibTransId="{F84D61FB-AF4B-4A40-A8F0-38C488E4B6FC}"/>
    <dgm:cxn modelId="{F42ABDC8-B96D-4C8D-B4C4-5C6DE3604E83}" srcId="{CF14DA3E-A0DC-43E6-B706-67505142ECDD}" destId="{ED998E16-6E38-4899-A9EC-8A77809F94E2}" srcOrd="0" destOrd="0" parTransId="{B7ADB4B6-11CE-45DB-96DF-0971994A0D5C}" sibTransId="{8F20E399-6FD2-45C5-8189-084DE67170C8}"/>
    <dgm:cxn modelId="{8548FECE-697F-4464-932C-9D8926C8FD29}" type="presOf" srcId="{86CC03E2-CDC3-49AE-94B5-C1622465B39F}" destId="{C86B43F1-D242-4F00-9AF3-4574E4CA9BED}" srcOrd="0" destOrd="1" presId="urn:microsoft.com/office/officeart/2005/8/layout/process3"/>
    <dgm:cxn modelId="{678219E7-B2D8-4B9A-997B-D08DE31372D8}" type="presOf" srcId="{9483F1F5-D5E1-4F61-AB11-885423047130}" destId="{79CDCF77-BE9F-482C-B1FA-658CE6843F9C}" srcOrd="0" destOrd="0" presId="urn:microsoft.com/office/officeart/2005/8/layout/process3"/>
    <dgm:cxn modelId="{4AF58BDA-A052-44D6-B7E8-6B6200B86CE3}" type="presParOf" srcId="{0A132D64-38CD-4D0A-AEFE-BDE912CBB82F}" destId="{2C418CAE-BEBD-48BA-915E-86CD38DE5F05}" srcOrd="0" destOrd="0" presId="urn:microsoft.com/office/officeart/2005/8/layout/process3"/>
    <dgm:cxn modelId="{0A3938D9-534E-49C7-A271-985362213B19}" type="presParOf" srcId="{2C418CAE-BEBD-48BA-915E-86CD38DE5F05}" destId="{CEF0256D-DCC6-45C6-A0FF-9BBFE9217E82}" srcOrd="0" destOrd="0" presId="urn:microsoft.com/office/officeart/2005/8/layout/process3"/>
    <dgm:cxn modelId="{59CACAD9-4EA1-4219-8C4C-C0DFA6EFCABD}" type="presParOf" srcId="{2C418CAE-BEBD-48BA-915E-86CD38DE5F05}" destId="{C573D3B3-7FA1-4614-B8D8-AFC4B4AFE2E2}" srcOrd="1" destOrd="0" presId="urn:microsoft.com/office/officeart/2005/8/layout/process3"/>
    <dgm:cxn modelId="{B5F58A05-C5AC-45E5-964E-788F58BA6C46}" type="presParOf" srcId="{2C418CAE-BEBD-48BA-915E-86CD38DE5F05}" destId="{C86B43F1-D242-4F00-9AF3-4574E4CA9BED}" srcOrd="2" destOrd="0" presId="urn:microsoft.com/office/officeart/2005/8/layout/process3"/>
    <dgm:cxn modelId="{68A4A9A8-F16D-49C4-B9B4-F3F18CC50C28}" type="presParOf" srcId="{0A132D64-38CD-4D0A-AEFE-BDE912CBB82F}" destId="{5A6CED5E-2A9A-428E-B9B2-FB4A0D65837C}" srcOrd="1" destOrd="0" presId="urn:microsoft.com/office/officeart/2005/8/layout/process3"/>
    <dgm:cxn modelId="{6701652F-B14C-4A69-A961-0D01395ADA7F}" type="presParOf" srcId="{5A6CED5E-2A9A-428E-B9B2-FB4A0D65837C}" destId="{384AF601-7EB8-4E3C-B55C-5EA0CB7006B0}" srcOrd="0" destOrd="0" presId="urn:microsoft.com/office/officeart/2005/8/layout/process3"/>
    <dgm:cxn modelId="{CA8C1001-511A-4641-ACCA-8F71A9A4F0EA}" type="presParOf" srcId="{0A132D64-38CD-4D0A-AEFE-BDE912CBB82F}" destId="{74C2316C-BDD5-4E17-BB21-EB50FAD96E5C}" srcOrd="2" destOrd="0" presId="urn:microsoft.com/office/officeart/2005/8/layout/process3"/>
    <dgm:cxn modelId="{F0B098CE-8D1D-4DCE-9A76-122C4647D376}" type="presParOf" srcId="{74C2316C-BDD5-4E17-BB21-EB50FAD96E5C}" destId="{F24CF9CF-0B83-40BB-810E-CCE9C3F5CBF5}" srcOrd="0" destOrd="0" presId="urn:microsoft.com/office/officeart/2005/8/layout/process3"/>
    <dgm:cxn modelId="{7D0D2C42-B9FB-47DA-B127-99589A4C7BCD}" type="presParOf" srcId="{74C2316C-BDD5-4E17-BB21-EB50FAD96E5C}" destId="{2AC8C0F0-D7E3-402E-81B5-53CF5D1A55D4}" srcOrd="1" destOrd="0" presId="urn:microsoft.com/office/officeart/2005/8/layout/process3"/>
    <dgm:cxn modelId="{609A4A27-B261-4621-81D4-DFBA50B98F47}" type="presParOf" srcId="{74C2316C-BDD5-4E17-BB21-EB50FAD96E5C}" destId="{1560EF30-968D-4453-A08B-8964B3F49460}" srcOrd="2" destOrd="0" presId="urn:microsoft.com/office/officeart/2005/8/layout/process3"/>
    <dgm:cxn modelId="{BB02CFD4-9467-415C-B74F-708A8EEF3F04}" type="presParOf" srcId="{0A132D64-38CD-4D0A-AEFE-BDE912CBB82F}" destId="{11D358F2-6874-4E50-9173-B7D7D14A76EC}" srcOrd="3" destOrd="0" presId="urn:microsoft.com/office/officeart/2005/8/layout/process3"/>
    <dgm:cxn modelId="{97E81951-1E88-4961-8E14-8C188CB790BE}" type="presParOf" srcId="{11D358F2-6874-4E50-9173-B7D7D14A76EC}" destId="{03FA4BCB-5562-4922-B137-AA7B65BE8BC6}" srcOrd="0" destOrd="0" presId="urn:microsoft.com/office/officeart/2005/8/layout/process3"/>
    <dgm:cxn modelId="{17B745B8-8E20-426B-B03C-6A8CA945BCC8}" type="presParOf" srcId="{0A132D64-38CD-4D0A-AEFE-BDE912CBB82F}" destId="{34055F7C-E287-4532-A05D-2B9FAFF7EDCA}" srcOrd="4" destOrd="0" presId="urn:microsoft.com/office/officeart/2005/8/layout/process3"/>
    <dgm:cxn modelId="{9A6D42BB-3224-4B7F-8702-2D2580817086}" type="presParOf" srcId="{34055F7C-E287-4532-A05D-2B9FAFF7EDCA}" destId="{79CDCF77-BE9F-482C-B1FA-658CE6843F9C}" srcOrd="0" destOrd="0" presId="urn:microsoft.com/office/officeart/2005/8/layout/process3"/>
    <dgm:cxn modelId="{42A5E664-0141-4E1E-8D44-ACEC8FF15D2A}" type="presParOf" srcId="{34055F7C-E287-4532-A05D-2B9FAFF7EDCA}" destId="{7A79E052-3EF3-4F5A-B931-B618FC742190}" srcOrd="1" destOrd="0" presId="urn:microsoft.com/office/officeart/2005/8/layout/process3"/>
    <dgm:cxn modelId="{461A5ABA-964F-4EC9-9BEB-A7A4FF37CD6A}" type="presParOf" srcId="{34055F7C-E287-4532-A05D-2B9FAFF7EDCA}" destId="{F6A3B729-1F0A-469B-8B4D-EF4CE58A819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7D3E7-D7D8-4EDD-81F9-6FEE66B58A16}"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kumimoji="1" lang="ja-JP" altLang="en-US"/>
        </a:p>
      </dgm:t>
    </dgm:pt>
    <dgm:pt modelId="{EE52BA0E-3DE1-4E17-AA95-2B17F763D94E}">
      <dgm:prSet phldrT="[テキスト]"/>
      <dgm:spPr>
        <a:blipFill>
          <a:blip xmlns:r="http://schemas.openxmlformats.org/officeDocument/2006/relationships" r:embed="rId1"/>
          <a:stretch>
            <a:fillRect/>
          </a:stretch>
        </a:blipFill>
      </dgm:spPr>
      <dgm:t>
        <a:bodyPr/>
        <a:lstStyle/>
        <a:p>
          <a:r>
            <a:rPr lang="ja-JP" altLang="en-US">
              <a:noFill/>
            </a:rPr>
            <a:t> </a:t>
          </a:r>
        </a:p>
      </dgm:t>
    </dgm:pt>
    <dgm:pt modelId="{A5B4D9BA-CE21-43B5-9906-8C7FEC5AC07B}" type="parTrans" cxnId="{DE7CE32F-25DA-41FB-BA0B-B201DB948606}">
      <dgm:prSet/>
      <dgm:spPr/>
      <dgm:t>
        <a:bodyPr/>
        <a:lstStyle/>
        <a:p>
          <a:endParaRPr kumimoji="1" lang="ja-JP" altLang="en-US"/>
        </a:p>
      </dgm:t>
    </dgm:pt>
    <dgm:pt modelId="{D52081D3-CDC1-43A3-B636-BEDE9EF71D29}" type="sibTrans" cxnId="{DE7CE32F-25DA-41FB-BA0B-B201DB948606}">
      <dgm:prSet/>
      <dgm:spPr/>
      <dgm:t>
        <a:bodyPr/>
        <a:lstStyle/>
        <a:p>
          <a:endParaRPr kumimoji="1" lang="ja-JP" altLang="en-US"/>
        </a:p>
      </dgm:t>
    </dgm:pt>
    <dgm:pt modelId="{397DB859-FBA5-43B0-B2DD-A1D4182F35F0}">
      <dgm:prSet phldrT="[テキスト]"/>
      <dgm:spPr/>
      <dgm:t>
        <a:bodyPr/>
        <a:lstStyle/>
        <a:p>
          <a:r>
            <a:rPr kumimoji="1" lang="ja-JP" altLang="en-US" dirty="0"/>
            <a:t>行列モデルの構築</a:t>
          </a:r>
        </a:p>
      </dgm:t>
    </dgm:pt>
    <dgm:pt modelId="{7C50EFB0-3D1A-44EE-BE6A-37B97AB60838}" type="parTrans" cxnId="{4C7BC5C3-D30E-468A-9B36-18693BFA1369}">
      <dgm:prSet/>
      <dgm:spPr/>
      <dgm:t>
        <a:bodyPr/>
        <a:lstStyle/>
        <a:p>
          <a:endParaRPr kumimoji="1" lang="ja-JP" altLang="en-US"/>
        </a:p>
      </dgm:t>
    </dgm:pt>
    <dgm:pt modelId="{F84D61FB-AF4B-4A40-A8F0-38C488E4B6FC}" type="sibTrans" cxnId="{4C7BC5C3-D30E-468A-9B36-18693BFA1369}">
      <dgm:prSet/>
      <dgm:spPr/>
      <dgm:t>
        <a:bodyPr/>
        <a:lstStyle/>
        <a:p>
          <a:endParaRPr kumimoji="1" lang="ja-JP" altLang="en-US"/>
        </a:p>
      </dgm:t>
    </dgm:pt>
    <dgm:pt modelId="{CF14DA3E-A0DC-43E6-B706-67505142ECDD}">
      <dgm:prSet phldrT="[テキスト]"/>
      <dgm:spPr>
        <a:blipFill>
          <a:blip xmlns:r="http://schemas.openxmlformats.org/officeDocument/2006/relationships" r:embed="rId2"/>
          <a:stretch>
            <a:fillRect/>
          </a:stretch>
        </a:blipFill>
      </dgm:spPr>
      <dgm:t>
        <a:bodyPr/>
        <a:lstStyle/>
        <a:p>
          <a:r>
            <a:rPr lang="ja-JP" altLang="en-US">
              <a:noFill/>
            </a:rPr>
            <a:t> </a:t>
          </a:r>
        </a:p>
      </dgm:t>
    </dgm:pt>
    <dgm:pt modelId="{8A239E6F-0862-400B-8E38-299A5D459B5A}" type="parTrans" cxnId="{42054247-76DB-45DF-B453-B3DC9FFBDA4F}">
      <dgm:prSet/>
      <dgm:spPr/>
      <dgm:t>
        <a:bodyPr/>
        <a:lstStyle/>
        <a:p>
          <a:endParaRPr kumimoji="1" lang="ja-JP" altLang="en-US"/>
        </a:p>
      </dgm:t>
    </dgm:pt>
    <dgm:pt modelId="{4AD44FDE-D0FF-489E-8AC1-C683FE169D11}" type="sibTrans" cxnId="{42054247-76DB-45DF-B453-B3DC9FFBDA4F}">
      <dgm:prSet/>
      <dgm:spPr/>
      <dgm:t>
        <a:bodyPr/>
        <a:lstStyle/>
        <a:p>
          <a:endParaRPr kumimoji="1" lang="ja-JP" altLang="en-US"/>
        </a:p>
      </dgm:t>
    </dgm:pt>
    <dgm:pt modelId="{ED998E16-6E38-4899-A9EC-8A77809F94E2}">
      <dgm:prSet phldrT="[テキスト]"/>
      <dgm:spPr/>
      <dgm:t>
        <a:bodyPr/>
        <a:lstStyle/>
        <a:p>
          <a:r>
            <a:rPr kumimoji="1" lang="ja-JP" altLang="en-US" dirty="0"/>
            <a:t>支配的固有値に関する行列成分による偏微分係数の導出</a:t>
          </a:r>
        </a:p>
      </dgm:t>
    </dgm:pt>
    <dgm:pt modelId="{B7ADB4B6-11CE-45DB-96DF-0971994A0D5C}" type="parTrans" cxnId="{F42ABDC8-B96D-4C8D-B4C4-5C6DE3604E83}">
      <dgm:prSet/>
      <dgm:spPr/>
      <dgm:t>
        <a:bodyPr/>
        <a:lstStyle/>
        <a:p>
          <a:endParaRPr kumimoji="1" lang="ja-JP" altLang="en-US"/>
        </a:p>
      </dgm:t>
    </dgm:pt>
    <dgm:pt modelId="{8F20E399-6FD2-45C5-8189-084DE67170C8}" type="sibTrans" cxnId="{F42ABDC8-B96D-4C8D-B4C4-5C6DE3604E83}">
      <dgm:prSet/>
      <dgm:spPr/>
      <dgm:t>
        <a:bodyPr/>
        <a:lstStyle/>
        <a:p>
          <a:endParaRPr kumimoji="1" lang="ja-JP" altLang="en-US"/>
        </a:p>
      </dgm:t>
    </dgm:pt>
    <dgm:pt modelId="{9483F1F5-D5E1-4F61-AB11-885423047130}">
      <dgm:prSet phldrT="[テキスト]"/>
      <dgm:spPr>
        <a:blipFill>
          <a:blip xmlns:r="http://schemas.openxmlformats.org/officeDocument/2006/relationships" r:embed="rId3"/>
          <a:stretch>
            <a:fillRect/>
          </a:stretch>
        </a:blipFill>
      </dgm:spPr>
      <dgm:t>
        <a:bodyPr/>
        <a:lstStyle/>
        <a:p>
          <a:r>
            <a:rPr lang="ja-JP" altLang="en-US">
              <a:noFill/>
            </a:rPr>
            <a:t> </a:t>
          </a:r>
        </a:p>
      </dgm:t>
    </dgm:pt>
    <dgm:pt modelId="{075276FD-1B9C-4E1E-AB8F-3B8AAA3B7A5F}" type="parTrans" cxnId="{5E6CC70D-64E1-41F4-8B9D-D2561A2E35FB}">
      <dgm:prSet/>
      <dgm:spPr/>
      <dgm:t>
        <a:bodyPr/>
        <a:lstStyle/>
        <a:p>
          <a:endParaRPr kumimoji="1" lang="ja-JP" altLang="en-US"/>
        </a:p>
      </dgm:t>
    </dgm:pt>
    <dgm:pt modelId="{D7132D53-82FB-4D15-ACB5-2AD8D3A0E801}" type="sibTrans" cxnId="{5E6CC70D-64E1-41F4-8B9D-D2561A2E35FB}">
      <dgm:prSet/>
      <dgm:spPr/>
      <dgm:t>
        <a:bodyPr/>
        <a:lstStyle/>
        <a:p>
          <a:endParaRPr kumimoji="1" lang="ja-JP" altLang="en-US"/>
        </a:p>
      </dgm:t>
    </dgm:pt>
    <dgm:pt modelId="{87FFFB71-3DD5-42BC-A741-56A4107CD875}">
      <dgm:prSet phldrT="[テキスト]"/>
      <dgm:spPr/>
      <dgm:t>
        <a:bodyPr/>
        <a:lstStyle/>
        <a:p>
          <a:r>
            <a:rPr kumimoji="1" lang="ja-JP" altLang="en-US" dirty="0"/>
            <a:t>国勢調査などの統計データの挿入による固有値と感度の評価</a:t>
          </a:r>
        </a:p>
      </dgm:t>
    </dgm:pt>
    <dgm:pt modelId="{95DF4B7C-7896-4D70-ABA8-048D02721C9A}" type="parTrans" cxnId="{59573321-1506-4CA9-9631-67F92668F5CF}">
      <dgm:prSet/>
      <dgm:spPr/>
      <dgm:t>
        <a:bodyPr/>
        <a:lstStyle/>
        <a:p>
          <a:endParaRPr kumimoji="1" lang="ja-JP" altLang="en-US"/>
        </a:p>
      </dgm:t>
    </dgm:pt>
    <dgm:pt modelId="{405763EC-0EF3-4177-8304-9530FEDCE55E}" type="sibTrans" cxnId="{59573321-1506-4CA9-9631-67F92668F5CF}">
      <dgm:prSet/>
      <dgm:spPr/>
      <dgm:t>
        <a:bodyPr/>
        <a:lstStyle/>
        <a:p>
          <a:endParaRPr kumimoji="1" lang="ja-JP" altLang="en-US"/>
        </a:p>
      </dgm:t>
    </dgm:pt>
    <dgm:pt modelId="{86CC03E2-CDC3-49AE-94B5-C1622465B39F}">
      <dgm:prSet phldrT="[テキスト]"/>
      <dgm:spPr/>
      <dgm:t>
        <a:bodyPr/>
        <a:lstStyle/>
        <a:p>
          <a:r>
            <a:rPr kumimoji="1" lang="ja-JP" altLang="en-US" dirty="0"/>
            <a:t>安定齢分布の導出</a:t>
          </a:r>
        </a:p>
      </dgm:t>
    </dgm:pt>
    <dgm:pt modelId="{042C5E42-5F65-4F69-A5E3-F13B69BBF4A2}" type="parTrans" cxnId="{2018B716-BC52-4B32-848C-73A7C81B77F7}">
      <dgm:prSet/>
      <dgm:spPr/>
      <dgm:t>
        <a:bodyPr/>
        <a:lstStyle/>
        <a:p>
          <a:endParaRPr kumimoji="1" lang="ja-JP" altLang="en-US"/>
        </a:p>
      </dgm:t>
    </dgm:pt>
    <dgm:pt modelId="{AD4B2207-CA25-4050-BC84-7186F2FC4F3E}" type="sibTrans" cxnId="{2018B716-BC52-4B32-848C-73A7C81B77F7}">
      <dgm:prSet/>
      <dgm:spPr/>
      <dgm:t>
        <a:bodyPr/>
        <a:lstStyle/>
        <a:p>
          <a:endParaRPr kumimoji="1" lang="ja-JP" altLang="en-US"/>
        </a:p>
      </dgm:t>
    </dgm:pt>
    <dgm:pt modelId="{FE8C6C4F-A2EF-4B70-9B25-05439C299FA2}">
      <dgm:prSet phldrT="[テキスト]"/>
      <dgm:spPr/>
      <dgm:t>
        <a:bodyPr/>
        <a:lstStyle/>
        <a:p>
          <a:r>
            <a:rPr kumimoji="1" lang="ja-JP" altLang="en-US" dirty="0"/>
            <a:t>繁殖価の導出</a:t>
          </a:r>
        </a:p>
      </dgm:t>
    </dgm:pt>
    <dgm:pt modelId="{CEEFBEAE-4159-49DF-9673-5EF501547877}" type="parTrans" cxnId="{8CDAEF2A-B208-480B-8AEB-AACD107BE458}">
      <dgm:prSet/>
      <dgm:spPr/>
      <dgm:t>
        <a:bodyPr/>
        <a:lstStyle/>
        <a:p>
          <a:endParaRPr kumimoji="1" lang="ja-JP" altLang="en-US"/>
        </a:p>
      </dgm:t>
    </dgm:pt>
    <dgm:pt modelId="{6ABFE063-C2EC-4679-BA50-2140FD867AA6}" type="sibTrans" cxnId="{8CDAEF2A-B208-480B-8AEB-AACD107BE458}">
      <dgm:prSet/>
      <dgm:spPr/>
      <dgm:t>
        <a:bodyPr/>
        <a:lstStyle/>
        <a:p>
          <a:endParaRPr kumimoji="1" lang="ja-JP" altLang="en-US"/>
        </a:p>
      </dgm:t>
    </dgm:pt>
    <dgm:pt modelId="{0A132D64-38CD-4D0A-AEFE-BDE912CBB82F}" type="pres">
      <dgm:prSet presAssocID="{51E7D3E7-D7D8-4EDD-81F9-6FEE66B58A16}" presName="linearFlow" presStyleCnt="0">
        <dgm:presLayoutVars>
          <dgm:dir/>
          <dgm:animLvl val="lvl"/>
          <dgm:resizeHandles val="exact"/>
        </dgm:presLayoutVars>
      </dgm:prSet>
      <dgm:spPr/>
    </dgm:pt>
    <dgm:pt modelId="{2C418CAE-BEBD-48BA-915E-86CD38DE5F05}" type="pres">
      <dgm:prSet presAssocID="{EE52BA0E-3DE1-4E17-AA95-2B17F763D94E}" presName="composite" presStyleCnt="0"/>
      <dgm:spPr/>
    </dgm:pt>
    <dgm:pt modelId="{CEF0256D-DCC6-45C6-A0FF-9BBFE9217E82}" type="pres">
      <dgm:prSet presAssocID="{EE52BA0E-3DE1-4E17-AA95-2B17F763D94E}" presName="parTx" presStyleLbl="node1" presStyleIdx="0" presStyleCnt="3">
        <dgm:presLayoutVars>
          <dgm:chMax val="0"/>
          <dgm:chPref val="0"/>
          <dgm:bulletEnabled val="1"/>
        </dgm:presLayoutVars>
      </dgm:prSet>
      <dgm:spPr/>
    </dgm:pt>
    <dgm:pt modelId="{C573D3B3-7FA1-4614-B8D8-AFC4B4AFE2E2}" type="pres">
      <dgm:prSet presAssocID="{EE52BA0E-3DE1-4E17-AA95-2B17F763D94E}" presName="parSh" presStyleLbl="node1" presStyleIdx="0" presStyleCnt="3"/>
      <dgm:spPr/>
    </dgm:pt>
    <dgm:pt modelId="{C86B43F1-D242-4F00-9AF3-4574E4CA9BED}" type="pres">
      <dgm:prSet presAssocID="{EE52BA0E-3DE1-4E17-AA95-2B17F763D94E}" presName="desTx" presStyleLbl="fgAcc1" presStyleIdx="0" presStyleCnt="3">
        <dgm:presLayoutVars>
          <dgm:bulletEnabled val="1"/>
        </dgm:presLayoutVars>
      </dgm:prSet>
      <dgm:spPr/>
    </dgm:pt>
    <dgm:pt modelId="{5A6CED5E-2A9A-428E-B9B2-FB4A0D65837C}" type="pres">
      <dgm:prSet presAssocID="{D52081D3-CDC1-43A3-B636-BEDE9EF71D29}" presName="sibTrans" presStyleLbl="sibTrans2D1" presStyleIdx="0" presStyleCnt="2"/>
      <dgm:spPr/>
    </dgm:pt>
    <dgm:pt modelId="{384AF601-7EB8-4E3C-B55C-5EA0CB7006B0}" type="pres">
      <dgm:prSet presAssocID="{D52081D3-CDC1-43A3-B636-BEDE9EF71D29}" presName="connTx" presStyleLbl="sibTrans2D1" presStyleIdx="0" presStyleCnt="2"/>
      <dgm:spPr/>
    </dgm:pt>
    <dgm:pt modelId="{74C2316C-BDD5-4E17-BB21-EB50FAD96E5C}" type="pres">
      <dgm:prSet presAssocID="{CF14DA3E-A0DC-43E6-B706-67505142ECDD}" presName="composite" presStyleCnt="0"/>
      <dgm:spPr/>
    </dgm:pt>
    <dgm:pt modelId="{F24CF9CF-0B83-40BB-810E-CCE9C3F5CBF5}" type="pres">
      <dgm:prSet presAssocID="{CF14DA3E-A0DC-43E6-B706-67505142ECDD}" presName="parTx" presStyleLbl="node1" presStyleIdx="0" presStyleCnt="3">
        <dgm:presLayoutVars>
          <dgm:chMax val="0"/>
          <dgm:chPref val="0"/>
          <dgm:bulletEnabled val="1"/>
        </dgm:presLayoutVars>
      </dgm:prSet>
      <dgm:spPr/>
    </dgm:pt>
    <dgm:pt modelId="{2AC8C0F0-D7E3-402E-81B5-53CF5D1A55D4}" type="pres">
      <dgm:prSet presAssocID="{CF14DA3E-A0DC-43E6-B706-67505142ECDD}" presName="parSh" presStyleLbl="node1" presStyleIdx="1" presStyleCnt="3"/>
      <dgm:spPr/>
    </dgm:pt>
    <dgm:pt modelId="{1560EF30-968D-4453-A08B-8964B3F49460}" type="pres">
      <dgm:prSet presAssocID="{CF14DA3E-A0DC-43E6-B706-67505142ECDD}" presName="desTx" presStyleLbl="fgAcc1" presStyleIdx="1" presStyleCnt="3">
        <dgm:presLayoutVars>
          <dgm:bulletEnabled val="1"/>
        </dgm:presLayoutVars>
      </dgm:prSet>
      <dgm:spPr/>
    </dgm:pt>
    <dgm:pt modelId="{11D358F2-6874-4E50-9173-B7D7D14A76EC}" type="pres">
      <dgm:prSet presAssocID="{4AD44FDE-D0FF-489E-8AC1-C683FE169D11}" presName="sibTrans" presStyleLbl="sibTrans2D1" presStyleIdx="1" presStyleCnt="2"/>
      <dgm:spPr/>
    </dgm:pt>
    <dgm:pt modelId="{03FA4BCB-5562-4922-B137-AA7B65BE8BC6}" type="pres">
      <dgm:prSet presAssocID="{4AD44FDE-D0FF-489E-8AC1-C683FE169D11}" presName="connTx" presStyleLbl="sibTrans2D1" presStyleIdx="1" presStyleCnt="2"/>
      <dgm:spPr/>
    </dgm:pt>
    <dgm:pt modelId="{34055F7C-E287-4532-A05D-2B9FAFF7EDCA}" type="pres">
      <dgm:prSet presAssocID="{9483F1F5-D5E1-4F61-AB11-885423047130}" presName="composite" presStyleCnt="0"/>
      <dgm:spPr/>
    </dgm:pt>
    <dgm:pt modelId="{79CDCF77-BE9F-482C-B1FA-658CE6843F9C}" type="pres">
      <dgm:prSet presAssocID="{9483F1F5-D5E1-4F61-AB11-885423047130}" presName="parTx" presStyleLbl="node1" presStyleIdx="1" presStyleCnt="3">
        <dgm:presLayoutVars>
          <dgm:chMax val="0"/>
          <dgm:chPref val="0"/>
          <dgm:bulletEnabled val="1"/>
        </dgm:presLayoutVars>
      </dgm:prSet>
      <dgm:spPr/>
    </dgm:pt>
    <dgm:pt modelId="{7A79E052-3EF3-4F5A-B931-B618FC742190}" type="pres">
      <dgm:prSet presAssocID="{9483F1F5-D5E1-4F61-AB11-885423047130}" presName="parSh" presStyleLbl="node1" presStyleIdx="2" presStyleCnt="3"/>
      <dgm:spPr/>
    </dgm:pt>
    <dgm:pt modelId="{F6A3B729-1F0A-469B-8B4D-EF4CE58A8195}" type="pres">
      <dgm:prSet presAssocID="{9483F1F5-D5E1-4F61-AB11-885423047130}" presName="desTx" presStyleLbl="fgAcc1" presStyleIdx="2" presStyleCnt="3">
        <dgm:presLayoutVars>
          <dgm:bulletEnabled val="1"/>
        </dgm:presLayoutVars>
      </dgm:prSet>
      <dgm:spPr/>
    </dgm:pt>
  </dgm:ptLst>
  <dgm:cxnLst>
    <dgm:cxn modelId="{3268C000-3C69-4CEA-A12B-5D7D2F1F699F}" type="presOf" srcId="{D52081D3-CDC1-43A3-B636-BEDE9EF71D29}" destId="{384AF601-7EB8-4E3C-B55C-5EA0CB7006B0}" srcOrd="1" destOrd="0" presId="urn:microsoft.com/office/officeart/2005/8/layout/process3"/>
    <dgm:cxn modelId="{2AEEE603-44C3-4E32-8BD0-678F68DB1904}" type="presOf" srcId="{4AD44FDE-D0FF-489E-8AC1-C683FE169D11}" destId="{11D358F2-6874-4E50-9173-B7D7D14A76EC}" srcOrd="0" destOrd="0" presId="urn:microsoft.com/office/officeart/2005/8/layout/process3"/>
    <dgm:cxn modelId="{EDC67105-8A00-4365-BA1B-834F57A45ACE}" type="presOf" srcId="{4AD44FDE-D0FF-489E-8AC1-C683FE169D11}" destId="{03FA4BCB-5562-4922-B137-AA7B65BE8BC6}" srcOrd="1" destOrd="0" presId="urn:microsoft.com/office/officeart/2005/8/layout/process3"/>
    <dgm:cxn modelId="{5E6CC70D-64E1-41F4-8B9D-D2561A2E35FB}" srcId="{51E7D3E7-D7D8-4EDD-81F9-6FEE66B58A16}" destId="{9483F1F5-D5E1-4F61-AB11-885423047130}" srcOrd="2" destOrd="0" parTransId="{075276FD-1B9C-4E1E-AB8F-3B8AAA3B7A5F}" sibTransId="{D7132D53-82FB-4D15-ACB5-2AD8D3A0E801}"/>
    <dgm:cxn modelId="{2018B716-BC52-4B32-848C-73A7C81B77F7}" srcId="{EE52BA0E-3DE1-4E17-AA95-2B17F763D94E}" destId="{86CC03E2-CDC3-49AE-94B5-C1622465B39F}" srcOrd="1" destOrd="0" parTransId="{042C5E42-5F65-4F69-A5E3-F13B69BBF4A2}" sibTransId="{AD4B2207-CA25-4050-BC84-7186F2FC4F3E}"/>
    <dgm:cxn modelId="{59573321-1506-4CA9-9631-67F92668F5CF}" srcId="{9483F1F5-D5E1-4F61-AB11-885423047130}" destId="{87FFFB71-3DD5-42BC-A741-56A4107CD875}" srcOrd="0" destOrd="0" parTransId="{95DF4B7C-7896-4D70-ABA8-048D02721C9A}" sibTransId="{405763EC-0EF3-4177-8304-9530FEDCE55E}"/>
    <dgm:cxn modelId="{8CDAEF2A-B208-480B-8AEB-AACD107BE458}" srcId="{EE52BA0E-3DE1-4E17-AA95-2B17F763D94E}" destId="{FE8C6C4F-A2EF-4B70-9B25-05439C299FA2}" srcOrd="2" destOrd="0" parTransId="{CEEFBEAE-4159-49DF-9673-5EF501547877}" sibTransId="{6ABFE063-C2EC-4679-BA50-2140FD867AA6}"/>
    <dgm:cxn modelId="{DE7CE32F-25DA-41FB-BA0B-B201DB948606}" srcId="{51E7D3E7-D7D8-4EDD-81F9-6FEE66B58A16}" destId="{EE52BA0E-3DE1-4E17-AA95-2B17F763D94E}" srcOrd="0" destOrd="0" parTransId="{A5B4D9BA-CE21-43B5-9906-8C7FEC5AC07B}" sibTransId="{D52081D3-CDC1-43A3-B636-BEDE9EF71D29}"/>
    <dgm:cxn modelId="{4DEE0A34-3DEB-4AA3-9761-ACF74F680CAA}" type="presOf" srcId="{87FFFB71-3DD5-42BC-A741-56A4107CD875}" destId="{F6A3B729-1F0A-469B-8B4D-EF4CE58A8195}" srcOrd="0" destOrd="0" presId="urn:microsoft.com/office/officeart/2005/8/layout/process3"/>
    <dgm:cxn modelId="{D289BC36-9ED3-4607-84EC-702B8F9A6F3C}" type="presOf" srcId="{51E7D3E7-D7D8-4EDD-81F9-6FEE66B58A16}" destId="{0A132D64-38CD-4D0A-AEFE-BDE912CBB82F}" srcOrd="0" destOrd="0" presId="urn:microsoft.com/office/officeart/2005/8/layout/process3"/>
    <dgm:cxn modelId="{A18A9146-845C-4905-954D-8E08684820DA}" type="presOf" srcId="{EE52BA0E-3DE1-4E17-AA95-2B17F763D94E}" destId="{C573D3B3-7FA1-4614-B8D8-AFC4B4AFE2E2}" srcOrd="1" destOrd="0" presId="urn:microsoft.com/office/officeart/2005/8/layout/process3"/>
    <dgm:cxn modelId="{42054247-76DB-45DF-B453-B3DC9FFBDA4F}" srcId="{51E7D3E7-D7D8-4EDD-81F9-6FEE66B58A16}" destId="{CF14DA3E-A0DC-43E6-B706-67505142ECDD}" srcOrd="1" destOrd="0" parTransId="{8A239E6F-0862-400B-8E38-299A5D459B5A}" sibTransId="{4AD44FDE-D0FF-489E-8AC1-C683FE169D11}"/>
    <dgm:cxn modelId="{836CF34E-C3FC-40FD-AC7B-39B6982B19F2}" type="presOf" srcId="{9483F1F5-D5E1-4F61-AB11-885423047130}" destId="{7A79E052-3EF3-4F5A-B931-B618FC742190}" srcOrd="1" destOrd="0" presId="urn:microsoft.com/office/officeart/2005/8/layout/process3"/>
    <dgm:cxn modelId="{5958FE4F-6D94-4AF9-BD57-047C9D790EFB}" type="presOf" srcId="{CF14DA3E-A0DC-43E6-B706-67505142ECDD}" destId="{F24CF9CF-0B83-40BB-810E-CCE9C3F5CBF5}" srcOrd="0" destOrd="0" presId="urn:microsoft.com/office/officeart/2005/8/layout/process3"/>
    <dgm:cxn modelId="{37867471-7C42-4581-8073-169E61ECC50D}" type="presOf" srcId="{397DB859-FBA5-43B0-B2DD-A1D4182F35F0}" destId="{C86B43F1-D242-4F00-9AF3-4574E4CA9BED}" srcOrd="0" destOrd="0" presId="urn:microsoft.com/office/officeart/2005/8/layout/process3"/>
    <dgm:cxn modelId="{3D284A54-8539-464D-AAFC-89B9C742AEBD}" type="presOf" srcId="{FE8C6C4F-A2EF-4B70-9B25-05439C299FA2}" destId="{C86B43F1-D242-4F00-9AF3-4574E4CA9BED}" srcOrd="0" destOrd="2" presId="urn:microsoft.com/office/officeart/2005/8/layout/process3"/>
    <dgm:cxn modelId="{1491839A-9778-46EC-88CB-60E892A8FD13}" type="presOf" srcId="{CF14DA3E-A0DC-43E6-B706-67505142ECDD}" destId="{2AC8C0F0-D7E3-402E-81B5-53CF5D1A55D4}" srcOrd="1" destOrd="0" presId="urn:microsoft.com/office/officeart/2005/8/layout/process3"/>
    <dgm:cxn modelId="{3D6B58A4-08DB-47CB-970D-2028281C6DFA}" type="presOf" srcId="{EE52BA0E-3DE1-4E17-AA95-2B17F763D94E}" destId="{CEF0256D-DCC6-45C6-A0FF-9BBFE9217E82}" srcOrd="0" destOrd="0" presId="urn:microsoft.com/office/officeart/2005/8/layout/process3"/>
    <dgm:cxn modelId="{354DA7B7-7EBD-4833-8103-FC5C0CD0AC6B}" type="presOf" srcId="{ED998E16-6E38-4899-A9EC-8A77809F94E2}" destId="{1560EF30-968D-4453-A08B-8964B3F49460}" srcOrd="0" destOrd="0" presId="urn:microsoft.com/office/officeart/2005/8/layout/process3"/>
    <dgm:cxn modelId="{D9729DB9-7F57-43F8-B454-38153E5AE970}" type="presOf" srcId="{D52081D3-CDC1-43A3-B636-BEDE9EF71D29}" destId="{5A6CED5E-2A9A-428E-B9B2-FB4A0D65837C}" srcOrd="0" destOrd="0" presId="urn:microsoft.com/office/officeart/2005/8/layout/process3"/>
    <dgm:cxn modelId="{4C7BC5C3-D30E-468A-9B36-18693BFA1369}" srcId="{EE52BA0E-3DE1-4E17-AA95-2B17F763D94E}" destId="{397DB859-FBA5-43B0-B2DD-A1D4182F35F0}" srcOrd="0" destOrd="0" parTransId="{7C50EFB0-3D1A-44EE-BE6A-37B97AB60838}" sibTransId="{F84D61FB-AF4B-4A40-A8F0-38C488E4B6FC}"/>
    <dgm:cxn modelId="{F42ABDC8-B96D-4C8D-B4C4-5C6DE3604E83}" srcId="{CF14DA3E-A0DC-43E6-B706-67505142ECDD}" destId="{ED998E16-6E38-4899-A9EC-8A77809F94E2}" srcOrd="0" destOrd="0" parTransId="{B7ADB4B6-11CE-45DB-96DF-0971994A0D5C}" sibTransId="{8F20E399-6FD2-45C5-8189-084DE67170C8}"/>
    <dgm:cxn modelId="{8548FECE-697F-4464-932C-9D8926C8FD29}" type="presOf" srcId="{86CC03E2-CDC3-49AE-94B5-C1622465B39F}" destId="{C86B43F1-D242-4F00-9AF3-4574E4CA9BED}" srcOrd="0" destOrd="1" presId="urn:microsoft.com/office/officeart/2005/8/layout/process3"/>
    <dgm:cxn modelId="{678219E7-B2D8-4B9A-997B-D08DE31372D8}" type="presOf" srcId="{9483F1F5-D5E1-4F61-AB11-885423047130}" destId="{79CDCF77-BE9F-482C-B1FA-658CE6843F9C}" srcOrd="0" destOrd="0" presId="urn:microsoft.com/office/officeart/2005/8/layout/process3"/>
    <dgm:cxn modelId="{4AF58BDA-A052-44D6-B7E8-6B6200B86CE3}" type="presParOf" srcId="{0A132D64-38CD-4D0A-AEFE-BDE912CBB82F}" destId="{2C418CAE-BEBD-48BA-915E-86CD38DE5F05}" srcOrd="0" destOrd="0" presId="urn:microsoft.com/office/officeart/2005/8/layout/process3"/>
    <dgm:cxn modelId="{0A3938D9-534E-49C7-A271-985362213B19}" type="presParOf" srcId="{2C418CAE-BEBD-48BA-915E-86CD38DE5F05}" destId="{CEF0256D-DCC6-45C6-A0FF-9BBFE9217E82}" srcOrd="0" destOrd="0" presId="urn:microsoft.com/office/officeart/2005/8/layout/process3"/>
    <dgm:cxn modelId="{59CACAD9-4EA1-4219-8C4C-C0DFA6EFCABD}" type="presParOf" srcId="{2C418CAE-BEBD-48BA-915E-86CD38DE5F05}" destId="{C573D3B3-7FA1-4614-B8D8-AFC4B4AFE2E2}" srcOrd="1" destOrd="0" presId="urn:microsoft.com/office/officeart/2005/8/layout/process3"/>
    <dgm:cxn modelId="{B5F58A05-C5AC-45E5-964E-788F58BA6C46}" type="presParOf" srcId="{2C418CAE-BEBD-48BA-915E-86CD38DE5F05}" destId="{C86B43F1-D242-4F00-9AF3-4574E4CA9BED}" srcOrd="2" destOrd="0" presId="urn:microsoft.com/office/officeart/2005/8/layout/process3"/>
    <dgm:cxn modelId="{68A4A9A8-F16D-49C4-B9B4-F3F18CC50C28}" type="presParOf" srcId="{0A132D64-38CD-4D0A-AEFE-BDE912CBB82F}" destId="{5A6CED5E-2A9A-428E-B9B2-FB4A0D65837C}" srcOrd="1" destOrd="0" presId="urn:microsoft.com/office/officeart/2005/8/layout/process3"/>
    <dgm:cxn modelId="{6701652F-B14C-4A69-A961-0D01395ADA7F}" type="presParOf" srcId="{5A6CED5E-2A9A-428E-B9B2-FB4A0D65837C}" destId="{384AF601-7EB8-4E3C-B55C-5EA0CB7006B0}" srcOrd="0" destOrd="0" presId="urn:microsoft.com/office/officeart/2005/8/layout/process3"/>
    <dgm:cxn modelId="{CA8C1001-511A-4641-ACCA-8F71A9A4F0EA}" type="presParOf" srcId="{0A132D64-38CD-4D0A-AEFE-BDE912CBB82F}" destId="{74C2316C-BDD5-4E17-BB21-EB50FAD96E5C}" srcOrd="2" destOrd="0" presId="urn:microsoft.com/office/officeart/2005/8/layout/process3"/>
    <dgm:cxn modelId="{F0B098CE-8D1D-4DCE-9A76-122C4647D376}" type="presParOf" srcId="{74C2316C-BDD5-4E17-BB21-EB50FAD96E5C}" destId="{F24CF9CF-0B83-40BB-810E-CCE9C3F5CBF5}" srcOrd="0" destOrd="0" presId="urn:microsoft.com/office/officeart/2005/8/layout/process3"/>
    <dgm:cxn modelId="{7D0D2C42-B9FB-47DA-B127-99589A4C7BCD}" type="presParOf" srcId="{74C2316C-BDD5-4E17-BB21-EB50FAD96E5C}" destId="{2AC8C0F0-D7E3-402E-81B5-53CF5D1A55D4}" srcOrd="1" destOrd="0" presId="urn:microsoft.com/office/officeart/2005/8/layout/process3"/>
    <dgm:cxn modelId="{609A4A27-B261-4621-81D4-DFBA50B98F47}" type="presParOf" srcId="{74C2316C-BDD5-4E17-BB21-EB50FAD96E5C}" destId="{1560EF30-968D-4453-A08B-8964B3F49460}" srcOrd="2" destOrd="0" presId="urn:microsoft.com/office/officeart/2005/8/layout/process3"/>
    <dgm:cxn modelId="{BB02CFD4-9467-415C-B74F-708A8EEF3F04}" type="presParOf" srcId="{0A132D64-38CD-4D0A-AEFE-BDE912CBB82F}" destId="{11D358F2-6874-4E50-9173-B7D7D14A76EC}" srcOrd="3" destOrd="0" presId="urn:microsoft.com/office/officeart/2005/8/layout/process3"/>
    <dgm:cxn modelId="{97E81951-1E88-4961-8E14-8C188CB790BE}" type="presParOf" srcId="{11D358F2-6874-4E50-9173-B7D7D14A76EC}" destId="{03FA4BCB-5562-4922-B137-AA7B65BE8BC6}" srcOrd="0" destOrd="0" presId="urn:microsoft.com/office/officeart/2005/8/layout/process3"/>
    <dgm:cxn modelId="{17B745B8-8E20-426B-B03C-6A8CA945BCC8}" type="presParOf" srcId="{0A132D64-38CD-4D0A-AEFE-BDE912CBB82F}" destId="{34055F7C-E287-4532-A05D-2B9FAFF7EDCA}" srcOrd="4" destOrd="0" presId="urn:microsoft.com/office/officeart/2005/8/layout/process3"/>
    <dgm:cxn modelId="{9A6D42BB-3224-4B7F-8702-2D2580817086}" type="presParOf" srcId="{34055F7C-E287-4532-A05D-2B9FAFF7EDCA}" destId="{79CDCF77-BE9F-482C-B1FA-658CE6843F9C}" srcOrd="0" destOrd="0" presId="urn:microsoft.com/office/officeart/2005/8/layout/process3"/>
    <dgm:cxn modelId="{42A5E664-0141-4E1E-8D44-ACEC8FF15D2A}" type="presParOf" srcId="{34055F7C-E287-4532-A05D-2B9FAFF7EDCA}" destId="{7A79E052-3EF3-4F5A-B931-B618FC742190}" srcOrd="1" destOrd="0" presId="urn:microsoft.com/office/officeart/2005/8/layout/process3"/>
    <dgm:cxn modelId="{461A5ABA-964F-4EC9-9BEB-A7A4FF37CD6A}" type="presParOf" srcId="{34055F7C-E287-4532-A05D-2B9FAFF7EDCA}" destId="{F6A3B729-1F0A-469B-8B4D-EF4CE58A819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3D3B3-7FA1-4614-B8D8-AFC4B4AFE2E2}">
      <dsp:nvSpPr>
        <dsp:cNvPr id="0" name=""/>
        <dsp:cNvSpPr/>
      </dsp:nvSpPr>
      <dsp:spPr>
        <a:xfrm>
          <a:off x="5457" y="235115"/>
          <a:ext cx="2481417" cy="14179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kumimoji="1" lang="en-US" altLang="ja-JP" sz="2700" b="0" i="1" kern="1200" smtClean="0">
                        <a:latin typeface="Cambria Math" panose="02040503050406030204" pitchFamily="18" charset="0"/>
                      </a:rPr>
                    </m:ctrlPr>
                  </m:sSubPr>
                  <m:e>
                    <m:r>
                      <a:rPr kumimoji="1" lang="en-US" altLang="ja-JP" sz="2700" b="1" i="1" kern="1200" smtClean="0">
                        <a:latin typeface="Cambria Math" panose="02040503050406030204" pitchFamily="18" charset="0"/>
                      </a:rPr>
                      <m:t>𝒑</m:t>
                    </m:r>
                  </m:e>
                  <m:sub>
                    <m:r>
                      <a:rPr kumimoji="1" lang="en-US" altLang="ja-JP" sz="2700" b="0" i="1" kern="1200" smtClean="0">
                        <a:latin typeface="Cambria Math" panose="02040503050406030204" pitchFamily="18" charset="0"/>
                      </a:rPr>
                      <m:t>𝑡</m:t>
                    </m:r>
                    <m:r>
                      <a:rPr kumimoji="1" lang="en-US" altLang="ja-JP" sz="2700" b="0" i="1" kern="1200" smtClean="0">
                        <a:latin typeface="Cambria Math" panose="02040503050406030204" pitchFamily="18" charset="0"/>
                      </a:rPr>
                      <m:t>+1</m:t>
                    </m:r>
                  </m:sub>
                </m:sSub>
                <m:r>
                  <a:rPr kumimoji="1" lang="en-US" altLang="ja-JP" sz="2700" b="0" i="1" kern="1200" smtClean="0">
                    <a:latin typeface="Cambria Math" panose="02040503050406030204" pitchFamily="18" charset="0"/>
                  </a:rPr>
                  <m:t>=</m:t>
                </m:r>
                <m:r>
                  <a:rPr kumimoji="1" lang="en-US" altLang="ja-JP" sz="2700" b="1" i="1" kern="1200" smtClean="0">
                    <a:latin typeface="Cambria Math" panose="02040503050406030204" pitchFamily="18" charset="0"/>
                  </a:rPr>
                  <m:t>𝑨</m:t>
                </m:r>
                <m:sSub>
                  <m:sSubPr>
                    <m:ctrlPr>
                      <a:rPr kumimoji="1" lang="en-US" altLang="ja-JP" sz="2700" b="0" i="1" kern="1200" smtClean="0">
                        <a:latin typeface="Cambria Math" panose="02040503050406030204" pitchFamily="18" charset="0"/>
                      </a:rPr>
                    </m:ctrlPr>
                  </m:sSubPr>
                  <m:e>
                    <m:r>
                      <a:rPr kumimoji="1" lang="en-US" altLang="ja-JP" sz="2700" b="1" i="1" kern="1200" smtClean="0">
                        <a:latin typeface="Cambria Math" panose="02040503050406030204" pitchFamily="18" charset="0"/>
                      </a:rPr>
                      <m:t>𝒑</m:t>
                    </m:r>
                  </m:e>
                  <m:sub>
                    <m:r>
                      <a:rPr kumimoji="1" lang="en-US" altLang="ja-JP" sz="2700" b="0" i="1" kern="1200" smtClean="0">
                        <a:latin typeface="Cambria Math" panose="02040503050406030204" pitchFamily="18" charset="0"/>
                      </a:rPr>
                      <m:t>𝑡</m:t>
                    </m:r>
                  </m:sub>
                </m:sSub>
              </m:oMath>
            </m:oMathPara>
          </a14:m>
          <a:endParaRPr kumimoji="1" lang="ja-JP" altLang="en-US" sz="2700" kern="1200" dirty="0"/>
        </a:p>
      </dsp:txBody>
      <dsp:txXfrm>
        <a:off x="5457" y="235115"/>
        <a:ext cx="2481417" cy="945332"/>
      </dsp:txXfrm>
    </dsp:sp>
    <dsp:sp modelId="{C86B43F1-D242-4F00-9AF3-4574E4CA9BED}">
      <dsp:nvSpPr>
        <dsp:cNvPr id="0" name=""/>
        <dsp:cNvSpPr/>
      </dsp:nvSpPr>
      <dsp:spPr>
        <a:xfrm>
          <a:off x="513699" y="1180447"/>
          <a:ext cx="2481417" cy="3110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a:t>行列モデルの構築</a:t>
          </a:r>
        </a:p>
        <a:p>
          <a:pPr marL="228600" lvl="1" indent="-228600" algn="l" defTabSz="1200150">
            <a:lnSpc>
              <a:spcPct val="90000"/>
            </a:lnSpc>
            <a:spcBef>
              <a:spcPct val="0"/>
            </a:spcBef>
            <a:spcAft>
              <a:spcPct val="15000"/>
            </a:spcAft>
            <a:buChar char="•"/>
          </a:pPr>
          <a:r>
            <a:rPr kumimoji="1" lang="ja-JP" altLang="en-US" sz="2700" kern="1200" dirty="0"/>
            <a:t>安定齢分布の導出</a:t>
          </a:r>
        </a:p>
        <a:p>
          <a:pPr marL="228600" lvl="1" indent="-228600" algn="l" defTabSz="1200150">
            <a:lnSpc>
              <a:spcPct val="90000"/>
            </a:lnSpc>
            <a:spcBef>
              <a:spcPct val="0"/>
            </a:spcBef>
            <a:spcAft>
              <a:spcPct val="15000"/>
            </a:spcAft>
            <a:buChar char="•"/>
          </a:pPr>
          <a:r>
            <a:rPr kumimoji="1" lang="ja-JP" altLang="en-US" sz="2700" kern="1200" dirty="0"/>
            <a:t>繁殖価の導出</a:t>
          </a:r>
        </a:p>
      </dsp:txBody>
      <dsp:txXfrm>
        <a:off x="586377" y="1253125"/>
        <a:ext cx="2336061" cy="2965044"/>
      </dsp:txXfrm>
    </dsp:sp>
    <dsp:sp modelId="{5A6CED5E-2A9A-428E-B9B2-FB4A0D65837C}">
      <dsp:nvSpPr>
        <dsp:cNvPr id="0" name=""/>
        <dsp:cNvSpPr/>
      </dsp:nvSpPr>
      <dsp:spPr>
        <a:xfrm>
          <a:off x="2863048" y="398880"/>
          <a:ext cx="797488" cy="6178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kumimoji="1" lang="ja-JP" altLang="en-US" sz="2200" kern="1200"/>
        </a:p>
      </dsp:txBody>
      <dsp:txXfrm>
        <a:off x="2863048" y="522440"/>
        <a:ext cx="612148" cy="370681"/>
      </dsp:txXfrm>
    </dsp:sp>
    <dsp:sp modelId="{2AC8C0F0-D7E3-402E-81B5-53CF5D1A55D4}">
      <dsp:nvSpPr>
        <dsp:cNvPr id="0" name=""/>
        <dsp:cNvSpPr/>
      </dsp:nvSpPr>
      <dsp:spPr>
        <a:xfrm>
          <a:off x="3991570" y="235115"/>
          <a:ext cx="2481417" cy="141799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14:m xmlns:a14="http://schemas.microsoft.com/office/drawing/2010/main">
            <m:oMath xmlns:m="http://schemas.openxmlformats.org/officeDocument/2006/math">
              <m:f>
                <m:fPr>
                  <m:ctrlPr>
                    <a:rPr kumimoji="1" lang="en-US" altLang="ja-JP" sz="2700" i="1" kern="1200" smtClean="0">
                      <a:latin typeface="Cambria Math" panose="02040503050406030204" pitchFamily="18" charset="0"/>
                    </a:rPr>
                  </m:ctrlPr>
                </m:fPr>
                <m:num>
                  <m:r>
                    <a:rPr kumimoji="1" lang="en-US" altLang="ja-JP" sz="2700" i="1" kern="1200" smtClean="0">
                      <a:latin typeface="Cambria Math" panose="02040503050406030204" pitchFamily="18" charset="0"/>
                    </a:rPr>
                    <m:t>𝜕</m:t>
                  </m:r>
                  <m:r>
                    <a:rPr kumimoji="1" lang="en-US" altLang="ja-JP" sz="2700" b="0" i="1" kern="1200" smtClean="0">
                      <a:latin typeface="Cambria Math" panose="02040503050406030204" pitchFamily="18" charset="0"/>
                    </a:rPr>
                    <m:t>𝜆</m:t>
                  </m:r>
                </m:num>
                <m:den>
                  <m:r>
                    <a:rPr kumimoji="1" lang="en-US" altLang="ja-JP" sz="2700" i="1" kern="1200" smtClean="0">
                      <a:latin typeface="Cambria Math" panose="02040503050406030204" pitchFamily="18" charset="0"/>
                    </a:rPr>
                    <m:t>𝜕</m:t>
                  </m:r>
                  <m:sSub>
                    <m:sSubPr>
                      <m:ctrlPr>
                        <a:rPr kumimoji="1" lang="en-US" altLang="ja-JP" sz="2700" b="0" i="1" kern="1200" smtClean="0">
                          <a:latin typeface="Cambria Math" panose="02040503050406030204" pitchFamily="18" charset="0"/>
                        </a:rPr>
                      </m:ctrlPr>
                    </m:sSubPr>
                    <m:e>
                      <m:r>
                        <a:rPr kumimoji="1" lang="en-US" altLang="ja-JP" sz="2700" b="0" i="1" kern="1200" smtClean="0">
                          <a:latin typeface="Cambria Math" panose="02040503050406030204" pitchFamily="18" charset="0"/>
                        </a:rPr>
                        <m:t>𝑎</m:t>
                      </m:r>
                    </m:e>
                    <m:sub>
                      <m:r>
                        <a:rPr kumimoji="1" lang="en-US" altLang="ja-JP" sz="2700" b="0" i="1" kern="1200" smtClean="0">
                          <a:latin typeface="Cambria Math" panose="02040503050406030204" pitchFamily="18" charset="0"/>
                        </a:rPr>
                        <m:t>𝑖𝑗</m:t>
                      </m:r>
                    </m:sub>
                  </m:sSub>
                </m:den>
              </m:f>
            </m:oMath>
          </a14:m>
          <a:r>
            <a:rPr kumimoji="1" lang="en-US" altLang="ja-JP" sz="2700" kern="1200" dirty="0"/>
            <a:t>:</a:t>
          </a:r>
          <a:r>
            <a:rPr kumimoji="1" lang="ja-JP" altLang="en-US" sz="2700" kern="1200" dirty="0"/>
            <a:t>感度</a:t>
          </a:r>
        </a:p>
      </dsp:txBody>
      <dsp:txXfrm>
        <a:off x="3991570" y="235115"/>
        <a:ext cx="2481417" cy="945332"/>
      </dsp:txXfrm>
    </dsp:sp>
    <dsp:sp modelId="{1560EF30-968D-4453-A08B-8964B3F49460}">
      <dsp:nvSpPr>
        <dsp:cNvPr id="0" name=""/>
        <dsp:cNvSpPr/>
      </dsp:nvSpPr>
      <dsp:spPr>
        <a:xfrm>
          <a:off x="4499812" y="1180447"/>
          <a:ext cx="2481417" cy="3110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a:t>支配的固有値に関する行列成分による偏微分係数の導出</a:t>
          </a:r>
        </a:p>
      </dsp:txBody>
      <dsp:txXfrm>
        <a:off x="4572490" y="1253125"/>
        <a:ext cx="2336061" cy="2965044"/>
      </dsp:txXfrm>
    </dsp:sp>
    <dsp:sp modelId="{11D358F2-6874-4E50-9173-B7D7D14A76EC}">
      <dsp:nvSpPr>
        <dsp:cNvPr id="0" name=""/>
        <dsp:cNvSpPr/>
      </dsp:nvSpPr>
      <dsp:spPr>
        <a:xfrm>
          <a:off x="6849161" y="398880"/>
          <a:ext cx="797488" cy="617801"/>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kumimoji="1" lang="ja-JP" altLang="en-US" sz="2200" kern="1200"/>
        </a:p>
      </dsp:txBody>
      <dsp:txXfrm>
        <a:off x="6849161" y="522440"/>
        <a:ext cx="612148" cy="370681"/>
      </dsp:txXfrm>
    </dsp:sp>
    <dsp:sp modelId="{7A79E052-3EF3-4F5A-B931-B618FC742190}">
      <dsp:nvSpPr>
        <dsp:cNvPr id="0" name=""/>
        <dsp:cNvSpPr/>
      </dsp:nvSpPr>
      <dsp:spPr>
        <a:xfrm>
          <a:off x="7977683" y="235115"/>
          <a:ext cx="2481417" cy="141799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14:m xmlns:a14="http://schemas.microsoft.com/office/drawing/2010/main">
            <m:oMath xmlns:m="http://schemas.openxmlformats.org/officeDocument/2006/math">
              <m:r>
                <m:rPr>
                  <m:sty m:val="p"/>
                </m:rPr>
                <a:rPr kumimoji="1" lang="en-US" altLang="ja-JP" sz="2700" b="0" i="1" kern="1200" smtClean="0">
                  <a:latin typeface="Cambria Math" panose="02040503050406030204" pitchFamily="18" charset="0"/>
                </a:rPr>
                <m:t>det</m:t>
              </m:r>
              <m:r>
                <a:rPr kumimoji="1" lang="en-US" altLang="ja-JP" sz="2700" b="0" i="1" kern="1200" smtClean="0">
                  <a:latin typeface="Cambria Math" panose="02040503050406030204" pitchFamily="18" charset="0"/>
                </a:rPr>
                <m:t>(</m:t>
              </m:r>
              <m:r>
                <a:rPr kumimoji="1" lang="en-US" altLang="ja-JP" sz="2700" b="1" i="1" kern="1200" smtClean="0">
                  <a:latin typeface="Cambria Math" panose="02040503050406030204" pitchFamily="18" charset="0"/>
                </a:rPr>
                <m:t>𝑰</m:t>
              </m:r>
              <m:r>
                <a:rPr kumimoji="1" lang="en-US" altLang="ja-JP" sz="2700" b="0" i="1" kern="1200" smtClean="0">
                  <a:latin typeface="Cambria Math" panose="02040503050406030204" pitchFamily="18" charset="0"/>
                </a:rPr>
                <m:t>−</m:t>
              </m:r>
              <m:f>
                <m:fPr>
                  <m:ctrlPr>
                    <a:rPr kumimoji="1" lang="en-US" altLang="ja-JP" sz="2700" b="0" i="1" kern="1200" smtClean="0">
                      <a:latin typeface="Cambria Math" panose="02040503050406030204" pitchFamily="18" charset="0"/>
                    </a:rPr>
                  </m:ctrlPr>
                </m:fPr>
                <m:num>
                  <m:r>
                    <a:rPr kumimoji="1" lang="en-US" altLang="ja-JP" sz="2700" b="0" i="1" kern="1200" smtClean="0">
                      <a:latin typeface="Cambria Math" panose="02040503050406030204" pitchFamily="18" charset="0"/>
                    </a:rPr>
                    <m:t>1</m:t>
                  </m:r>
                </m:num>
                <m:den>
                  <m:r>
                    <a:rPr kumimoji="1" lang="en-US" altLang="ja-JP" sz="2700" b="0" i="1" kern="1200" smtClean="0">
                      <a:latin typeface="Cambria Math" panose="02040503050406030204" pitchFamily="18" charset="0"/>
                    </a:rPr>
                    <m:t>𝜆</m:t>
                  </m:r>
                </m:den>
              </m:f>
              <m:r>
                <a:rPr kumimoji="1" lang="en-US" altLang="ja-JP" sz="2700" b="1" i="1" kern="1200" smtClean="0">
                  <a:latin typeface="Cambria Math" panose="02040503050406030204" pitchFamily="18" charset="0"/>
                </a:rPr>
                <m:t>𝑨</m:t>
              </m:r>
              <m:r>
                <a:rPr kumimoji="1" lang="en-US" altLang="ja-JP" sz="2700" b="0" i="1" kern="1200" smtClean="0">
                  <a:latin typeface="Cambria Math" panose="02040503050406030204" pitchFamily="18" charset="0"/>
                </a:rPr>
                <m:t>)</m:t>
              </m:r>
            </m:oMath>
          </a14:m>
          <a:r>
            <a:rPr kumimoji="1" lang="en-US" altLang="ja-JP" sz="2700" kern="1200" dirty="0"/>
            <a:t>=0</a:t>
          </a:r>
          <a:endParaRPr kumimoji="1" lang="ja-JP" altLang="en-US" sz="2700" kern="1200" dirty="0"/>
        </a:p>
      </dsp:txBody>
      <dsp:txXfrm>
        <a:off x="7977683" y="235115"/>
        <a:ext cx="2481417" cy="945332"/>
      </dsp:txXfrm>
    </dsp:sp>
    <dsp:sp modelId="{F6A3B729-1F0A-469B-8B4D-EF4CE58A8195}">
      <dsp:nvSpPr>
        <dsp:cNvPr id="0" name=""/>
        <dsp:cNvSpPr/>
      </dsp:nvSpPr>
      <dsp:spPr>
        <a:xfrm>
          <a:off x="8485925" y="1180447"/>
          <a:ext cx="2481417" cy="31104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a:t>国勢調査などの統計データの挿入による固有値と感度の評価</a:t>
          </a:r>
        </a:p>
      </dsp:txBody>
      <dsp:txXfrm>
        <a:off x="8558603" y="1253125"/>
        <a:ext cx="2336061" cy="29650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0.11073</cdr:x>
      <cdr:y>0.56851</cdr:y>
    </cdr:from>
    <cdr:to>
      <cdr:x>0.91777</cdr:x>
      <cdr:y>0.56851</cdr:y>
    </cdr:to>
    <cdr:cxnSp macro="">
      <cdr:nvCxnSpPr>
        <cdr:cNvPr id="3" name="直線コネクタ 2">
          <a:extLst xmlns:a="http://schemas.openxmlformats.org/drawingml/2006/main">
            <a:ext uri="{FF2B5EF4-FFF2-40B4-BE49-F238E27FC236}">
              <a16:creationId xmlns:a16="http://schemas.microsoft.com/office/drawing/2014/main" id="{1E2500B3-70D7-8D11-FC6F-50C2CF5257DE}"/>
            </a:ext>
          </a:extLst>
        </cdr:cNvPr>
        <cdr:cNvCxnSpPr/>
      </cdr:nvCxnSpPr>
      <cdr:spPr>
        <a:xfrm xmlns:a="http://schemas.openxmlformats.org/drawingml/2006/main" flipH="1">
          <a:off x="590290" y="2604645"/>
          <a:ext cx="4302177"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0.00547</cdr:x>
      <cdr:y>0.4815</cdr:y>
    </cdr:from>
    <cdr:to>
      <cdr:x>0.11364</cdr:x>
      <cdr:y>0.66643</cdr:y>
    </cdr:to>
    <cdr:sp macro="" textlink="">
      <cdr:nvSpPr>
        <cdr:cNvPr id="2" name="テキスト ボックス 1">
          <a:extLst xmlns:a="http://schemas.openxmlformats.org/drawingml/2006/main">
            <a:ext uri="{FF2B5EF4-FFF2-40B4-BE49-F238E27FC236}">
              <a16:creationId xmlns:a16="http://schemas.microsoft.com/office/drawing/2014/main" id="{DEC5C130-C14C-4984-BFF5-E118DF36D9B5}"/>
            </a:ext>
          </a:extLst>
        </cdr:cNvPr>
        <cdr:cNvSpPr txBox="1"/>
      </cdr:nvSpPr>
      <cdr:spPr>
        <a:xfrm xmlns:a="http://schemas.openxmlformats.org/drawingml/2006/main" rot="16200000">
          <a:off x="-7264" y="2977290"/>
          <a:ext cx="1121148" cy="1005020"/>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600" dirty="0">
              <a:latin typeface="Times New Roman" panose="02020603050405020304" pitchFamily="18" charset="0"/>
              <a:cs typeface="Times New Roman" panose="02020603050405020304" pitchFamily="18" charset="0"/>
            </a:rPr>
            <a:t>Sensitivity to fertility (</a:t>
          </a:r>
          <a:r>
            <a:rPr lang="en-US" altLang="ja-JP" sz="1600" b="0" i="0">
              <a:latin typeface="Cambria Math" panose="02040503050406030204" pitchFamily="18" charset="0"/>
              <a:cs typeface="Times New Roman" panose="02020603050405020304" pitchFamily="18" charset="0"/>
            </a:rPr>
            <a:t>(𝜕𝜆_1)/(𝜕𝑓_𝑖 (𝑎))</a:t>
          </a:r>
          <a:r>
            <a:rPr lang="en-US" altLang="ja-JP" sz="1600" dirty="0">
              <a:latin typeface="Times New Roman" panose="02020603050405020304" pitchFamily="18" charset="0"/>
              <a:cs typeface="Times New Roman" panose="02020603050405020304" pitchFamily="18" charset="0"/>
            </a:rPr>
            <a:t>)</a:t>
          </a:r>
          <a:endParaRPr lang="ja-JP" altLang="en-US"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0.05801</cdr:x>
      <cdr:y>0.73569</cdr:y>
    </cdr:from>
    <cdr:to>
      <cdr:x>0.11771</cdr:x>
      <cdr:y>0.80465</cdr:y>
    </cdr:to>
    <cdr:sp macro="" textlink="">
      <cdr:nvSpPr>
        <cdr:cNvPr id="3" name="テキスト ボックス 1">
          <a:extLst xmlns:a="http://schemas.openxmlformats.org/drawingml/2006/main">
            <a:ext uri="{FF2B5EF4-FFF2-40B4-BE49-F238E27FC236}">
              <a16:creationId xmlns:a16="http://schemas.microsoft.com/office/drawing/2014/main" id="{43461726-9022-4F77-92EE-389B7FDB079A}"/>
            </a:ext>
          </a:extLst>
        </cdr:cNvPr>
        <cdr:cNvSpPr txBox="1"/>
      </cdr:nvSpPr>
      <cdr:spPr>
        <a:xfrm xmlns:a="http://schemas.openxmlformats.org/drawingml/2006/main">
          <a:off x="538907" y="4460289"/>
          <a:ext cx="554711" cy="41810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600" dirty="0">
              <a:latin typeface="Times New Roman" panose="02020603050405020304" pitchFamily="18" charset="0"/>
              <a:cs typeface="Times New Roman" panose="02020603050405020304" pitchFamily="18" charset="0"/>
            </a:rPr>
            <a:t>Age</a:t>
          </a:r>
          <a:endParaRPr lang="ja-JP" altLang="en-US"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0.46604</cdr:x>
      <cdr:y>0.896</cdr:y>
    </cdr:from>
    <cdr:to>
      <cdr:x>0.75053</cdr:x>
      <cdr:y>0.96259</cdr:y>
    </cdr:to>
    <cdr:sp macro="" textlink="">
      <cdr:nvSpPr>
        <cdr:cNvPr id="4" name="テキスト ボックス 1">
          <a:extLst xmlns:a="http://schemas.openxmlformats.org/drawingml/2006/main">
            <a:ext uri="{FF2B5EF4-FFF2-40B4-BE49-F238E27FC236}">
              <a16:creationId xmlns:a16="http://schemas.microsoft.com/office/drawing/2014/main" id="{273230F0-BA03-45F3-A80C-DE6018D1A122}"/>
            </a:ext>
          </a:extLst>
        </cdr:cNvPr>
        <cdr:cNvSpPr txBox="1"/>
      </cdr:nvSpPr>
      <cdr:spPr>
        <a:xfrm xmlns:a="http://schemas.openxmlformats.org/drawingml/2006/main">
          <a:off x="4329839" y="5432206"/>
          <a:ext cx="2643093" cy="40374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600" dirty="0">
              <a:latin typeface="Times New Roman" panose="02020603050405020304" pitchFamily="18" charset="0"/>
              <a:cs typeface="Times New Roman" panose="02020603050405020304" pitchFamily="18" charset="0"/>
            </a:rPr>
            <a:t>Prefectures</a:t>
          </a:r>
          <a:endParaRPr lang="ja-JP" altLang="en-US" sz="1600" dirty="0">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0.1458</cdr:x>
      <cdr:y>0.18153</cdr:y>
    </cdr:from>
    <cdr:to>
      <cdr:x>0.33055</cdr:x>
      <cdr:y>0.26614</cdr:y>
    </cdr:to>
    <cdr:sp macro="" textlink="">
      <cdr:nvSpPr>
        <cdr:cNvPr id="2" name="テキスト ボックス 4">
          <a:extLst xmlns:a="http://schemas.openxmlformats.org/drawingml/2006/main">
            <a:ext uri="{FF2B5EF4-FFF2-40B4-BE49-F238E27FC236}">
              <a16:creationId xmlns:a16="http://schemas.microsoft.com/office/drawing/2014/main" id="{4A8FB6E1-26CB-4504-B89C-195A3EBAF014}"/>
            </a:ext>
          </a:extLst>
        </cdr:cNvPr>
        <cdr:cNvSpPr txBox="1"/>
      </cdr:nvSpPr>
      <cdr:spPr>
        <a:xfrm xmlns:a="http://schemas.openxmlformats.org/drawingml/2006/main">
          <a:off x="1533174" y="768861"/>
          <a:ext cx="1942758" cy="35836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1600" b="0" dirty="0">
              <a:latin typeface="Times New Roman" panose="02020603050405020304" pitchFamily="18" charset="0"/>
              <a:cs typeface="Times New Roman" panose="02020603050405020304" pitchFamily="18" charset="0"/>
            </a:rPr>
            <a:t>Value of </a:t>
          </a:r>
          <a:r>
            <a:rPr kumimoji="1" lang="en-US" altLang="ja-JP" sz="1600" b="0" i="0">
              <a:latin typeface="Cambria Math" panose="02040503050406030204" pitchFamily="18" charset="0"/>
            </a:rPr>
            <a:t>𝜓_𝑗𝑗 (1)</a:t>
          </a:r>
          <a:endParaRPr kumimoji="1" lang="ja-JP" altLang="en-US" sz="1600" dirty="0"/>
        </a:p>
      </cdr:txBody>
    </cdr:sp>
  </cdr:relSizeAnchor>
  <cdr:relSizeAnchor xmlns:cdr="http://schemas.openxmlformats.org/drawingml/2006/chartDrawing">
    <cdr:from>
      <cdr:x>0.09659</cdr:x>
      <cdr:y>0.24613</cdr:y>
    </cdr:from>
    <cdr:to>
      <cdr:x>0.1458</cdr:x>
      <cdr:y>0.33514</cdr:y>
    </cdr:to>
    <cdr:cxnSp macro="">
      <cdr:nvCxnSpPr>
        <cdr:cNvPr id="3" name="直線矢印コネクタ 2">
          <a:extLst xmlns:a="http://schemas.openxmlformats.org/drawingml/2006/main">
            <a:ext uri="{FF2B5EF4-FFF2-40B4-BE49-F238E27FC236}">
              <a16:creationId xmlns:a16="http://schemas.microsoft.com/office/drawing/2014/main" id="{827EB37F-21F1-466E-98E5-104448FCAE8A}"/>
            </a:ext>
          </a:extLst>
        </cdr:cNvPr>
        <cdr:cNvCxnSpPr>
          <a:cxnSpLocks xmlns:a="http://schemas.openxmlformats.org/drawingml/2006/main"/>
        </cdr:cNvCxnSpPr>
      </cdr:nvCxnSpPr>
      <cdr:spPr>
        <a:xfrm xmlns:a="http://schemas.openxmlformats.org/drawingml/2006/main" flipH="1">
          <a:off x="897422" y="1492195"/>
          <a:ext cx="457200" cy="539646"/>
        </a:xfrm>
        <a:prstGeom xmlns:a="http://schemas.openxmlformats.org/drawingml/2006/main" prst="straightConnector1">
          <a:avLst/>
        </a:prstGeom>
        <a:ln xmlns:a="http://schemas.openxmlformats.org/drawingml/2006/main" w="63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0.00547</cdr:x>
      <cdr:y>0.4815</cdr:y>
    </cdr:from>
    <cdr:to>
      <cdr:x>0.11364</cdr:x>
      <cdr:y>0.66643</cdr:y>
    </cdr:to>
    <cdr:sp macro="" textlink="">
      <cdr:nvSpPr>
        <cdr:cNvPr id="4" name="テキスト ボックス 1">
          <a:extLst xmlns:a="http://schemas.openxmlformats.org/drawingml/2006/main">
            <a:ext uri="{FF2B5EF4-FFF2-40B4-BE49-F238E27FC236}">
              <a16:creationId xmlns:a16="http://schemas.microsoft.com/office/drawing/2014/main" id="{C9385576-5FE2-4AB7-A7E5-8326D26CDB2B}"/>
            </a:ext>
          </a:extLst>
        </cdr:cNvPr>
        <cdr:cNvSpPr txBox="1"/>
      </cdr:nvSpPr>
      <cdr:spPr>
        <a:xfrm xmlns:a="http://schemas.openxmlformats.org/drawingml/2006/main" rot="16200000">
          <a:off x="-7264" y="2977290"/>
          <a:ext cx="1121148" cy="1005020"/>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600" dirty="0">
              <a:latin typeface="Times New Roman" panose="02020603050405020304" pitchFamily="18" charset="0"/>
              <a:cs typeface="Times New Roman" panose="02020603050405020304" pitchFamily="18" charset="0"/>
            </a:rPr>
            <a:t>Type reproduction number </a:t>
          </a:r>
          <a:endParaRPr lang="ja-JP" altLang="en-US"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0.48222</cdr:x>
      <cdr:y>0.93341</cdr:y>
    </cdr:from>
    <cdr:to>
      <cdr:x>0.76671</cdr:x>
      <cdr:y>1</cdr:y>
    </cdr:to>
    <cdr:sp macro="" textlink="">
      <cdr:nvSpPr>
        <cdr:cNvPr id="6" name="テキスト ボックス 1">
          <a:extLst xmlns:a="http://schemas.openxmlformats.org/drawingml/2006/main">
            <a:ext uri="{FF2B5EF4-FFF2-40B4-BE49-F238E27FC236}">
              <a16:creationId xmlns:a16="http://schemas.microsoft.com/office/drawing/2014/main" id="{A6F86021-2496-4CF1-994F-646669C108DA}"/>
            </a:ext>
          </a:extLst>
        </cdr:cNvPr>
        <cdr:cNvSpPr txBox="1"/>
      </cdr:nvSpPr>
      <cdr:spPr>
        <a:xfrm xmlns:a="http://schemas.openxmlformats.org/drawingml/2006/main">
          <a:off x="5070833" y="3953411"/>
          <a:ext cx="2991583" cy="28203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600" dirty="0">
              <a:latin typeface="Times New Roman" panose="02020603050405020304" pitchFamily="18" charset="0"/>
              <a:cs typeface="Times New Roman" panose="02020603050405020304" pitchFamily="18" charset="0"/>
            </a:rPr>
            <a:t>Prefectures</a:t>
          </a:r>
          <a:endParaRPr lang="ja-JP" altLang="en-US" sz="1600"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FC24F-C052-4C4B-AC79-F9569FA2401D}" type="datetimeFigureOut">
              <a:rPr kumimoji="1" lang="ja-JP" altLang="en-US" smtClean="0"/>
              <a:t>2023/8/22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CB254-AC41-4E88-8A38-2DEB04BD094D}" type="slidenum">
              <a:rPr kumimoji="1" lang="ja-JP" altLang="en-US" smtClean="0"/>
              <a:t>‹#›</a:t>
            </a:fld>
            <a:endParaRPr kumimoji="1" lang="ja-JP" altLang="en-US"/>
          </a:p>
        </p:txBody>
      </p:sp>
    </p:spTree>
    <p:extLst>
      <p:ext uri="{BB962C8B-B14F-4D97-AF65-F5344CB8AC3E}">
        <p14:creationId xmlns:p14="http://schemas.microsoft.com/office/powerpoint/2010/main" val="36644303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115FAB4-6E18-43E8-9EB1-FADFEC00188F}" type="slidenum">
              <a:rPr kumimoji="1" lang="ja-JP" altLang="en-US" smtClean="0"/>
              <a:t>2</a:t>
            </a:fld>
            <a:endParaRPr kumimoji="1" lang="ja-JP" altLang="en-US"/>
          </a:p>
        </p:txBody>
      </p:sp>
    </p:spTree>
    <p:extLst>
      <p:ext uri="{BB962C8B-B14F-4D97-AF65-F5344CB8AC3E}">
        <p14:creationId xmlns:p14="http://schemas.microsoft.com/office/powerpoint/2010/main" val="200169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115FAB4-6E18-43E8-9EB1-FADFEC00188F}" type="slidenum">
              <a:rPr kumimoji="1" lang="ja-JP" altLang="en-US" smtClean="0"/>
              <a:t>3</a:t>
            </a:fld>
            <a:endParaRPr kumimoji="1" lang="ja-JP" altLang="en-US"/>
          </a:p>
        </p:txBody>
      </p:sp>
    </p:spTree>
    <p:extLst>
      <p:ext uri="{BB962C8B-B14F-4D97-AF65-F5344CB8AC3E}">
        <p14:creationId xmlns:p14="http://schemas.microsoft.com/office/powerpoint/2010/main" val="316090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 multiregional Leslie matrix is a transition matrix model that involves interregional migration as people age. The reproduction process is also generally based on fertility rates across regions. In matrix form, the fertility and survival rate entries in a conventional Leslie matrix are represented by a matrix that gives the transitions between prefectures. Such a model in which the entries of the Leslie matrix consist of different transition matrices is called a generalized Leslie matrix.</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AB4-6E18-43E8-9EB1-FADFEC00188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585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5FAB4-6E18-43E8-9EB1-FADFEC00188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16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E5F4-B75E-4D9D-B39E-9FC4854A533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248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4BC962-08E4-41B7-C44B-14231A014F0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8F7375-BF88-83D1-1C9D-8B0FC6786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F6E6ABA-5BD9-2869-67CB-1B0722212883}"/>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751F2F4C-DCE3-8637-8511-347A80AD4E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3B1C16-F959-BC10-47C8-F3018AD36E2A}"/>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209163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18ED9-1574-DA50-50B7-D2DB461DFC6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7BAAD6-9DC9-597B-0D23-FC95F1AAD59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DC14F5-B372-8155-09C5-40942CE39798}"/>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30E1F925-0372-D122-18B6-A8E1314DE9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6BE82C-32A9-3760-7FEE-6CE65930F33D}"/>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148951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084B5C-1DD8-050A-7EE5-AC47AD9762D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81128D-F370-724A-B969-9E94EB01478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41F981-E7E3-3DAD-53CC-B153F8E7610A}"/>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A4C8B3C4-3FAC-D43F-5033-462C63A32D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8A9AEB-F88F-C5A8-C0DE-14922A7012F9}"/>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169918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lnSpc>
                <a:spcPct val="113000"/>
              </a:lnSpc>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7194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1745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40068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81721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0685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540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34775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28521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74D04-6A96-B675-AFBE-FD8ABBD2D7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EE5336-21FD-4552-C178-8D85EF0278E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E1489A-E0A8-5F50-014D-8BD12F262A7D}"/>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7694525B-BEB0-5A6E-5F51-52C1304496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481AF3-6311-85E8-0D45-A6DAA4B04F2B}"/>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65430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18442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18838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8/22/2023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65909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0093B7-5344-4AF0-848A-7C211F9079E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BC47F3-1781-4789-8595-A48158808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D87D7D-4867-4853-8DF9-B25AA26118AC}"/>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D46E0071-F981-4714-9284-9A56C417B1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BCEEDB-6580-44FC-83C9-514F43AB74DE}"/>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210186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6D055-8B7F-47DF-8748-254949B5CE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E01A1B-E2CC-42A3-875C-C375E03A2C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1ADAEF-A944-4541-8CC2-7B61D24434D3}"/>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31E86A57-FFDE-404F-8926-2C8D044708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607C3E-D322-4864-AC87-8E622D61127D}"/>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2784868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13AFF-FC1D-4871-BAF9-69BDB5358B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1DDC94-0C23-4A52-9B6F-18FB56D28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2314648-F9EB-4F5B-A6F7-65192329DFA7}"/>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C42ED28D-448D-4353-8E4C-E040991A25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128BD3-6043-4A56-8514-4410756564CB}"/>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3069006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1BA0A-ADAD-472E-BDC1-E62146C95C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CBBF77-F4D5-45BC-B560-A0E66D75CB6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C333C5-5B9B-4C91-AC46-34F693BED1C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458C38-C7CC-45A4-8668-1CEA97D17668}"/>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E6E7B788-54B0-4213-A76C-B788626C9A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D4612F-A379-4473-AA8A-A4C4FCC4C5FB}"/>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360875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72A8F-E29C-4D66-877D-1F1D4B9EE1C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7B9A8E-CD1E-42EA-B7F2-3F6407C20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47A292-C85D-4462-8863-D358EA7C30D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6916BD-F7C2-4A47-BF2D-9CD2A25AA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93CC70D-193F-45F1-8350-F39AD435AE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C1D2C00-44C0-439A-9F6F-91B7956BF9E4}"/>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8" name="フッター プレースホルダー 7">
            <a:extLst>
              <a:ext uri="{FF2B5EF4-FFF2-40B4-BE49-F238E27FC236}">
                <a16:creationId xmlns:a16="http://schemas.microsoft.com/office/drawing/2014/main" id="{D0B5C0F4-0146-4ADE-8DB2-0ED0226CC8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64B292B-CA90-4ADD-90C6-0AB497984819}"/>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672045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05DABD-0630-402A-AACB-6FFAD049CBF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04898CD-9764-457E-BE9D-BBB7EEE37E5E}"/>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4" name="フッター プレースホルダー 3">
            <a:extLst>
              <a:ext uri="{FF2B5EF4-FFF2-40B4-BE49-F238E27FC236}">
                <a16:creationId xmlns:a16="http://schemas.microsoft.com/office/drawing/2014/main" id="{8D108C14-0ACB-4822-A606-DCF8ADE1A41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81ECD60-992E-41DA-AAB2-9C75238F27F6}"/>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3870455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202B79-60E7-4A6E-A74B-692286EA527A}"/>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3" name="フッター プレースホルダー 2">
            <a:extLst>
              <a:ext uri="{FF2B5EF4-FFF2-40B4-BE49-F238E27FC236}">
                <a16:creationId xmlns:a16="http://schemas.microsoft.com/office/drawing/2014/main" id="{A6BF7D0A-3F44-4938-96EA-08589BA2638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1CF7CD-ED0F-4A88-9674-55A02880CA1A}"/>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230825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626BD-1900-49C7-0D03-96DC271C2C9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EA0EA1-6FF6-21F5-5FEC-6A09AD889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FB989E5-ACAB-AD52-D634-71D0E9E901C5}"/>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27D20C32-0160-4845-B799-FA715192CC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0A64E7-BC1F-F41F-CFE6-D1CD137BCA16}"/>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3450358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402DC-2852-470D-B7AA-3A1AAB96DF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3F1CA5-F195-4429-BDDA-F950857EC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96A0DED-BDD8-4B77-8BF2-B49E3F7A1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18823B-51B8-4385-A08E-C4F9A5A7908D}"/>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D6B61307-AB8F-4A0E-8F5A-751CDB7895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DD4335-369C-48B5-BEAE-596F27F360E8}"/>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421537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0ABBF-D156-4EEA-9AB8-67FFB07B7F6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439C284-BA13-43DD-9BE5-E57A36E5F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E164AC2-D135-4A96-8E12-070535BF7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2EFD0B-EC39-4384-A564-EF7CCC8DE901}"/>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8F84A76B-C525-4085-8820-3082F73BED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C79BD6-3A69-48A6-B07B-CFDDC55A9265}"/>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376442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D7BE00-50FF-452B-8CC8-0E6A6048748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271FE31-392C-4DD5-B9C1-88E392DD11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93A7E8-4FE4-43B6-9A07-D0106B4D9970}"/>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AE9F5003-B8B1-4D15-AD1D-D648332AA3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837E55-8C64-405E-A13E-A6F00A53A8AB}"/>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3847055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57B4D9-25E1-4102-9532-603490B6E9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D8F6F4-EB60-48A2-804C-5895840B9CB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99DA0D-A5E4-4BD2-8540-C4272CB4E4BF}"/>
              </a:ext>
            </a:extLst>
          </p:cNvPr>
          <p:cNvSpPr>
            <a:spLocks noGrp="1"/>
          </p:cNvSpPr>
          <p:nvPr>
            <p:ph type="dt" sz="half" idx="10"/>
          </p:nvPr>
        </p:nvSpPr>
        <p:spPr/>
        <p:txBody>
          <a:body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3A8857F6-B1FE-4FA8-B8D6-FF496CDB1C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7637AB-4C08-45B1-966D-AD628FB720AA}"/>
              </a:ext>
            </a:extLst>
          </p:cNvPr>
          <p:cNvSpPr>
            <a:spLocks noGrp="1"/>
          </p:cNvSpPr>
          <p:nvPr>
            <p:ph type="sldNum" sz="quarter" idx="12"/>
          </p:nvPr>
        </p:nvSpPr>
        <p:spPr/>
        <p:txBody>
          <a:body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826847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63"/>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FD47E80-CE77-4F8A-94DA-40AA126A8393}" type="datetime1">
              <a:rPr kumimoji="1" lang="ja-JP" altLang="en-US" smtClean="0"/>
              <a:t>2023/8/22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pPr>
                <a:defRPr/>
              </a:pPr>
              <a:t>‹#›</a:t>
            </a:fld>
            <a:endParaRPr lang="en-US" altLang="ja-JP" dirty="0"/>
          </a:p>
        </p:txBody>
      </p:sp>
    </p:spTree>
    <p:extLst>
      <p:ext uri="{BB962C8B-B14F-4D97-AF65-F5344CB8AC3E}">
        <p14:creationId xmlns:p14="http://schemas.microsoft.com/office/powerpoint/2010/main" val="4198730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CD8A791-8185-483E-8358-9B76F14F806B}" type="datetime1">
              <a:rPr kumimoji="1" lang="ja-JP" altLang="en-US" smtClean="0"/>
              <a:t>2023/8/22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pPr>
                <a:defRPr/>
              </a:pPr>
              <a:t>‹#›</a:t>
            </a:fld>
            <a:endParaRPr lang="en-US" altLang="ja-JP" dirty="0"/>
          </a:p>
        </p:txBody>
      </p:sp>
    </p:spTree>
    <p:extLst>
      <p:ext uri="{BB962C8B-B14F-4D97-AF65-F5344CB8AC3E}">
        <p14:creationId xmlns:p14="http://schemas.microsoft.com/office/powerpoint/2010/main" val="408209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42"/>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3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BF18B92-4FF8-452A-AF58-EF32A8B63BBB}" type="datetime1">
              <a:rPr kumimoji="1" lang="ja-JP" altLang="en-US" smtClean="0"/>
              <a:t>2023/8/22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pPr>
                <a:defRPr/>
              </a:pPr>
              <a:t>‹#›</a:t>
            </a:fld>
            <a:endParaRPr lang="en-US" altLang="ja-JP" dirty="0"/>
          </a:p>
        </p:txBody>
      </p:sp>
    </p:spTree>
    <p:extLst>
      <p:ext uri="{BB962C8B-B14F-4D97-AF65-F5344CB8AC3E}">
        <p14:creationId xmlns:p14="http://schemas.microsoft.com/office/powerpoint/2010/main" val="4112047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60403" y="1600215"/>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705628" y="1600215"/>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5FD9554-ACDA-4B0D-8642-2147F6752E9E}" type="datetime1">
              <a:rPr kumimoji="1" lang="ja-JP" altLang="en-US" smtClean="0"/>
              <a:t>2023/8/22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pPr>
                <a:defRPr/>
              </a:pPr>
              <a:t>‹#›</a:t>
            </a:fld>
            <a:endParaRPr lang="en-US" altLang="ja-JP" dirty="0"/>
          </a:p>
        </p:txBody>
      </p:sp>
    </p:spTree>
    <p:extLst>
      <p:ext uri="{BB962C8B-B14F-4D97-AF65-F5344CB8AC3E}">
        <p14:creationId xmlns:p14="http://schemas.microsoft.com/office/powerpoint/2010/main" val="2320850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07C1C88-34C2-42C0-8AED-27E6402C4D57}" type="datetime1">
              <a:rPr kumimoji="1" lang="ja-JP" altLang="en-US" smtClean="0"/>
              <a:t>2023/8/22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pPr>
                <a:defRPr/>
              </a:pPr>
              <a:t>‹#›</a:t>
            </a:fld>
            <a:endParaRPr lang="en-US" altLang="ja-JP" dirty="0"/>
          </a:p>
        </p:txBody>
      </p:sp>
    </p:spTree>
    <p:extLst>
      <p:ext uri="{BB962C8B-B14F-4D97-AF65-F5344CB8AC3E}">
        <p14:creationId xmlns:p14="http://schemas.microsoft.com/office/powerpoint/2010/main" val="1914541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24B7E9F-8A30-4F14-BA10-836B80F51727}" type="datetime1">
              <a:rPr kumimoji="1" lang="ja-JP" altLang="en-US" smtClean="0"/>
              <a:t>2023/8/22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pPr>
                <a:defRPr/>
              </a:pPr>
              <a:t>‹#›</a:t>
            </a:fld>
            <a:endParaRPr lang="en-US" altLang="ja-JP" dirty="0"/>
          </a:p>
        </p:txBody>
      </p:sp>
    </p:spTree>
    <p:extLst>
      <p:ext uri="{BB962C8B-B14F-4D97-AF65-F5344CB8AC3E}">
        <p14:creationId xmlns:p14="http://schemas.microsoft.com/office/powerpoint/2010/main" val="39880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773A2-2BFE-D231-08E1-C134F002B5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B40510-2C69-28E7-3018-F80156DA280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AD51514-41DE-A98A-ED58-AFB1277EECD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5B32CD-FF27-D86F-351D-5F55D4CC15CA}"/>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CFFA9174-2CC1-B739-20CF-51439C4DAF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68655B-FA21-7E6F-8CD5-F6D2346B19D5}"/>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2363456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C1CB021-D65A-4B63-B5A1-91B4CA02A42D}" type="datetime1">
              <a:rPr kumimoji="1" lang="ja-JP" altLang="en-US" smtClean="0"/>
              <a:t>2023/8/22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pPr>
                <a:defRPr/>
              </a:pPr>
              <a:t>‹#›</a:t>
            </a:fld>
            <a:endParaRPr lang="en-US" altLang="ja-JP" dirty="0"/>
          </a:p>
        </p:txBody>
      </p:sp>
    </p:spTree>
    <p:extLst>
      <p:ext uri="{BB962C8B-B14F-4D97-AF65-F5344CB8AC3E}">
        <p14:creationId xmlns:p14="http://schemas.microsoft.com/office/powerpoint/2010/main" val="321512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4"/>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8"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0" y="143511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C71DF5E-6AAF-4462-AF72-FED6C8A03178}" type="datetime1">
              <a:rPr kumimoji="1" lang="ja-JP" altLang="en-US" smtClean="0"/>
              <a:t>2023/8/22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pPr>
                <a:defRPr/>
              </a:pPr>
              <a:t>‹#›</a:t>
            </a:fld>
            <a:endParaRPr lang="en-US" altLang="ja-JP" dirty="0"/>
          </a:p>
        </p:txBody>
      </p:sp>
    </p:spTree>
    <p:extLst>
      <p:ext uri="{BB962C8B-B14F-4D97-AF65-F5344CB8AC3E}">
        <p14:creationId xmlns:p14="http://schemas.microsoft.com/office/powerpoint/2010/main" val="195092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3"/>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9679D60-9296-42A8-9E76-A201C537DCE1}" type="datetime1">
              <a:rPr kumimoji="1" lang="ja-JP" altLang="en-US" smtClean="0"/>
              <a:t>2023/8/22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pPr>
                <a:defRPr/>
              </a:pPr>
              <a:t>‹#›</a:t>
            </a:fld>
            <a:endParaRPr lang="en-US" altLang="ja-JP" dirty="0"/>
          </a:p>
        </p:txBody>
      </p:sp>
    </p:spTree>
    <p:extLst>
      <p:ext uri="{BB962C8B-B14F-4D97-AF65-F5344CB8AC3E}">
        <p14:creationId xmlns:p14="http://schemas.microsoft.com/office/powerpoint/2010/main" val="3994674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A9F747B-8855-4762-8B6E-8EA5203D894A}" type="datetime1">
              <a:rPr kumimoji="1" lang="ja-JP" altLang="en-US" smtClean="0"/>
              <a:t>2023/8/22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pPr>
                <a:defRPr/>
              </a:pPr>
              <a:t>‹#›</a:t>
            </a:fld>
            <a:endParaRPr lang="en-US" altLang="ja-JP" dirty="0"/>
          </a:p>
        </p:txBody>
      </p:sp>
    </p:spTree>
    <p:extLst>
      <p:ext uri="{BB962C8B-B14F-4D97-AF65-F5344CB8AC3E}">
        <p14:creationId xmlns:p14="http://schemas.microsoft.com/office/powerpoint/2010/main" val="4133227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802" y="274646"/>
            <a:ext cx="29718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60407" y="274646"/>
            <a:ext cx="8712201"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20BFCA2-6B68-4F78-B695-0B280488C8F8}" type="datetime1">
              <a:rPr kumimoji="1" lang="ja-JP" altLang="en-US" smtClean="0"/>
              <a:t>2023/8/22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pPr>
                <a:defRPr/>
              </a:pPr>
              <a:t>‹#›</a:t>
            </a:fld>
            <a:endParaRPr lang="en-US" altLang="ja-JP" dirty="0"/>
          </a:p>
        </p:txBody>
      </p:sp>
    </p:spTree>
    <p:extLst>
      <p:ext uri="{BB962C8B-B14F-4D97-AF65-F5344CB8AC3E}">
        <p14:creationId xmlns:p14="http://schemas.microsoft.com/office/powerpoint/2010/main" val="2776622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2" y="1600205"/>
            <a:ext cx="109728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691DBDC6-0EB3-437D-8025-AB9AD7DABDD3}" type="datetime1">
              <a:rPr lang="ja-JP" altLang="en-US" smtClean="0"/>
              <a:t>2023/8/22</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pPr>
                <a:defRPr/>
              </a:pPr>
              <a:t>‹#›</a:t>
            </a:fld>
            <a:endParaRPr lang="en-US" altLang="ja-JP"/>
          </a:p>
        </p:txBody>
      </p:sp>
    </p:spTree>
    <p:extLst>
      <p:ext uri="{BB962C8B-B14F-4D97-AF65-F5344CB8AC3E}">
        <p14:creationId xmlns:p14="http://schemas.microsoft.com/office/powerpoint/2010/main" val="2072394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910" y="274664"/>
            <a:ext cx="10972214"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8B7B5924-AFE7-42BA-A9C1-912FA80C0722}" type="datetime1">
              <a:rPr lang="ja-JP" altLang="en-US" smtClean="0">
                <a:solidFill>
                  <a:prstClr val="black">
                    <a:tint val="75000"/>
                  </a:prstClr>
                </a:solidFill>
              </a:rPr>
              <a:t>2023/8/22</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573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1E455-4A20-8756-C232-336188C0B55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40D9C8-CB22-1D45-2ADB-D3229B9E5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B22159-F8D9-A65A-DBA5-ACD96FDEEC1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90FD1DE-95AF-E4A8-D99B-EE5001D3A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98CDF3-BE42-D631-37CC-5B9FC13E08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B120032-832A-8DE1-381C-0567121136D5}"/>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8" name="フッター プレースホルダー 7">
            <a:extLst>
              <a:ext uri="{FF2B5EF4-FFF2-40B4-BE49-F238E27FC236}">
                <a16:creationId xmlns:a16="http://schemas.microsoft.com/office/drawing/2014/main" id="{70A4AB0B-E851-DFD7-0F41-6A3BBD848FB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C0736D9-E391-B6CC-89AF-0F495340A31E}"/>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45405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27C4A-FBC5-9249-0258-E724FA5FDFF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38FA4B-3C12-FAF8-0FA8-046300500F3E}"/>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4" name="フッター プレースホルダー 3">
            <a:extLst>
              <a:ext uri="{FF2B5EF4-FFF2-40B4-BE49-F238E27FC236}">
                <a16:creationId xmlns:a16="http://schemas.microsoft.com/office/drawing/2014/main" id="{5CFADC40-4C52-C1AE-2D45-46BFC592D5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57EF74-9FD2-07EA-4350-8EEFC9A94ADC}"/>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374593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CEFD3EF-0FDA-27D3-9064-031422CE7506}"/>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3" name="フッター プレースホルダー 2">
            <a:extLst>
              <a:ext uri="{FF2B5EF4-FFF2-40B4-BE49-F238E27FC236}">
                <a16:creationId xmlns:a16="http://schemas.microsoft.com/office/drawing/2014/main" id="{A1A2E02B-99BE-151A-0E42-A87ADC914F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745FD0-2BDC-D4ED-EE66-FC3022C971CF}"/>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400529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F9B60-838B-D373-8493-3F8967776C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D18B54-F3C7-5D10-8569-AEF91960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B266F0F-FBD1-2063-3D92-38F1D0C17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820504-5FFD-A91A-40EF-E998875B4DCC}"/>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3FBC907E-F874-20C5-8EFE-9BB485F8B7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2CD343-DE27-996A-CA99-64A0B49764F3}"/>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105056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F238A-6E0A-B740-A64E-61F49AACA2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4DC912D-7DA7-B71C-6C87-AF329B270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217FFAB-913B-093B-B2E0-FD1631FB2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7656DA-132A-E4A1-314E-C9476D5D92A8}"/>
              </a:ext>
            </a:extLst>
          </p:cNvPr>
          <p:cNvSpPr>
            <a:spLocks noGrp="1"/>
          </p:cNvSpPr>
          <p:nvPr>
            <p:ph type="dt" sz="half" idx="10"/>
          </p:nvPr>
        </p:nvSpPr>
        <p:spPr/>
        <p:txBody>
          <a:bodyPr/>
          <a:lstStyle/>
          <a:p>
            <a:fld id="{1DDC2834-74D6-4D76-AE36-7DE60A8E1F29}" type="datetimeFigureOut">
              <a:rPr kumimoji="1" lang="ja-JP" altLang="en-US" smtClean="0"/>
              <a:t>2023/8/22</a:t>
            </a:fld>
            <a:endParaRPr kumimoji="1" lang="ja-JP" altLang="en-US"/>
          </a:p>
        </p:txBody>
      </p:sp>
      <p:sp>
        <p:nvSpPr>
          <p:cNvPr id="6" name="フッター プレースホルダー 5">
            <a:extLst>
              <a:ext uri="{FF2B5EF4-FFF2-40B4-BE49-F238E27FC236}">
                <a16:creationId xmlns:a16="http://schemas.microsoft.com/office/drawing/2014/main" id="{C42819EA-1D92-8FCA-19FD-056D1D1053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3BB911-0A6C-5FE7-A6B0-309141D8E134}"/>
              </a:ext>
            </a:extLst>
          </p:cNvPr>
          <p:cNvSpPr>
            <a:spLocks noGrp="1"/>
          </p:cNvSpPr>
          <p:nvPr>
            <p:ph type="sldNum" sz="quarter" idx="12"/>
          </p:nvPr>
        </p:nvSpPr>
        <p:spPr/>
        <p:txBody>
          <a:body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113357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30F065-2DF8-79B3-2A38-E6C732AC0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59E603-6A13-FB47-E3B8-9283F748F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D091DB-27D2-0607-EE91-21CCF9123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2834-74D6-4D76-AE36-7DE60A8E1F2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085E0A37-887C-31F9-472B-C91E625D7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C8FCC72-4818-03D9-495C-21B5218C7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D622A-C1D5-44F3-BE28-C8DA2489FE2F}" type="slidenum">
              <a:rPr kumimoji="1" lang="ja-JP" altLang="en-US" smtClean="0"/>
              <a:t>‹#›</a:t>
            </a:fld>
            <a:endParaRPr kumimoji="1" lang="ja-JP" altLang="en-US"/>
          </a:p>
        </p:txBody>
      </p:sp>
    </p:spTree>
    <p:extLst>
      <p:ext uri="{BB962C8B-B14F-4D97-AF65-F5344CB8AC3E}">
        <p14:creationId xmlns:p14="http://schemas.microsoft.com/office/powerpoint/2010/main" val="9191128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lIns="109728" tIns="109728" rIns="109728" bIns="91440" anchor="b"/>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900">
                <a:solidFill>
                  <a:schemeClr val="tx1">
                    <a:tint val="75000"/>
                  </a:schemeClr>
                </a:solidFill>
              </a:defRPr>
            </a:lvl1pPr>
          </a:lstStyle>
          <a:p>
            <a:fld id="{FD2766A6-3C10-4AB8-86A1-BB1F0CDA7EFE}" type="datetimeFigureOut">
              <a:rPr lang="en-US" smtClean="0"/>
              <a:pPr/>
              <a:t>8/22/2023</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7015135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100000"/>
        </a:lnSpc>
        <a:spcBef>
          <a:spcPct val="0"/>
        </a:spcBef>
        <a:buNone/>
        <a:defRPr lang="en-US" sz="5400" b="1" kern="1200" spc="19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20000"/>
        </a:lnSpc>
        <a:spcBef>
          <a:spcPts val="1000"/>
        </a:spcBef>
        <a:buClr>
          <a:schemeClr val="tx2"/>
        </a:buClr>
        <a:buFont typeface="Arial" panose="020B0604020202020204" pitchFamily="34" charset="0"/>
        <a:buChar char="•"/>
        <a:defRPr sz="2000" kern="1200" spc="1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2"/>
        </a:buClr>
        <a:buFont typeface="Arial" panose="020B0604020202020204" pitchFamily="34" charset="0"/>
        <a:buChar char="•"/>
        <a:defRPr sz="1800" kern="1200" spc="1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2"/>
        </a:buClr>
        <a:buFont typeface="Arial" panose="020B0604020202020204" pitchFamily="34" charset="0"/>
        <a:buChar char="•"/>
        <a:defRPr sz="1600" kern="1200" spc="1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2"/>
        </a:buClr>
        <a:buFont typeface="Arial" panose="020B0604020202020204" pitchFamily="34" charset="0"/>
        <a:buChar char="•"/>
        <a:defRPr sz="1400" kern="1200" spc="1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2"/>
        </a:buClr>
        <a:buFont typeface="Arial" panose="020B0604020202020204" pitchFamily="34" charset="0"/>
        <a:buChar char="•"/>
        <a:defRPr sz="14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6E54F9-DF6D-4E89-B1BE-0E2107D74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487B8A-5C1F-4FAE-956D-C7F2E65EF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710431-47FA-4288-A4EE-1A3E8BD7A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F07A0-152C-4C6E-B815-6147C3480A39}" type="datetimeFigureOut">
              <a:rPr kumimoji="1" lang="ja-JP" altLang="en-US" smtClean="0"/>
              <a:t>2023/8/22</a:t>
            </a:fld>
            <a:endParaRPr kumimoji="1" lang="ja-JP" altLang="en-US"/>
          </a:p>
        </p:txBody>
      </p:sp>
      <p:sp>
        <p:nvSpPr>
          <p:cNvPr id="5" name="フッター プレースホルダー 4">
            <a:extLst>
              <a:ext uri="{FF2B5EF4-FFF2-40B4-BE49-F238E27FC236}">
                <a16:creationId xmlns:a16="http://schemas.microsoft.com/office/drawing/2014/main" id="{A6D86FED-59C8-4F77-B354-57909D0B1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2184D2-E3D9-47E6-AD22-B1F8AAFAA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F4B91-9C9C-472A-8DEA-36AAF6CD7387}" type="slidenum">
              <a:rPr kumimoji="1" lang="ja-JP" altLang="en-US" smtClean="0"/>
              <a:t>‹#›</a:t>
            </a:fld>
            <a:endParaRPr kumimoji="1" lang="ja-JP" altLang="en-US"/>
          </a:p>
        </p:txBody>
      </p:sp>
    </p:spTree>
    <p:extLst>
      <p:ext uri="{BB962C8B-B14F-4D97-AF65-F5344CB8AC3E}">
        <p14:creationId xmlns:p14="http://schemas.microsoft.com/office/powerpoint/2010/main" val="109650780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15"/>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2" y="635638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9CBCA-FDD8-4D02-8966-93D3108F962B}" type="datetime1">
              <a:rPr kumimoji="1" lang="ja-JP" altLang="en-US" smtClean="0"/>
              <a:t>2023/8/22</a:t>
            </a:fld>
            <a:endParaRPr kumimoji="1" lang="ja-JP" altLang="en-US" dirty="0"/>
          </a:p>
        </p:txBody>
      </p:sp>
      <p:sp>
        <p:nvSpPr>
          <p:cNvPr id="5" name="フッター プレースホルダ 4"/>
          <p:cNvSpPr>
            <a:spLocks noGrp="1"/>
          </p:cNvSpPr>
          <p:nvPr>
            <p:ph type="ftr" sz="quarter" idx="3"/>
          </p:nvPr>
        </p:nvSpPr>
        <p:spPr>
          <a:xfrm>
            <a:off x="4165600" y="635638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9347200" y="6492887"/>
            <a:ext cx="2844800" cy="365125"/>
          </a:xfrm>
          <a:prstGeom prst="rect">
            <a:avLst/>
          </a:prstGeom>
        </p:spPr>
        <p:txBody>
          <a:bodyPr vert="horz" lIns="91440" tIns="45720" rIns="91440" bIns="45720" rtlCol="0" anchor="ctr"/>
          <a:lstStyle>
            <a:lvl1pPr algn="r">
              <a:defRPr sz="1100">
                <a:solidFill>
                  <a:schemeClr val="tx1"/>
                </a:solidFill>
              </a:defRPr>
            </a:lvl1pPr>
          </a:lstStyle>
          <a:p>
            <a:pPr>
              <a:defRPr/>
            </a:pPr>
            <a:fld id="{5FAC86AF-D720-49A4-B88A-A73BCFA62A50}" type="slidenum">
              <a:rPr lang="en-US" altLang="ja-JP" smtClean="0"/>
              <a:pPr>
                <a:defRPr/>
              </a:pPr>
              <a:t>‹#›</a:t>
            </a:fld>
            <a:endParaRPr lang="en-US" altLang="ja-JP" dirty="0"/>
          </a:p>
        </p:txBody>
      </p:sp>
    </p:spTree>
    <p:extLst>
      <p:ext uri="{BB962C8B-B14F-4D97-AF65-F5344CB8AC3E}">
        <p14:creationId xmlns:p14="http://schemas.microsoft.com/office/powerpoint/2010/main" val="10810412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450.png"/><Relationship Id="rId3" Type="http://schemas.openxmlformats.org/officeDocument/2006/relationships/image" Target="../media/image42.png"/><Relationship Id="rId21" Type="http://schemas.openxmlformats.org/officeDocument/2006/relationships/image" Target="../media/image140.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67.png"/><Relationship Id="rId20" Type="http://schemas.openxmlformats.org/officeDocument/2006/relationships/image" Target="../media/image380.png"/><Relationship Id="rId1" Type="http://schemas.openxmlformats.org/officeDocument/2006/relationships/slideLayout" Target="../slideLayouts/slideLayout16.xml"/><Relationship Id="rId6" Type="http://schemas.openxmlformats.org/officeDocument/2006/relationships/image" Target="../media/image363.png"/><Relationship Id="rId11" Type="http://schemas.openxmlformats.org/officeDocument/2006/relationships/image" Target="../media/image62.png"/><Relationship Id="rId24" Type="http://schemas.openxmlformats.org/officeDocument/2006/relationships/image" Target="../media/image440.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44.png"/><Relationship Id="rId10" Type="http://schemas.openxmlformats.org/officeDocument/2006/relationships/image" Target="../media/image61.png"/><Relationship Id="rId19" Type="http://schemas.openxmlformats.org/officeDocument/2006/relationships/image" Target="../media/image372.png"/><Relationship Id="rId4" Type="http://schemas.openxmlformats.org/officeDocument/2006/relationships/image" Target="../media/image43.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150.png"/><Relationship Id="rId27"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hyperlink" Target="https://www.e-stat.go.jp/stat-search/files?page=1&amp;layout=datalist&amp;toukei=00200521&amp;tstat=000001136464&amp;cycle=0&amp;tclass1=000001136470&amp;tclass2val=0" TargetMode="External"/><Relationship Id="rId2" Type="http://schemas.openxmlformats.org/officeDocument/2006/relationships/hyperlink" Target="https://www.e-stat.go.jp/stat-search/files?toukei=00200521&amp;tstat=000001136464&amp;tclass1=000001136470" TargetMode="External"/><Relationship Id="rId1" Type="http://schemas.openxmlformats.org/officeDocument/2006/relationships/slideLayout" Target="../slideLayouts/slideLayout16.xml"/><Relationship Id="rId4" Type="http://schemas.openxmlformats.org/officeDocument/2006/relationships/hyperlink" Target="https://www.ipss.go.jp/syoushika/tohkei/Popular/Popular2023.asp?chap=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image" Target="../media/image47.png"/><Relationship Id="rId1" Type="http://schemas.openxmlformats.org/officeDocument/2006/relationships/slideLayout" Target="../slideLayouts/slideLayout30.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8.png"/><Relationship Id="rId1" Type="http://schemas.openxmlformats.org/officeDocument/2006/relationships/slideLayout" Target="../slideLayouts/slideLayout30.xml"/><Relationship Id="rId4" Type="http://schemas.openxmlformats.org/officeDocument/2006/relationships/image" Target="../media/image470.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image" Target="../media/image50.png"/><Relationship Id="rId1" Type="http://schemas.openxmlformats.org/officeDocument/2006/relationships/slideLayout" Target="../slideLayouts/slideLayout38.xml"/><Relationship Id="rId5" Type="http://schemas.openxmlformats.org/officeDocument/2006/relationships/image" Target="../media/image51.png"/><Relationship Id="rId4" Type="http://schemas.openxmlformats.org/officeDocument/2006/relationships/image" Target="../media/image390.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8.xml"/><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0.png"/><Relationship Id="rId18" Type="http://schemas.openxmlformats.org/officeDocument/2006/relationships/image" Target="../media/image382.png"/><Relationship Id="rId26" Type="http://schemas.openxmlformats.org/officeDocument/2006/relationships/image" Target="../media/image340.png"/><Relationship Id="rId3" Type="http://schemas.openxmlformats.org/officeDocument/2006/relationships/image" Target="../media/image72.png"/><Relationship Id="rId21" Type="http://schemas.openxmlformats.org/officeDocument/2006/relationships/image" Target="../media/image74.png"/><Relationship Id="rId34" Type="http://schemas.openxmlformats.org/officeDocument/2006/relationships/image" Target="../media/image451.png"/><Relationship Id="rId7" Type="http://schemas.openxmlformats.org/officeDocument/2006/relationships/image" Target="../media/image300.png"/><Relationship Id="rId12" Type="http://schemas.openxmlformats.org/officeDocument/2006/relationships/image" Target="../media/image350.png"/><Relationship Id="rId17" Type="http://schemas.openxmlformats.org/officeDocument/2006/relationships/image" Target="../media/image371.png"/><Relationship Id="rId25" Type="http://schemas.openxmlformats.org/officeDocument/2006/relationships/image" Target="../media/image330.png"/><Relationship Id="rId33" Type="http://schemas.openxmlformats.org/officeDocument/2006/relationships/image" Target="../media/image4400.png"/><Relationship Id="rId2" Type="http://schemas.openxmlformats.org/officeDocument/2006/relationships/image" Target="../media/image71.png"/><Relationship Id="rId16" Type="http://schemas.openxmlformats.org/officeDocument/2006/relationships/image" Target="../media/image362.png"/><Relationship Id="rId20" Type="http://schemas.openxmlformats.org/officeDocument/2006/relationships/image" Target="../media/image401.png"/><Relationship Id="rId29" Type="http://schemas.openxmlformats.org/officeDocument/2006/relationships/image" Target="../media/image370.png"/><Relationship Id="rId1" Type="http://schemas.openxmlformats.org/officeDocument/2006/relationships/slideLayout" Target="../slideLayouts/slideLayout41.xml"/><Relationship Id="rId11" Type="http://schemas.openxmlformats.org/officeDocument/2006/relationships/image" Target="../media/image340.png"/><Relationship Id="rId24" Type="http://schemas.openxmlformats.org/officeDocument/2006/relationships/image" Target="../media/image320.png"/><Relationship Id="rId32" Type="http://schemas.openxmlformats.org/officeDocument/2006/relationships/image" Target="../media/image430.png"/><Relationship Id="rId15" Type="http://schemas.openxmlformats.org/officeDocument/2006/relationships/image" Target="../media/image3800.png"/><Relationship Id="rId23" Type="http://schemas.openxmlformats.org/officeDocument/2006/relationships/image" Target="../media/image310.png"/><Relationship Id="rId28" Type="http://schemas.openxmlformats.org/officeDocument/2006/relationships/image" Target="../media/image360.png"/><Relationship Id="rId10" Type="http://schemas.openxmlformats.org/officeDocument/2006/relationships/image" Target="../media/image330.png"/><Relationship Id="rId19" Type="http://schemas.openxmlformats.org/officeDocument/2006/relationships/image" Target="../media/image391.png"/><Relationship Id="rId31" Type="http://schemas.openxmlformats.org/officeDocument/2006/relationships/image" Target="../media/image421.png"/><Relationship Id="rId4" Type="http://schemas.openxmlformats.org/officeDocument/2006/relationships/image" Target="../media/image73.svg"/><Relationship Id="rId9" Type="http://schemas.openxmlformats.org/officeDocument/2006/relationships/image" Target="../media/image320.png"/><Relationship Id="rId14" Type="http://schemas.openxmlformats.org/officeDocument/2006/relationships/image" Target="../media/image370.png"/><Relationship Id="rId22" Type="http://schemas.openxmlformats.org/officeDocument/2006/relationships/image" Target="../media/image300.png"/><Relationship Id="rId27" Type="http://schemas.openxmlformats.org/officeDocument/2006/relationships/image" Target="../media/image350.png"/><Relationship Id="rId30" Type="http://schemas.openxmlformats.org/officeDocument/2006/relationships/image" Target="../media/image3800.png"/></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jp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image" Target="../media/image75.jpg"/><Relationship Id="rId1" Type="http://schemas.openxmlformats.org/officeDocument/2006/relationships/slideLayout" Target="../slideLayouts/slideLayout30.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0.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10.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311.png"/><Relationship Id="rId1" Type="http://schemas.openxmlformats.org/officeDocument/2006/relationships/slideLayout" Target="../slideLayouts/slideLayout5.xml"/><Relationship Id="rId5" Type="http://schemas.openxmlformats.org/officeDocument/2006/relationships/image" Target="../media/image610.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image" Target="../media/image130.png"/><Relationship Id="rId1" Type="http://schemas.openxmlformats.org/officeDocument/2006/relationships/slideLayout" Target="../slideLayouts/slideLayout1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0.xml"/><Relationship Id="rId4" Type="http://schemas.openxmlformats.org/officeDocument/2006/relationships/diagramQuickStyle" Target="../diagrams/quickStyle1.xml"/><Relationship Id="rId9" Type="http://schemas.openxmlformats.org/officeDocument/2006/relationships/diagramQuickStyle" Target="../diagrams/quickStyle10.xml"/></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01.png"/><Relationship Id="rId2" Type="http://schemas.openxmlformats.org/officeDocument/2006/relationships/image" Target="../media/image250.png"/><Relationship Id="rId1" Type="http://schemas.openxmlformats.org/officeDocument/2006/relationships/slideLayout" Target="../slideLayouts/slideLayout9.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3.png"/><Relationship Id="rId7" Type="http://schemas.openxmlformats.org/officeDocument/2006/relationships/image" Target="../media/image23.svg"/><Relationship Id="rId2" Type="http://schemas.openxmlformats.org/officeDocument/2006/relationships/image" Target="../media/image170.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407139-DF1B-C93C-B678-F20A24EA0ABE}"/>
              </a:ext>
            </a:extLst>
          </p:cNvPr>
          <p:cNvSpPr>
            <a:spLocks noGrp="1"/>
          </p:cNvSpPr>
          <p:nvPr>
            <p:ph type="ctrTitle"/>
          </p:nvPr>
        </p:nvSpPr>
        <p:spPr/>
        <p:txBody>
          <a:bodyPr>
            <a:normAutofit fontScale="90000"/>
          </a:bodyPr>
          <a:lstStyle/>
          <a:p>
            <a:r>
              <a:rPr kumimoji="1" lang="ja-JP" altLang="en-US" dirty="0"/>
              <a:t>多地域レスリー行列</a:t>
            </a:r>
            <a:br>
              <a:rPr kumimoji="1" lang="en-US" altLang="ja-JP" dirty="0"/>
            </a:br>
            <a:r>
              <a:rPr kumimoji="1" lang="ja-JP" altLang="en-US" dirty="0"/>
              <a:t>の理論と応用</a:t>
            </a:r>
            <a:br>
              <a:rPr kumimoji="1" lang="en-US" altLang="ja-JP" dirty="0"/>
            </a:br>
            <a:r>
              <a:rPr kumimoji="1" lang="ja-JP" altLang="en-US" sz="3100" dirty="0"/>
              <a:t>～日本の人口減少における国内・国際移動の影響～</a:t>
            </a:r>
          </a:p>
        </p:txBody>
      </p:sp>
      <p:sp>
        <p:nvSpPr>
          <p:cNvPr id="3" name="字幕 2">
            <a:extLst>
              <a:ext uri="{FF2B5EF4-FFF2-40B4-BE49-F238E27FC236}">
                <a16:creationId xmlns:a16="http://schemas.microsoft.com/office/drawing/2014/main" id="{CDDF8DF1-23BF-378A-60B5-795A7F6324D7}"/>
              </a:ext>
            </a:extLst>
          </p:cNvPr>
          <p:cNvSpPr>
            <a:spLocks noGrp="1"/>
          </p:cNvSpPr>
          <p:nvPr>
            <p:ph type="subTitle" idx="1"/>
          </p:nvPr>
        </p:nvSpPr>
        <p:spPr/>
        <p:txBody>
          <a:bodyPr>
            <a:normAutofit fontScale="70000" lnSpcReduction="20000"/>
          </a:bodyPr>
          <a:lstStyle/>
          <a:p>
            <a:r>
              <a:rPr kumimoji="1" lang="ja-JP" altLang="en-US" dirty="0"/>
              <a:t>国立社会保障・人口問題研究所</a:t>
            </a:r>
            <a:endParaRPr kumimoji="1" lang="en-US" altLang="ja-JP" dirty="0"/>
          </a:p>
          <a:p>
            <a:r>
              <a:rPr kumimoji="1" lang="ja-JP" altLang="en-US" dirty="0"/>
              <a:t>大泉　嶺</a:t>
            </a:r>
            <a:endParaRPr kumimoji="1" lang="en-US" altLang="ja-JP" dirty="0"/>
          </a:p>
          <a:p>
            <a:r>
              <a:rPr kumimoji="1" lang="ja-JP" altLang="en-US" dirty="0"/>
              <a:t>共同研究者：金城謙作（工学院大）</a:t>
            </a:r>
            <a:r>
              <a:rPr kumimoji="1" lang="en-US" altLang="ja-JP" dirty="0"/>
              <a:t>,</a:t>
            </a:r>
            <a:r>
              <a:rPr kumimoji="1" lang="ja-JP" altLang="en-US" dirty="0"/>
              <a:t>　千野由喜（陽明交通大）</a:t>
            </a:r>
            <a:r>
              <a:rPr kumimoji="1" lang="en-US" altLang="ja-JP" dirty="0"/>
              <a:t>,</a:t>
            </a:r>
            <a:r>
              <a:rPr kumimoji="1" lang="ja-JP" altLang="en-US" dirty="0"/>
              <a:t>　稲葉寿（学芸大）</a:t>
            </a:r>
            <a:endParaRPr kumimoji="1" lang="en-US" altLang="ja-JP" dirty="0"/>
          </a:p>
          <a:p>
            <a:r>
              <a:rPr kumimoji="1" lang="en-US" altLang="ja-JP" dirty="0"/>
              <a:t>8</a:t>
            </a:r>
            <a:r>
              <a:rPr kumimoji="1" lang="ja-JP" altLang="en-US" dirty="0"/>
              <a:t>月</a:t>
            </a:r>
            <a:r>
              <a:rPr kumimoji="1" lang="en-US" altLang="ja-JP" dirty="0"/>
              <a:t>28</a:t>
            </a:r>
            <a:r>
              <a:rPr kumimoji="1" lang="ja-JP" altLang="en-US" dirty="0"/>
              <a:t>日</a:t>
            </a:r>
            <a:endParaRPr kumimoji="1" lang="en-US" altLang="ja-JP" dirty="0"/>
          </a:p>
          <a:p>
            <a:r>
              <a:rPr kumimoji="1" lang="en-US" altLang="ja-JP" dirty="0"/>
              <a:t>10</a:t>
            </a:r>
            <a:r>
              <a:rPr kumimoji="1" lang="ja-JP" altLang="en-US" dirty="0"/>
              <a:t>時</a:t>
            </a:r>
            <a:r>
              <a:rPr kumimoji="1" lang="en-US" altLang="ja-JP" dirty="0"/>
              <a:t>30</a:t>
            </a:r>
            <a:r>
              <a:rPr kumimoji="1" lang="ja-JP" altLang="en-US" dirty="0"/>
              <a:t>分～</a:t>
            </a:r>
            <a:r>
              <a:rPr kumimoji="1" lang="en-US" altLang="ja-JP" dirty="0"/>
              <a:t>11</a:t>
            </a:r>
            <a:r>
              <a:rPr kumimoji="1" lang="ja-JP" altLang="en-US" dirty="0"/>
              <a:t>時</a:t>
            </a:r>
            <a:r>
              <a:rPr kumimoji="1" lang="en-US" altLang="ja-JP" dirty="0"/>
              <a:t>50</a:t>
            </a:r>
            <a:r>
              <a:rPr kumimoji="1" lang="ja-JP" altLang="en-US" dirty="0"/>
              <a:t>分</a:t>
            </a:r>
          </a:p>
        </p:txBody>
      </p:sp>
    </p:spTree>
    <p:extLst>
      <p:ext uri="{BB962C8B-B14F-4D97-AF65-F5344CB8AC3E}">
        <p14:creationId xmlns:p14="http://schemas.microsoft.com/office/powerpoint/2010/main" val="412788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652ED-0A99-3EF3-800E-203878A10D6C}"/>
              </a:ext>
            </a:extLst>
          </p:cNvPr>
          <p:cNvSpPr>
            <a:spLocks noGrp="1"/>
          </p:cNvSpPr>
          <p:nvPr>
            <p:ph type="title"/>
          </p:nvPr>
        </p:nvSpPr>
        <p:spPr/>
        <p:txBody>
          <a:bodyPr/>
          <a:lstStyle/>
          <a:p>
            <a:r>
              <a:rPr kumimoji="1" lang="ja-JP" altLang="en-US" sz="4800" dirty="0"/>
              <a:t>一般化</a:t>
            </a:r>
            <a:br>
              <a:rPr kumimoji="1" lang="en-US" altLang="ja-JP" sz="4800" dirty="0"/>
            </a:br>
            <a:r>
              <a:rPr kumimoji="1" lang="ja-JP" altLang="en-US" sz="4800" dirty="0"/>
              <a:t>レスリー行列</a:t>
            </a:r>
            <a:br>
              <a:rPr kumimoji="1" lang="en-US" altLang="ja-JP" sz="4800" dirty="0"/>
            </a:br>
            <a:r>
              <a:rPr kumimoji="1" lang="ja-JP" altLang="en-US" sz="2400" dirty="0"/>
              <a:t>（多地域レスリー行列）</a:t>
            </a:r>
            <a:br>
              <a:rPr kumimoji="1" lang="en-US" altLang="ja-JP" sz="2400" dirty="0"/>
            </a:br>
            <a:r>
              <a:rPr kumimoji="1" lang="ja-JP" altLang="en-US" sz="4800" dirty="0"/>
              <a:t>の理論</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29F8336-1BCC-B157-C23C-5F6D4DE2FD2F}"/>
                  </a:ext>
                </a:extLst>
              </p:cNvPr>
              <p:cNvSpPr>
                <a:spLocks noGrp="1"/>
              </p:cNvSpPr>
              <p:nvPr>
                <p:ph idx="1"/>
              </p:nvPr>
            </p:nvSpPr>
            <p:spPr>
              <a:xfrm>
                <a:off x="5554638" y="457200"/>
                <a:ext cx="6744042" cy="6126479"/>
              </a:xfrm>
            </p:spPr>
            <p:txBody>
              <a:bodyPr>
                <a:normAutofit fontScale="55000" lnSpcReduction="20000"/>
              </a:bodyPr>
              <a:lstStyle/>
              <a:p>
                <a:pPr marL="0" indent="0">
                  <a:buNone/>
                </a:pPr>
                <a:r>
                  <a:rPr kumimoji="1" lang="ja-JP" altLang="en-US" dirty="0"/>
                  <a:t>固有システムを構成する重要な関数</a:t>
                </a:r>
                <a:endParaRPr kumimoji="1" lang="en-US" altLang="ja-JP" b="0" dirty="0"/>
              </a:p>
              <a:p>
                <a:pPr marL="0" indent="0">
                  <a:buNone/>
                </a:pPr>
                <a14:m>
                  <m:oMathPara xmlns:m="http://schemas.openxmlformats.org/officeDocument/2006/math">
                    <m:oMathParaPr>
                      <m:jc m:val="centerGroup"/>
                    </m:oMathParaPr>
                    <m:oMath xmlns:m="http://schemas.openxmlformats.org/officeDocument/2006/math">
                      <m:r>
                        <a:rPr kumimoji="1" lang="ja-JP" altLang="en-US" sz="2900" i="1" dirty="0">
                          <a:latin typeface="Cambria Math" panose="02040503050406030204" pitchFamily="18" charset="0"/>
                        </a:rPr>
                        <m:t>多地域生残率</m:t>
                      </m:r>
                      <m:r>
                        <a:rPr kumimoji="1" lang="ja-JP" altLang="en-US" sz="2900" i="1" dirty="0">
                          <a:latin typeface="Cambria Math" panose="02040503050406030204" pitchFamily="18" charset="0"/>
                        </a:rPr>
                        <m:t>：</m:t>
                      </m:r>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𝐾</m:t>
                          </m:r>
                        </m:e>
                        <m:sub>
                          <m:r>
                            <a:rPr kumimoji="1" lang="en-US" altLang="ja-JP" sz="2900" b="0" i="1" smtClean="0">
                              <a:latin typeface="Cambria Math" panose="02040503050406030204" pitchFamily="18" charset="0"/>
                            </a:rPr>
                            <m:t>𝑖𝑗</m:t>
                          </m:r>
                        </m:sub>
                      </m:sSub>
                      <m:d>
                        <m:dPr>
                          <m:ctrlPr>
                            <a:rPr kumimoji="1" lang="en-US" altLang="ja-JP" sz="2900" b="0" i="1" smtClean="0">
                              <a:latin typeface="Cambria Math" panose="02040503050406030204" pitchFamily="18" charset="0"/>
                            </a:rPr>
                          </m:ctrlPr>
                        </m:dPr>
                        <m:e>
                          <m:r>
                            <a:rPr kumimoji="1" lang="en-US" altLang="ja-JP" sz="2900" b="0" i="1" smtClean="0">
                              <a:latin typeface="Cambria Math" panose="02040503050406030204" pitchFamily="18" charset="0"/>
                            </a:rPr>
                            <m:t>𝑎</m:t>
                          </m:r>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𝑠</m:t>
                          </m:r>
                        </m:e>
                      </m:d>
                      <m:r>
                        <a:rPr kumimoji="1" lang="en-US" altLang="ja-JP" sz="2900" b="0" i="1" smtClean="0">
                          <a:latin typeface="Cambria Math" panose="02040503050406030204" pitchFamily="18" charset="0"/>
                        </a:rPr>
                        <m:t>≔</m:t>
                      </m:r>
                      <m:d>
                        <m:dPr>
                          <m:begChr m:val="{"/>
                          <m:endChr m:val=""/>
                          <m:ctrlPr>
                            <a:rPr kumimoji="1" lang="en-US" altLang="ja-JP" sz="2900" b="0" i="1" smtClean="0">
                              <a:latin typeface="Cambria Math" panose="02040503050406030204" pitchFamily="18" charset="0"/>
                            </a:rPr>
                          </m:ctrlPr>
                        </m:dPr>
                        <m:e>
                          <m:m>
                            <m:mPr>
                              <m:mcs>
                                <m:mc>
                                  <m:mcPr>
                                    <m:count m:val="2"/>
                                    <m:mcJc m:val="center"/>
                                  </m:mcPr>
                                </m:mc>
                              </m:mcs>
                              <m:ctrlPr>
                                <a:rPr kumimoji="1" lang="en-US" altLang="ja-JP" sz="2900" b="0" i="1" smtClean="0">
                                  <a:latin typeface="Cambria Math" panose="02040503050406030204" pitchFamily="18" charset="0"/>
                                </a:rPr>
                              </m:ctrlPr>
                            </m:mPr>
                            <m:mr>
                              <m:e>
                                <m:nary>
                                  <m:naryPr>
                                    <m:chr m:val="∑"/>
                                    <m:ctrlPr>
                                      <a:rPr kumimoji="1" lang="en-US" altLang="ja-JP" sz="2900" b="0" i="1" smtClean="0">
                                        <a:latin typeface="Cambria Math" panose="02040503050406030204" pitchFamily="18" charset="0"/>
                                      </a:rPr>
                                    </m:ctrlPr>
                                  </m:naryPr>
                                  <m:sub>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𝑗</m:t>
                                        </m:r>
                                      </m:e>
                                      <m:sub>
                                        <m:r>
                                          <a:rPr kumimoji="1" lang="en-US" altLang="ja-JP" sz="2900" b="0" i="1" smtClean="0">
                                            <a:latin typeface="Cambria Math" panose="02040503050406030204" pitchFamily="18" charset="0"/>
                                          </a:rPr>
                                          <m:t>1</m:t>
                                        </m:r>
                                      </m:sub>
                                    </m:sSub>
                                    <m:r>
                                      <a:rPr kumimoji="1" lang="en-US" altLang="ja-JP" sz="2900" b="0" i="1" smtClean="0">
                                        <a:latin typeface="Cambria Math" panose="02040503050406030204" pitchFamily="18" charset="0"/>
                                      </a:rPr>
                                      <m:t>,</m:t>
                                    </m:r>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𝑗</m:t>
                                        </m:r>
                                      </m:e>
                                      <m:sub>
                                        <m:r>
                                          <a:rPr kumimoji="1" lang="en-US" altLang="ja-JP" sz="2900" b="0" i="1" smtClean="0">
                                            <a:latin typeface="Cambria Math" panose="02040503050406030204" pitchFamily="18" charset="0"/>
                                          </a:rPr>
                                          <m:t>2</m:t>
                                        </m:r>
                                      </m:sub>
                                    </m:sSub>
                                    <m:r>
                                      <a:rPr kumimoji="1" lang="en-US" altLang="ja-JP" sz="2900" b="0" i="1" smtClean="0">
                                        <a:latin typeface="Cambria Math" panose="02040503050406030204" pitchFamily="18" charset="0"/>
                                      </a:rPr>
                                      <m:t>,⋯</m:t>
                                    </m:r>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𝑗</m:t>
                                        </m:r>
                                      </m:e>
                                      <m:sub>
                                        <m:r>
                                          <a:rPr kumimoji="1" lang="en-US" altLang="ja-JP" sz="2900" b="0" i="1" smtClean="0">
                                            <a:latin typeface="Cambria Math" panose="02040503050406030204" pitchFamily="18" charset="0"/>
                                          </a:rPr>
                                          <m:t>𝑎</m:t>
                                        </m:r>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𝑠</m:t>
                                        </m:r>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1</m:t>
                                        </m:r>
                                      </m:sub>
                                    </m:sSub>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1</m:t>
                                    </m:r>
                                  </m:sub>
                                  <m:sup>
                                    <m:r>
                                      <a:rPr kumimoji="1" lang="en-US" altLang="ja-JP" sz="2900" b="0" i="1" smtClean="0">
                                        <a:latin typeface="Cambria Math" panose="02040503050406030204" pitchFamily="18" charset="0"/>
                                      </a:rPr>
                                      <m:t>𝑛</m:t>
                                    </m:r>
                                  </m:sup>
                                  <m:e>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𝑘</m:t>
                                        </m:r>
                                      </m:e>
                                      <m:sub>
                                        <m:r>
                                          <a:rPr kumimoji="1" lang="en-US" altLang="ja-JP" sz="2900" b="0" i="1" smtClean="0">
                                            <a:latin typeface="Cambria Math" panose="02040503050406030204" pitchFamily="18" charset="0"/>
                                          </a:rPr>
                                          <m:t>𝑖</m:t>
                                        </m:r>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𝑗</m:t>
                                            </m:r>
                                          </m:e>
                                          <m:sub>
                                            <m:r>
                                              <a:rPr kumimoji="1" lang="en-US" altLang="ja-JP" sz="2900" b="0" i="1" smtClean="0">
                                                <a:latin typeface="Cambria Math" panose="02040503050406030204" pitchFamily="18" charset="0"/>
                                              </a:rPr>
                                              <m:t>1</m:t>
                                            </m:r>
                                          </m:sub>
                                        </m:sSub>
                                      </m:sub>
                                    </m:sSub>
                                    <m:d>
                                      <m:dPr>
                                        <m:ctrlPr>
                                          <a:rPr kumimoji="1" lang="en-US" altLang="ja-JP" sz="2900" b="0" i="1" smtClean="0">
                                            <a:latin typeface="Cambria Math" panose="02040503050406030204" pitchFamily="18" charset="0"/>
                                          </a:rPr>
                                        </m:ctrlPr>
                                      </m:dPr>
                                      <m:e>
                                        <m:r>
                                          <a:rPr kumimoji="1" lang="en-US" altLang="ja-JP" sz="2900" b="0" i="1" smtClean="0">
                                            <a:latin typeface="Cambria Math" panose="02040503050406030204" pitchFamily="18" charset="0"/>
                                          </a:rPr>
                                          <m:t>𝑎</m:t>
                                        </m:r>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1</m:t>
                                        </m:r>
                                      </m:e>
                                    </m:d>
                                  </m:e>
                                </m:nary>
                                <m:sSub>
                                  <m:sSubPr>
                                    <m:ctrlPr>
                                      <a:rPr lang="en-US" altLang="ja-JP" sz="2900" i="1">
                                        <a:latin typeface="Cambria Math" panose="02040503050406030204" pitchFamily="18" charset="0"/>
                                      </a:rPr>
                                    </m:ctrlPr>
                                  </m:sSubPr>
                                  <m:e>
                                    <m:r>
                                      <a:rPr lang="en-US" altLang="ja-JP" sz="2900" i="1">
                                        <a:latin typeface="Cambria Math" panose="02040503050406030204" pitchFamily="18" charset="0"/>
                                      </a:rPr>
                                      <m:t>𝑘</m:t>
                                    </m:r>
                                  </m:e>
                                  <m:sub>
                                    <m:sSub>
                                      <m:sSubPr>
                                        <m:ctrlPr>
                                          <a:rPr lang="en-US" altLang="ja-JP" sz="2900" b="0" i="1" smtClean="0">
                                            <a:latin typeface="Cambria Math" panose="02040503050406030204" pitchFamily="18" charset="0"/>
                                          </a:rPr>
                                        </m:ctrlPr>
                                      </m:sSubPr>
                                      <m:e>
                                        <m:r>
                                          <a:rPr lang="en-US" altLang="ja-JP" sz="2900" b="0" i="1" smtClean="0">
                                            <a:latin typeface="Cambria Math" panose="02040503050406030204" pitchFamily="18" charset="0"/>
                                          </a:rPr>
                                          <m:t>𝑗</m:t>
                                        </m:r>
                                      </m:e>
                                      <m:sub>
                                        <m:r>
                                          <a:rPr lang="en-US" altLang="ja-JP" sz="2900" b="0" i="1" smtClean="0">
                                            <a:latin typeface="Cambria Math" panose="02040503050406030204" pitchFamily="18" charset="0"/>
                                          </a:rPr>
                                          <m:t>1</m:t>
                                        </m:r>
                                      </m:sub>
                                    </m:sSub>
                                    <m:sSub>
                                      <m:sSubPr>
                                        <m:ctrlPr>
                                          <a:rPr lang="en-US" altLang="ja-JP" sz="2900" i="1">
                                            <a:latin typeface="Cambria Math" panose="02040503050406030204" pitchFamily="18" charset="0"/>
                                          </a:rPr>
                                        </m:ctrlPr>
                                      </m:sSubPr>
                                      <m:e>
                                        <m:r>
                                          <a:rPr lang="en-US" altLang="ja-JP" sz="2900" i="1">
                                            <a:latin typeface="Cambria Math" panose="02040503050406030204" pitchFamily="18" charset="0"/>
                                          </a:rPr>
                                          <m:t>𝑗</m:t>
                                        </m:r>
                                      </m:e>
                                      <m:sub>
                                        <m:r>
                                          <a:rPr lang="en-US" altLang="ja-JP" sz="2900" b="0" i="1" smtClean="0">
                                            <a:latin typeface="Cambria Math" panose="02040503050406030204" pitchFamily="18" charset="0"/>
                                          </a:rPr>
                                          <m:t>2</m:t>
                                        </m:r>
                                      </m:sub>
                                    </m:sSub>
                                  </m:sub>
                                </m:sSub>
                                <m:d>
                                  <m:dPr>
                                    <m:ctrlPr>
                                      <a:rPr lang="en-US" altLang="ja-JP" sz="2900" i="1">
                                        <a:latin typeface="Cambria Math" panose="02040503050406030204" pitchFamily="18" charset="0"/>
                                      </a:rPr>
                                    </m:ctrlPr>
                                  </m:dPr>
                                  <m:e>
                                    <m:r>
                                      <a:rPr lang="en-US" altLang="ja-JP" sz="2900" i="1">
                                        <a:latin typeface="Cambria Math" panose="02040503050406030204" pitchFamily="18" charset="0"/>
                                      </a:rPr>
                                      <m:t>𝑎</m:t>
                                    </m:r>
                                    <m:r>
                                      <a:rPr lang="en-US" altLang="ja-JP" sz="2900" i="1">
                                        <a:latin typeface="Cambria Math" panose="02040503050406030204" pitchFamily="18" charset="0"/>
                                      </a:rPr>
                                      <m:t>−</m:t>
                                    </m:r>
                                    <m:r>
                                      <a:rPr lang="en-US" altLang="ja-JP" sz="2900" i="1">
                                        <a:latin typeface="Cambria Math" panose="02040503050406030204" pitchFamily="18" charset="0"/>
                                      </a:rPr>
                                      <m:t>2</m:t>
                                    </m:r>
                                  </m:e>
                                </m:d>
                                <m:r>
                                  <a:rPr lang="en-US" altLang="ja-JP" sz="2900" b="0" i="1" smtClean="0">
                                    <a:latin typeface="Cambria Math" panose="02040503050406030204" pitchFamily="18" charset="0"/>
                                  </a:rPr>
                                  <m:t>⋯</m:t>
                                </m:r>
                                <m:sSub>
                                  <m:sSubPr>
                                    <m:ctrlPr>
                                      <a:rPr lang="en-US" altLang="ja-JP" sz="2900" i="1">
                                        <a:latin typeface="Cambria Math" panose="02040503050406030204" pitchFamily="18" charset="0"/>
                                      </a:rPr>
                                    </m:ctrlPr>
                                  </m:sSubPr>
                                  <m:e>
                                    <m:r>
                                      <a:rPr lang="en-US" altLang="ja-JP" sz="2900" i="1">
                                        <a:latin typeface="Cambria Math" panose="02040503050406030204" pitchFamily="18" charset="0"/>
                                      </a:rPr>
                                      <m:t>𝑘</m:t>
                                    </m:r>
                                  </m:e>
                                  <m:sub>
                                    <m:sSub>
                                      <m:sSubPr>
                                        <m:ctrlPr>
                                          <a:rPr lang="en-US" altLang="ja-JP" sz="2900" i="1">
                                            <a:latin typeface="Cambria Math" panose="02040503050406030204" pitchFamily="18" charset="0"/>
                                          </a:rPr>
                                        </m:ctrlPr>
                                      </m:sSubPr>
                                      <m:e>
                                        <m:r>
                                          <a:rPr lang="en-US" altLang="ja-JP" sz="2900" i="1">
                                            <a:latin typeface="Cambria Math" panose="02040503050406030204" pitchFamily="18" charset="0"/>
                                          </a:rPr>
                                          <m:t>𝑗</m:t>
                                        </m:r>
                                      </m:e>
                                      <m:sub>
                                        <m:r>
                                          <a:rPr lang="en-US" altLang="ja-JP" sz="2900" b="0" i="1" smtClean="0">
                                            <a:latin typeface="Cambria Math" panose="02040503050406030204" pitchFamily="18" charset="0"/>
                                          </a:rPr>
                                          <m:t>𝑎</m:t>
                                        </m:r>
                                        <m:r>
                                          <a:rPr lang="en-US" altLang="ja-JP" sz="2900" b="0" i="1" smtClean="0">
                                            <a:latin typeface="Cambria Math" panose="02040503050406030204" pitchFamily="18" charset="0"/>
                                          </a:rPr>
                                          <m:t>−</m:t>
                                        </m:r>
                                        <m:r>
                                          <a:rPr lang="en-US" altLang="ja-JP" sz="2900" b="0" i="1" smtClean="0">
                                            <a:latin typeface="Cambria Math" panose="02040503050406030204" pitchFamily="18" charset="0"/>
                                          </a:rPr>
                                          <m:t>𝑠</m:t>
                                        </m:r>
                                        <m:r>
                                          <a:rPr lang="en-US" altLang="ja-JP" sz="2900" b="0" i="1" smtClean="0">
                                            <a:latin typeface="Cambria Math" panose="02040503050406030204" pitchFamily="18" charset="0"/>
                                          </a:rPr>
                                          <m:t>−</m:t>
                                        </m:r>
                                        <m:r>
                                          <a:rPr lang="en-US" altLang="ja-JP" sz="2900" b="0" i="1" smtClean="0">
                                            <a:latin typeface="Cambria Math" panose="02040503050406030204" pitchFamily="18" charset="0"/>
                                          </a:rPr>
                                          <m:t>1</m:t>
                                        </m:r>
                                      </m:sub>
                                    </m:sSub>
                                    <m:r>
                                      <a:rPr lang="en-US" altLang="ja-JP" sz="2900" b="0" i="1" smtClean="0">
                                        <a:latin typeface="Cambria Math" panose="02040503050406030204" pitchFamily="18" charset="0"/>
                                      </a:rPr>
                                      <m:t>𝑗</m:t>
                                    </m:r>
                                  </m:sub>
                                </m:sSub>
                                <m:d>
                                  <m:dPr>
                                    <m:ctrlPr>
                                      <a:rPr lang="en-US" altLang="ja-JP" sz="2900" i="1">
                                        <a:latin typeface="Cambria Math" panose="02040503050406030204" pitchFamily="18" charset="0"/>
                                      </a:rPr>
                                    </m:ctrlPr>
                                  </m:dPr>
                                  <m:e>
                                    <m:r>
                                      <a:rPr lang="en-US" altLang="ja-JP" sz="2900" b="0" i="1" smtClean="0">
                                        <a:latin typeface="Cambria Math" panose="02040503050406030204" pitchFamily="18" charset="0"/>
                                      </a:rPr>
                                      <m:t>𝑠</m:t>
                                    </m:r>
                                  </m:e>
                                </m:d>
                              </m:e>
                              <m:e>
                                <m:r>
                                  <a:rPr kumimoji="1" lang="en-US" altLang="ja-JP" sz="2900" b="0" i="1" smtClean="0">
                                    <a:latin typeface="Cambria Math" panose="02040503050406030204" pitchFamily="18" charset="0"/>
                                  </a:rPr>
                                  <m:t>𝑠</m:t>
                                </m:r>
                                <m:r>
                                  <a:rPr kumimoji="1" lang="en-US" altLang="ja-JP" sz="2900" b="0" i="1" smtClean="0">
                                    <a:latin typeface="Cambria Math" panose="02040503050406030204" pitchFamily="18" charset="0"/>
                                  </a:rPr>
                                  <m:t>&lt;</m:t>
                                </m:r>
                                <m:r>
                                  <a:rPr kumimoji="1" lang="en-US" altLang="ja-JP" sz="2900" b="0" i="1" smtClean="0">
                                    <a:latin typeface="Cambria Math" panose="02040503050406030204" pitchFamily="18" charset="0"/>
                                  </a:rPr>
                                  <m:t>𝑎</m:t>
                                </m:r>
                                <m:r>
                                  <a:rPr kumimoji="1" lang="en-US" altLang="ja-JP" sz="2900" b="0" i="1" smtClean="0">
                                    <a:latin typeface="Cambria Math" panose="02040503050406030204" pitchFamily="18" charset="0"/>
                                  </a:rPr>
                                  <m:t>−</m:t>
                                </m:r>
                                <m:r>
                                  <a:rPr kumimoji="1" lang="en-US" altLang="ja-JP" sz="2900" b="0" i="1" smtClean="0">
                                    <a:latin typeface="Cambria Math" panose="02040503050406030204" pitchFamily="18" charset="0"/>
                                  </a:rPr>
                                  <m:t>1</m:t>
                                </m:r>
                              </m:e>
                            </m:mr>
                            <m:mr>
                              <m:e>
                                <m:sSub>
                                  <m:sSubPr>
                                    <m:ctrlPr>
                                      <a:rPr kumimoji="1" lang="en-US" altLang="ja-JP" sz="2900" b="0" i="1" smtClean="0">
                                        <a:latin typeface="Cambria Math" panose="02040503050406030204" pitchFamily="18" charset="0"/>
                                      </a:rPr>
                                    </m:ctrlPr>
                                  </m:sSubPr>
                                  <m:e>
                                    <m:r>
                                      <a:rPr kumimoji="1" lang="en-US" altLang="ja-JP" sz="2900" b="0" i="1" smtClean="0">
                                        <a:latin typeface="Cambria Math" panose="02040503050406030204" pitchFamily="18" charset="0"/>
                                      </a:rPr>
                                      <m:t>𝛿</m:t>
                                    </m:r>
                                  </m:e>
                                  <m:sub>
                                    <m:r>
                                      <a:rPr kumimoji="1" lang="en-US" altLang="ja-JP" sz="2900" b="0" i="1" smtClean="0">
                                        <a:latin typeface="Cambria Math" panose="02040503050406030204" pitchFamily="18" charset="0"/>
                                      </a:rPr>
                                      <m:t>𝑖𝑗</m:t>
                                    </m:r>
                                  </m:sub>
                                </m:sSub>
                              </m:e>
                              <m:e>
                                <m:r>
                                  <a:rPr lang="en-US" altLang="ja-JP" sz="2900" i="1">
                                    <a:latin typeface="Cambria Math" panose="02040503050406030204" pitchFamily="18" charset="0"/>
                                  </a:rPr>
                                  <m:t>𝑠</m:t>
                                </m:r>
                                <m:r>
                                  <a:rPr lang="en-US" altLang="ja-JP" sz="2900" b="0" i="1" smtClean="0">
                                    <a:latin typeface="Cambria Math" panose="02040503050406030204" pitchFamily="18" charset="0"/>
                                  </a:rPr>
                                  <m:t>=</m:t>
                                </m:r>
                                <m:r>
                                  <a:rPr lang="en-US" altLang="ja-JP" sz="2900" i="1">
                                    <a:latin typeface="Cambria Math" panose="02040503050406030204" pitchFamily="18" charset="0"/>
                                  </a:rPr>
                                  <m:t>𝑎</m:t>
                                </m:r>
                                <m:r>
                                  <a:rPr lang="en-US" altLang="ja-JP" sz="2900" i="1">
                                    <a:latin typeface="Cambria Math" panose="02040503050406030204" pitchFamily="18" charset="0"/>
                                  </a:rPr>
                                  <m:t>−</m:t>
                                </m:r>
                                <m:r>
                                  <a:rPr lang="en-US" altLang="ja-JP" sz="2900" i="1">
                                    <a:latin typeface="Cambria Math" panose="02040503050406030204" pitchFamily="18" charset="0"/>
                                  </a:rPr>
                                  <m:t>1</m:t>
                                </m:r>
                              </m:e>
                            </m:mr>
                          </m:m>
                        </m:e>
                      </m:d>
                    </m:oMath>
                  </m:oMathPara>
                </a14:m>
                <a:endParaRPr kumimoji="1" lang="ja-JP" altLang="en-US" sz="2900" dirty="0"/>
              </a:p>
            </p:txBody>
          </p:sp>
        </mc:Choice>
        <mc:Fallback xmlns="">
          <p:sp>
            <p:nvSpPr>
              <p:cNvPr id="3" name="コンテンツ プレースホルダー 2">
                <a:extLst>
                  <a:ext uri="{FF2B5EF4-FFF2-40B4-BE49-F238E27FC236}">
                    <a16:creationId xmlns:a16="http://schemas.microsoft.com/office/drawing/2014/main" id="{429F8336-1BCC-B157-C23C-5F6D4DE2FD2F}"/>
                  </a:ext>
                </a:extLst>
              </p:cNvPr>
              <p:cNvSpPr>
                <a:spLocks noGrp="1" noRot="1" noChangeAspect="1" noMove="1" noResize="1" noEditPoints="1" noAdjustHandles="1" noChangeArrowheads="1" noChangeShapeType="1" noTextEdit="1"/>
              </p:cNvSpPr>
              <p:nvPr>
                <p:ph idx="1"/>
              </p:nvPr>
            </p:nvSpPr>
            <p:spPr>
              <a:xfrm>
                <a:off x="5554638" y="457200"/>
                <a:ext cx="6744042" cy="6126479"/>
              </a:xfrm>
              <a:blipFill>
                <a:blip r:embed="rId2"/>
                <a:stretch>
                  <a:fillRect/>
                </a:stretch>
              </a:blipFill>
            </p:spPr>
            <p:txBody>
              <a:bodyPr/>
              <a:lstStyle/>
              <a:p>
                <a:r>
                  <a:rPr lang="ja-JP" altLang="en-US">
                    <a:noFill/>
                  </a:rPr>
                  <a:t> </a:t>
                </a:r>
              </a:p>
            </p:txBody>
          </p:sp>
        </mc:Fallback>
      </mc:AlternateContent>
      <p:sp>
        <p:nvSpPr>
          <p:cNvPr id="4" name="テキスト プレースホルダー 3">
            <a:extLst>
              <a:ext uri="{FF2B5EF4-FFF2-40B4-BE49-F238E27FC236}">
                <a16:creationId xmlns:a16="http://schemas.microsoft.com/office/drawing/2014/main" id="{298E8BE4-19DB-1FDE-7CBE-D1B481D20C9C}"/>
              </a:ext>
            </a:extLst>
          </p:cNvPr>
          <p:cNvSpPr>
            <a:spLocks noGrp="1"/>
          </p:cNvSpPr>
          <p:nvPr>
            <p:ph type="body" sz="half" idx="2"/>
          </p:nvPr>
        </p:nvSpPr>
        <p:spPr>
          <a:xfrm>
            <a:off x="839787" y="3657600"/>
            <a:ext cx="4865709" cy="3052380"/>
          </a:xfrm>
        </p:spPr>
        <p:txBody>
          <a:bodyPr>
            <a:normAutofit fontScale="70000" lnSpcReduction="20000"/>
          </a:bodyPr>
          <a:lstStyle/>
          <a:p>
            <a:r>
              <a:rPr kumimoji="1" lang="ja-JP" altLang="en-US" dirty="0"/>
              <a:t>多地域レスリー行列のような行列を人口学では一般化レスリー行列という（</a:t>
            </a:r>
            <a:r>
              <a:rPr kumimoji="1" lang="en-US" altLang="ja-JP" dirty="0"/>
              <a:t>Inaba 2017</a:t>
            </a:r>
            <a:r>
              <a:rPr kumimoji="1" lang="ja-JP" altLang="en-US" dirty="0"/>
              <a:t>）．このモデルは</a:t>
            </a:r>
            <a:r>
              <a:rPr kumimoji="1" lang="en-US" altLang="ja-JP" dirty="0"/>
              <a:t>Rogers</a:t>
            </a:r>
            <a:r>
              <a:rPr kumimoji="1" lang="ja-JP" altLang="en-US" dirty="0"/>
              <a:t>　（</a:t>
            </a:r>
            <a:r>
              <a:rPr kumimoji="1" lang="en-US" altLang="ja-JP" dirty="0"/>
              <a:t>1975</a:t>
            </a:r>
            <a:r>
              <a:rPr kumimoji="1" lang="ja-JP" altLang="en-US" dirty="0"/>
              <a:t>）により“多地域生命表”として提唱され，</a:t>
            </a:r>
            <a:r>
              <a:rPr kumimoji="1" lang="en-US" altLang="ja-JP" dirty="0"/>
              <a:t>Inaba (1986)</a:t>
            </a:r>
            <a:r>
              <a:rPr kumimoji="1" lang="ja-JP" altLang="en-US" dirty="0"/>
              <a:t>によってその数学的性質が調べられている．</a:t>
            </a:r>
            <a:endParaRPr kumimoji="1" lang="en-US" altLang="ja-JP" dirty="0"/>
          </a:p>
          <a:p>
            <a:r>
              <a:rPr kumimoji="1" lang="ja-JP" altLang="en-US" dirty="0"/>
              <a:t>右に挙げる多地域生残率は移住率の密度関数を表しており，ある年齢区間に</a:t>
            </a:r>
            <a:r>
              <a:rPr kumimoji="1" lang="en-US" altLang="ja-JP" dirty="0"/>
              <a:t>2</a:t>
            </a:r>
            <a:r>
              <a:rPr kumimoji="1" lang="ja-JP" altLang="en-US" dirty="0"/>
              <a:t>居住地間に起こりうる全ての移住経路の和によって構成されている．</a:t>
            </a:r>
          </a:p>
        </p:txBody>
      </p:sp>
      <p:pic>
        <p:nvPicPr>
          <p:cNvPr id="1026" name="Picture 2" descr="ソース画像を表示">
            <a:extLst>
              <a:ext uri="{FF2B5EF4-FFF2-40B4-BE49-F238E27FC236}">
                <a16:creationId xmlns:a16="http://schemas.microsoft.com/office/drawing/2014/main" id="{B29FD331-8243-66FC-84EC-71CECD546D61}"/>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953232" y="2387848"/>
            <a:ext cx="1275022" cy="1173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ソース画像を表示">
            <a:extLst>
              <a:ext uri="{FF2B5EF4-FFF2-40B4-BE49-F238E27FC236}">
                <a16:creationId xmlns:a16="http://schemas.microsoft.com/office/drawing/2014/main" id="{EAE2ADAF-F699-042E-05D4-FBBBF4D46A0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7805" y="5973102"/>
            <a:ext cx="691158" cy="691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ソース画像を表示">
            <a:extLst>
              <a:ext uri="{FF2B5EF4-FFF2-40B4-BE49-F238E27FC236}">
                <a16:creationId xmlns:a16="http://schemas.microsoft.com/office/drawing/2014/main" id="{D20AC0CA-807D-28B3-60E0-A4751CB0530B}"/>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521472" y="4642123"/>
            <a:ext cx="753428" cy="9692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ソース画像を表示">
            <a:extLst>
              <a:ext uri="{FF2B5EF4-FFF2-40B4-BE49-F238E27FC236}">
                <a16:creationId xmlns:a16="http://schemas.microsoft.com/office/drawing/2014/main" id="{4EA0CF40-914E-9C8B-03D3-B6543A7EC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540" y="4461268"/>
            <a:ext cx="753428" cy="5732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ソース画像を表示">
            <a:extLst>
              <a:ext uri="{FF2B5EF4-FFF2-40B4-BE49-F238E27FC236}">
                <a16:creationId xmlns:a16="http://schemas.microsoft.com/office/drawing/2014/main" id="{31CD9AE2-0345-3AF7-740B-B64DC9C94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776" y="3563049"/>
            <a:ext cx="879423" cy="670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矢印コネクタ 5">
            <a:extLst>
              <a:ext uri="{FF2B5EF4-FFF2-40B4-BE49-F238E27FC236}">
                <a16:creationId xmlns:a16="http://schemas.microsoft.com/office/drawing/2014/main" id="{D15DE0E7-5386-90D8-31C5-D5D13757F074}"/>
              </a:ext>
            </a:extLst>
          </p:cNvPr>
          <p:cNvCxnSpPr/>
          <p:nvPr/>
        </p:nvCxnSpPr>
        <p:spPr>
          <a:xfrm flipV="1">
            <a:off x="8521472" y="5303520"/>
            <a:ext cx="287248" cy="99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C5CC678D-A69D-6C8D-E30F-103E96FF086E}"/>
              </a:ext>
            </a:extLst>
          </p:cNvPr>
          <p:cNvCxnSpPr>
            <a:cxnSpLocks/>
          </p:cNvCxnSpPr>
          <p:nvPr/>
        </p:nvCxnSpPr>
        <p:spPr>
          <a:xfrm flipH="1" flipV="1">
            <a:off x="7825740" y="4747887"/>
            <a:ext cx="982980" cy="618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6" descr="ソース画像を表示">
            <a:extLst>
              <a:ext uri="{FF2B5EF4-FFF2-40B4-BE49-F238E27FC236}">
                <a16:creationId xmlns:a16="http://schemas.microsoft.com/office/drawing/2014/main" id="{E703C19C-40C8-1A3E-23F4-421EBE6A399C}"/>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9433" y="4115689"/>
            <a:ext cx="691158" cy="69115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矢印コネクタ 9">
            <a:extLst>
              <a:ext uri="{FF2B5EF4-FFF2-40B4-BE49-F238E27FC236}">
                <a16:creationId xmlns:a16="http://schemas.microsoft.com/office/drawing/2014/main" id="{559CC927-2F32-0BEA-8499-E87CA29FB34A}"/>
              </a:ext>
            </a:extLst>
          </p:cNvPr>
          <p:cNvCxnSpPr>
            <a:cxnSpLocks/>
          </p:cNvCxnSpPr>
          <p:nvPr/>
        </p:nvCxnSpPr>
        <p:spPr>
          <a:xfrm flipV="1">
            <a:off x="7824233" y="4434022"/>
            <a:ext cx="766510" cy="3138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C2288D8-254F-B6C4-4E1F-7A7925E67630}"/>
              </a:ext>
            </a:extLst>
          </p:cNvPr>
          <p:cNvCxnSpPr>
            <a:cxnSpLocks/>
          </p:cNvCxnSpPr>
          <p:nvPr/>
        </p:nvCxnSpPr>
        <p:spPr>
          <a:xfrm flipH="1" flipV="1">
            <a:off x="8207488" y="3851587"/>
            <a:ext cx="355894" cy="57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FCC8D51-A7BA-52F6-D26D-E34420CB374C}"/>
              </a:ext>
            </a:extLst>
          </p:cNvPr>
          <p:cNvCxnSpPr>
            <a:cxnSpLocks/>
          </p:cNvCxnSpPr>
          <p:nvPr/>
        </p:nvCxnSpPr>
        <p:spPr>
          <a:xfrm flipV="1">
            <a:off x="8207488" y="3128716"/>
            <a:ext cx="0" cy="7228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774FE2B-3F92-1C14-D41D-E06CA8AA3A4B}"/>
              </a:ext>
            </a:extLst>
          </p:cNvPr>
          <p:cNvCxnSpPr>
            <a:cxnSpLocks/>
          </p:cNvCxnSpPr>
          <p:nvPr/>
        </p:nvCxnSpPr>
        <p:spPr>
          <a:xfrm flipV="1">
            <a:off x="6690360" y="2521106"/>
            <a:ext cx="0" cy="4001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3F886175-AF8F-9D16-76A1-28370370F9B3}"/>
              </a:ext>
            </a:extLst>
          </p:cNvPr>
          <p:cNvCxnSpPr>
            <a:cxnSpLocks/>
          </p:cNvCxnSpPr>
          <p:nvPr/>
        </p:nvCxnSpPr>
        <p:spPr>
          <a:xfrm flipV="1">
            <a:off x="6690360" y="6533902"/>
            <a:ext cx="3939540" cy="10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78B9DE77-0773-F9B5-3A88-D9EB85CE3854}"/>
                  </a:ext>
                </a:extLst>
              </p:cNvPr>
              <p:cNvSpPr txBox="1"/>
              <p:nvPr/>
            </p:nvSpPr>
            <p:spPr>
              <a:xfrm rot="16200000">
                <a:off x="5494258" y="3481188"/>
                <a:ext cx="1590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年齢</a:t>
                </a:r>
                <a14:m>
                  <m:oMath xmlns:m="http://schemas.openxmlformats.org/officeDocument/2006/math">
                    <m: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27" name="テキスト ボックス 26">
                <a:extLst>
                  <a:ext uri="{FF2B5EF4-FFF2-40B4-BE49-F238E27FC236}">
                    <a16:creationId xmlns:a16="http://schemas.microsoft.com/office/drawing/2014/main" id="{78B9DE77-0773-F9B5-3A88-D9EB85CE3854}"/>
                  </a:ext>
                </a:extLst>
              </p:cNvPr>
              <p:cNvSpPr txBox="1">
                <a:spLocks noRot="1" noChangeAspect="1" noMove="1" noResize="1" noEditPoints="1" noAdjustHandles="1" noChangeArrowheads="1" noChangeShapeType="1" noTextEdit="1"/>
              </p:cNvSpPr>
              <p:nvPr/>
            </p:nvSpPr>
            <p:spPr>
              <a:xfrm rot="16200000">
                <a:off x="5494258" y="3481188"/>
                <a:ext cx="1590828" cy="369332"/>
              </a:xfrm>
              <a:prstGeom prst="rect">
                <a:avLst/>
              </a:prstGeom>
              <a:blipFill>
                <a:blip r:embed="rId8"/>
                <a:stretch>
                  <a:fillRect l="-4918" r="-27869" b="-3065"/>
                </a:stretch>
              </a:blipFill>
            </p:spPr>
            <p:txBody>
              <a:bodyPr/>
              <a:lstStyle/>
              <a:p>
                <a:r>
                  <a:rPr lang="ja-JP" altLang="en-US">
                    <a:noFill/>
                  </a:rPr>
                  <a:t> </a:t>
                </a:r>
              </a:p>
            </p:txBody>
          </p:sp>
        </mc:Fallback>
      </mc:AlternateContent>
      <p:sp>
        <p:nvSpPr>
          <p:cNvPr id="28" name="テキスト ボックス 27">
            <a:extLst>
              <a:ext uri="{FF2B5EF4-FFF2-40B4-BE49-F238E27FC236}">
                <a16:creationId xmlns:a16="http://schemas.microsoft.com/office/drawing/2014/main" id="{C88AF5D4-2C20-D8EF-184D-4B2B15BDBAF3}"/>
              </a:ext>
            </a:extLst>
          </p:cNvPr>
          <p:cNvSpPr txBox="1"/>
          <p:nvPr/>
        </p:nvSpPr>
        <p:spPr>
          <a:xfrm>
            <a:off x="8121968" y="6553594"/>
            <a:ext cx="13411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都道府県</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9EA03E5-DF34-6465-8D74-26C885D6A42F}"/>
                  </a:ext>
                </a:extLst>
              </p:cNvPr>
              <p:cNvSpPr txBox="1"/>
              <p:nvPr/>
            </p:nvSpPr>
            <p:spPr>
              <a:xfrm>
                <a:off x="9000888" y="2753014"/>
                <a:ext cx="26194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例</m:t>
                      </m:r>
                      <m:r>
                        <a:rPr kumimoji="1" lang="ja-JP" alt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30" name="テキスト ボックス 29">
                <a:extLst>
                  <a:ext uri="{FF2B5EF4-FFF2-40B4-BE49-F238E27FC236}">
                    <a16:creationId xmlns:a16="http://schemas.microsoft.com/office/drawing/2014/main" id="{D9EA03E5-DF34-6465-8D74-26C885D6A42F}"/>
                  </a:ext>
                </a:extLst>
              </p:cNvPr>
              <p:cNvSpPr txBox="1">
                <a:spLocks noRot="1" noChangeAspect="1" noMove="1" noResize="1" noEditPoints="1" noAdjustHandles="1" noChangeArrowheads="1" noChangeShapeType="1" noTextEdit="1"/>
              </p:cNvSpPr>
              <p:nvPr/>
            </p:nvSpPr>
            <p:spPr>
              <a:xfrm>
                <a:off x="9000888" y="2753014"/>
                <a:ext cx="2619485" cy="369332"/>
              </a:xfrm>
              <a:prstGeom prst="rect">
                <a:avLst/>
              </a:prstGeom>
              <a:blipFill>
                <a:blip r:embed="rId9"/>
                <a:stretch>
                  <a:fillRect b="-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8086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D5757-548E-5FBF-96F5-8B05DFD148A6}"/>
              </a:ext>
            </a:extLst>
          </p:cNvPr>
          <p:cNvSpPr>
            <a:spLocks noGrp="1"/>
          </p:cNvSpPr>
          <p:nvPr>
            <p:ph type="title"/>
          </p:nvPr>
        </p:nvSpPr>
        <p:spPr/>
        <p:txBody>
          <a:bodyPr/>
          <a:lstStyle/>
          <a:p>
            <a:r>
              <a:rPr kumimoji="1" lang="ja-JP" altLang="en-US" sz="4400" dirty="0"/>
              <a:t>右固有ベクトルと都道府県別繁殖価</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9006419-34A9-4432-16E9-920C0A89D31A}"/>
                  </a:ext>
                </a:extLst>
              </p:cNvPr>
              <p:cNvSpPr>
                <a:spLocks noGrp="1"/>
              </p:cNvSpPr>
              <p:nvPr>
                <p:ph sz="half" idx="1"/>
              </p:nvPr>
            </p:nvSpPr>
            <p:spPr>
              <a:xfrm>
                <a:off x="622041" y="1940875"/>
                <a:ext cx="5554823" cy="4845262"/>
              </a:xfrm>
            </p:spPr>
            <p:txBody>
              <a:bodyPr>
                <a:normAutofit fontScale="47500" lnSpcReduction="20000"/>
              </a:bodyPr>
              <a:lstStyle/>
              <a:p>
                <a14:m>
                  <m:oMath xmlns:m="http://schemas.openxmlformats.org/officeDocument/2006/math">
                    <m:r>
                      <a:rPr lang="ja-JP" altLang="en-US" sz="2500" i="1">
                        <a:latin typeface="Cambria Math" panose="02040503050406030204" pitchFamily="18" charset="0"/>
                      </a:rPr>
                      <m:t>都道府県別安定年齢分布（右固有ベクトル）　</m:t>
                    </m:r>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𝑤</m:t>
                        </m:r>
                      </m:e>
                      <m:sub>
                        <m:r>
                          <a:rPr lang="en-US" altLang="ja-JP" sz="2500" i="1">
                            <a:latin typeface="Cambria Math" panose="02040503050406030204" pitchFamily="18" charset="0"/>
                          </a:rPr>
                          <m:t>𝜆</m:t>
                        </m:r>
                      </m:sub>
                    </m:sSub>
                    <m:d>
                      <m:dPr>
                        <m:ctrlPr>
                          <a:rPr lang="en-US" altLang="ja-JP" sz="2500" i="1">
                            <a:latin typeface="Cambria Math" panose="02040503050406030204" pitchFamily="18" charset="0"/>
                          </a:rPr>
                        </m:ctrlPr>
                      </m:dPr>
                      <m:e>
                        <m:r>
                          <a:rPr lang="en-US" altLang="ja-JP" sz="2500" i="1">
                            <a:latin typeface="Cambria Math" panose="02040503050406030204" pitchFamily="18" charset="0"/>
                          </a:rPr>
                          <m:t>𝑎</m:t>
                        </m:r>
                        <m:r>
                          <a:rPr lang="en-US" altLang="ja-JP" sz="2500" i="1">
                            <a:latin typeface="Cambria Math" panose="02040503050406030204" pitchFamily="18" charset="0"/>
                          </a:rPr>
                          <m:t>,</m:t>
                        </m:r>
                        <m:r>
                          <a:rPr lang="en-US" altLang="ja-JP" sz="2500" i="1">
                            <a:latin typeface="Cambria Math" panose="02040503050406030204" pitchFamily="18" charset="0"/>
                          </a:rPr>
                          <m:t>𝑖</m:t>
                        </m:r>
                      </m:e>
                    </m:d>
                  </m:oMath>
                </a14:m>
                <a:r>
                  <a:rPr kumimoji="1" lang="en-US" altLang="ja-JP" sz="2500" dirty="0"/>
                  <a:t>:</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𝑤</m:t>
                          </m:r>
                        </m:e>
                        <m:sub>
                          <m:r>
                            <a:rPr kumimoji="1" lang="en-US" altLang="ja-JP" sz="2500" b="0" i="1" smtClean="0">
                              <a:latin typeface="Cambria Math" panose="02040503050406030204" pitchFamily="18" charset="0"/>
                            </a:rPr>
                            <m:t>𝜆</m:t>
                          </m:r>
                        </m:sub>
                      </m:sSub>
                      <m:d>
                        <m:dPr>
                          <m:ctrlPr>
                            <a:rPr kumimoji="1" lang="en-US" altLang="ja-JP" sz="2500" b="0" i="1" smtClean="0">
                              <a:latin typeface="Cambria Math" panose="02040503050406030204" pitchFamily="18" charset="0"/>
                            </a:rPr>
                          </m:ctrlPr>
                        </m:dPr>
                        <m:e>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m:t>
                          </m:r>
                          <m:r>
                            <a:rPr kumimoji="1" lang="en-US" altLang="ja-JP" sz="2500" b="0" i="1" smtClean="0">
                              <a:latin typeface="Cambria Math" panose="02040503050406030204" pitchFamily="18" charset="0"/>
                            </a:rPr>
                            <m:t>𝑖</m:t>
                          </m:r>
                        </m:e>
                      </m:d>
                      <m:r>
                        <a:rPr kumimoji="1" lang="en-US" altLang="ja-JP" sz="2500" b="0" i="1" smtClean="0">
                          <a:latin typeface="Cambria Math" panose="02040503050406030204" pitchFamily="18" charset="0"/>
                        </a:rPr>
                        <m:t>=</m:t>
                      </m:r>
                      <m:nary>
                        <m:naryPr>
                          <m:chr m:val="∑"/>
                          <m:ctrlPr>
                            <a:rPr kumimoji="1" lang="en-US" altLang="ja-JP" sz="2500" b="0" i="1" smtClean="0">
                              <a:latin typeface="Cambria Math" panose="02040503050406030204" pitchFamily="18" charset="0"/>
                            </a:rPr>
                          </m:ctrlPr>
                        </m:naryPr>
                        <m:sub>
                          <m:r>
                            <a:rPr kumimoji="1" lang="en-US" altLang="ja-JP" sz="2500" b="0" i="1" smtClean="0">
                              <a:latin typeface="Cambria Math" panose="02040503050406030204" pitchFamily="18" charset="0"/>
                            </a:rPr>
                            <m:t>𝑗</m:t>
                          </m:r>
                          <m:r>
                            <a:rPr kumimoji="1" lang="en-US" altLang="ja-JP" sz="2500" b="0" i="1" smtClean="0">
                              <a:latin typeface="Cambria Math" panose="02040503050406030204" pitchFamily="18" charset="0"/>
                            </a:rPr>
                            <m:t>=1</m:t>
                          </m:r>
                        </m:sub>
                        <m:sup>
                          <m:r>
                            <a:rPr kumimoji="1" lang="en-US" altLang="ja-JP" sz="2500" b="0" i="1" smtClean="0">
                              <a:latin typeface="Cambria Math" panose="02040503050406030204" pitchFamily="18" charset="0"/>
                            </a:rPr>
                            <m:t>𝑛</m:t>
                          </m:r>
                        </m:sup>
                        <m:e>
                          <m:sSup>
                            <m:sSupPr>
                              <m:ctrlPr>
                                <a:rPr kumimoji="1" lang="en-US" altLang="ja-JP" sz="2500" b="0" i="1" smtClean="0">
                                  <a:latin typeface="Cambria Math" panose="02040503050406030204" pitchFamily="18" charset="0"/>
                                </a:rPr>
                              </m:ctrlPr>
                            </m:sSupPr>
                            <m:e>
                              <m:r>
                                <a:rPr kumimoji="1" lang="en-US" altLang="ja-JP" sz="2500" b="0" i="1" smtClean="0">
                                  <a:latin typeface="Cambria Math" panose="02040503050406030204" pitchFamily="18" charset="0"/>
                                </a:rPr>
                                <m:t>𝜆</m:t>
                              </m:r>
                            </m:e>
                            <m:sup>
                              <m:r>
                                <a:rPr kumimoji="1" lang="en-US" altLang="ja-JP" sz="2500" b="0" i="1" smtClean="0">
                                  <a:latin typeface="Cambria Math" panose="02040503050406030204" pitchFamily="18" charset="0"/>
                                </a:rPr>
                                <m:t>−</m:t>
                              </m:r>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−1</m:t>
                              </m:r>
                            </m:sup>
                          </m:sSup>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𝐾</m:t>
                              </m:r>
                            </m:e>
                            <m:sub>
                              <m:r>
                                <a:rPr kumimoji="1" lang="en-US" altLang="ja-JP" sz="2500" b="0" i="1" smtClean="0">
                                  <a:latin typeface="Cambria Math" panose="02040503050406030204" pitchFamily="18" charset="0"/>
                                </a:rPr>
                                <m:t>𝑖𝑗</m:t>
                              </m:r>
                            </m:sub>
                          </m:sSub>
                          <m:d>
                            <m:dPr>
                              <m:ctrlPr>
                                <a:rPr kumimoji="1" lang="en-US" altLang="ja-JP" sz="2500" b="0" i="1" smtClean="0">
                                  <a:latin typeface="Cambria Math" panose="02040503050406030204" pitchFamily="18" charset="0"/>
                                </a:rPr>
                              </m:ctrlPr>
                            </m:dPr>
                            <m:e>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|0</m:t>
                              </m:r>
                            </m:e>
                          </m:d>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𝑤</m:t>
                              </m:r>
                            </m:e>
                            <m:sub>
                              <m:r>
                                <a:rPr lang="en-US" altLang="ja-JP" sz="2500" i="1">
                                  <a:latin typeface="Cambria Math" panose="02040503050406030204" pitchFamily="18" charset="0"/>
                                </a:rPr>
                                <m:t>𝜆</m:t>
                              </m:r>
                            </m:sub>
                          </m:sSub>
                          <m:d>
                            <m:dPr>
                              <m:ctrlPr>
                                <a:rPr lang="en-US" altLang="ja-JP" sz="2500" i="1">
                                  <a:latin typeface="Cambria Math" panose="02040503050406030204" pitchFamily="18" charset="0"/>
                                </a:rPr>
                              </m:ctrlPr>
                            </m:dPr>
                            <m:e>
                              <m:r>
                                <a:rPr lang="en-US" altLang="ja-JP" sz="2500" b="0" i="1" smtClean="0">
                                  <a:latin typeface="Cambria Math" panose="02040503050406030204" pitchFamily="18" charset="0"/>
                                </a:rPr>
                                <m:t>0</m:t>
                              </m:r>
                              <m:r>
                                <a:rPr lang="en-US" altLang="ja-JP" sz="2500" i="1">
                                  <a:latin typeface="Cambria Math" panose="02040503050406030204" pitchFamily="18" charset="0"/>
                                </a:rPr>
                                <m:t>,</m:t>
                              </m:r>
                              <m:r>
                                <a:rPr lang="en-US" altLang="ja-JP" sz="2500" b="0" i="1" smtClean="0">
                                  <a:latin typeface="Cambria Math" panose="02040503050406030204" pitchFamily="18" charset="0"/>
                                </a:rPr>
                                <m:t>𝑗</m:t>
                              </m:r>
                            </m:e>
                          </m:d>
                        </m:e>
                      </m:nary>
                      <m:r>
                        <a:rPr kumimoji="1" lang="en-US" altLang="ja-JP" sz="2500" b="0" i="1" smtClean="0">
                          <a:latin typeface="Cambria Math" panose="02040503050406030204" pitchFamily="18" charset="0"/>
                        </a:rPr>
                        <m:t>,</m:t>
                      </m:r>
                    </m:oMath>
                  </m:oMathPara>
                </a14:m>
                <a:endParaRPr kumimoji="1" lang="en-US" altLang="ja-JP" sz="2500" b="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𝐾</m:t>
                          </m:r>
                        </m:e>
                        <m:sub>
                          <m:r>
                            <a:rPr kumimoji="1" lang="en-US" altLang="ja-JP" sz="2500" b="0" i="1" smtClean="0">
                              <a:latin typeface="Cambria Math" panose="02040503050406030204" pitchFamily="18" charset="0"/>
                            </a:rPr>
                            <m:t>𝑖𝑗</m:t>
                          </m:r>
                        </m:sub>
                      </m:sSub>
                      <m:d>
                        <m:dPr>
                          <m:ctrlPr>
                            <a:rPr kumimoji="1" lang="en-US" altLang="ja-JP" sz="2500" b="0" i="1" smtClean="0">
                              <a:latin typeface="Cambria Math" panose="02040503050406030204" pitchFamily="18" charset="0"/>
                            </a:rPr>
                          </m:ctrlPr>
                        </m:dPr>
                        <m:e>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m:t>
                          </m:r>
                          <m:r>
                            <a:rPr kumimoji="1" lang="en-US" altLang="ja-JP" sz="2500" b="0" i="1" smtClean="0">
                              <a:latin typeface="Cambria Math" panose="02040503050406030204" pitchFamily="18" charset="0"/>
                            </a:rPr>
                            <m:t>𝑠</m:t>
                          </m:r>
                        </m:e>
                      </m:d>
                      <m:r>
                        <a:rPr kumimoji="1" lang="en-US" altLang="ja-JP" sz="2500" b="0" i="1" smtClean="0">
                          <a:latin typeface="Cambria Math" panose="02040503050406030204" pitchFamily="18" charset="0"/>
                        </a:rPr>
                        <m:t>≔</m:t>
                      </m:r>
                      <m:d>
                        <m:dPr>
                          <m:begChr m:val="{"/>
                          <m:endChr m:val=""/>
                          <m:ctrlPr>
                            <a:rPr kumimoji="1" lang="en-US" altLang="ja-JP" sz="2500" b="0" i="1" smtClean="0">
                              <a:latin typeface="Cambria Math" panose="02040503050406030204" pitchFamily="18" charset="0"/>
                            </a:rPr>
                          </m:ctrlPr>
                        </m:dPr>
                        <m:e>
                          <m:m>
                            <m:mPr>
                              <m:mcs>
                                <m:mc>
                                  <m:mcPr>
                                    <m:count m:val="2"/>
                                    <m:mcJc m:val="center"/>
                                  </m:mcPr>
                                </m:mc>
                              </m:mcs>
                              <m:ctrlPr>
                                <a:rPr kumimoji="1" lang="en-US" altLang="ja-JP" sz="2500" b="0" i="1" smtClean="0">
                                  <a:latin typeface="Cambria Math" panose="02040503050406030204" pitchFamily="18" charset="0"/>
                                </a:rPr>
                              </m:ctrlPr>
                            </m:mPr>
                            <m:mr>
                              <m:e>
                                <m:nary>
                                  <m:naryPr>
                                    <m:chr m:val="∑"/>
                                    <m:ctrlPr>
                                      <a:rPr kumimoji="1" lang="en-US" altLang="ja-JP" sz="2500" b="0" i="1" smtClean="0">
                                        <a:latin typeface="Cambria Math" panose="02040503050406030204" pitchFamily="18" charset="0"/>
                                      </a:rPr>
                                    </m:ctrlPr>
                                  </m:naryPr>
                                  <m:sub>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𝑗</m:t>
                                        </m:r>
                                      </m:e>
                                      <m:sub>
                                        <m:r>
                                          <a:rPr kumimoji="1" lang="en-US" altLang="ja-JP" sz="2500" b="0" i="1" smtClean="0">
                                            <a:latin typeface="Cambria Math" panose="02040503050406030204" pitchFamily="18" charset="0"/>
                                          </a:rPr>
                                          <m:t>1</m:t>
                                        </m:r>
                                      </m:sub>
                                    </m:sSub>
                                    <m:r>
                                      <a:rPr kumimoji="1" lang="en-US" altLang="ja-JP" sz="2500" b="0" i="1" smtClean="0">
                                        <a:latin typeface="Cambria Math" panose="02040503050406030204" pitchFamily="18" charset="0"/>
                                      </a:rPr>
                                      <m:t>,</m:t>
                                    </m:r>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𝑗</m:t>
                                        </m:r>
                                      </m:e>
                                      <m:sub>
                                        <m:r>
                                          <a:rPr kumimoji="1" lang="en-US" altLang="ja-JP" sz="2500" b="0" i="1" smtClean="0">
                                            <a:latin typeface="Cambria Math" panose="02040503050406030204" pitchFamily="18" charset="0"/>
                                          </a:rPr>
                                          <m:t>2</m:t>
                                        </m:r>
                                      </m:sub>
                                    </m:sSub>
                                    <m:r>
                                      <a:rPr kumimoji="1" lang="en-US" altLang="ja-JP" sz="2500" b="0" i="1" smtClean="0">
                                        <a:latin typeface="Cambria Math" panose="02040503050406030204" pitchFamily="18" charset="0"/>
                                      </a:rPr>
                                      <m:t>,⋯</m:t>
                                    </m:r>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𝑗</m:t>
                                        </m:r>
                                      </m:e>
                                      <m:sub>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m:t>
                                        </m:r>
                                        <m:r>
                                          <a:rPr kumimoji="1" lang="en-US" altLang="ja-JP" sz="2500" b="0" i="1" smtClean="0">
                                            <a:latin typeface="Cambria Math" panose="02040503050406030204" pitchFamily="18" charset="0"/>
                                          </a:rPr>
                                          <m:t>𝑠</m:t>
                                        </m:r>
                                        <m:r>
                                          <a:rPr kumimoji="1" lang="en-US" altLang="ja-JP" sz="2500" b="0" i="1" smtClean="0">
                                            <a:latin typeface="Cambria Math" panose="02040503050406030204" pitchFamily="18" charset="0"/>
                                          </a:rPr>
                                          <m:t>−1</m:t>
                                        </m:r>
                                      </m:sub>
                                    </m:sSub>
                                    <m:r>
                                      <a:rPr kumimoji="1" lang="en-US" altLang="ja-JP" sz="2500" b="0" i="1" smtClean="0">
                                        <a:latin typeface="Cambria Math" panose="02040503050406030204" pitchFamily="18" charset="0"/>
                                      </a:rPr>
                                      <m:t>=1</m:t>
                                    </m:r>
                                  </m:sub>
                                  <m:sup>
                                    <m:r>
                                      <a:rPr kumimoji="1" lang="en-US" altLang="ja-JP" sz="2500" b="0" i="1" smtClean="0">
                                        <a:latin typeface="Cambria Math" panose="02040503050406030204" pitchFamily="18" charset="0"/>
                                      </a:rPr>
                                      <m:t>𝑛</m:t>
                                    </m:r>
                                  </m:sup>
                                  <m:e>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𝑘</m:t>
                                        </m:r>
                                      </m:e>
                                      <m:sub>
                                        <m:r>
                                          <a:rPr kumimoji="1" lang="en-US" altLang="ja-JP" sz="2500" b="0" i="1" smtClean="0">
                                            <a:latin typeface="Cambria Math" panose="02040503050406030204" pitchFamily="18" charset="0"/>
                                          </a:rPr>
                                          <m:t>𝑖</m:t>
                                        </m:r>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𝑗</m:t>
                                            </m:r>
                                          </m:e>
                                          <m:sub>
                                            <m:r>
                                              <a:rPr kumimoji="1" lang="en-US" altLang="ja-JP" sz="2500" b="0" i="1" smtClean="0">
                                                <a:latin typeface="Cambria Math" panose="02040503050406030204" pitchFamily="18" charset="0"/>
                                              </a:rPr>
                                              <m:t>1</m:t>
                                            </m:r>
                                          </m:sub>
                                        </m:sSub>
                                      </m:sub>
                                    </m:sSub>
                                    <m:d>
                                      <m:dPr>
                                        <m:ctrlPr>
                                          <a:rPr kumimoji="1" lang="en-US" altLang="ja-JP" sz="2500" b="0" i="1" smtClean="0">
                                            <a:latin typeface="Cambria Math" panose="02040503050406030204" pitchFamily="18" charset="0"/>
                                          </a:rPr>
                                        </m:ctrlPr>
                                      </m:dPr>
                                      <m:e>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−1</m:t>
                                        </m:r>
                                      </m:e>
                                    </m:d>
                                  </m:e>
                                </m:nary>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𝑘</m:t>
                                    </m:r>
                                  </m:e>
                                  <m:sub>
                                    <m:sSub>
                                      <m:sSubPr>
                                        <m:ctrlPr>
                                          <a:rPr lang="en-US" altLang="ja-JP" sz="2500" b="0" i="1" smtClean="0">
                                            <a:latin typeface="Cambria Math" panose="02040503050406030204" pitchFamily="18" charset="0"/>
                                          </a:rPr>
                                        </m:ctrlPr>
                                      </m:sSubPr>
                                      <m:e>
                                        <m:r>
                                          <a:rPr lang="en-US" altLang="ja-JP" sz="2500" b="0" i="1" smtClean="0">
                                            <a:latin typeface="Cambria Math" panose="02040503050406030204" pitchFamily="18" charset="0"/>
                                          </a:rPr>
                                          <m:t>𝑗</m:t>
                                        </m:r>
                                      </m:e>
                                      <m:sub>
                                        <m:r>
                                          <a:rPr lang="en-US" altLang="ja-JP" sz="2500" b="0" i="1" smtClean="0">
                                            <a:latin typeface="Cambria Math" panose="02040503050406030204" pitchFamily="18" charset="0"/>
                                          </a:rPr>
                                          <m:t>1</m:t>
                                        </m:r>
                                      </m:sub>
                                    </m:sSub>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𝑗</m:t>
                                        </m:r>
                                      </m:e>
                                      <m:sub>
                                        <m:r>
                                          <a:rPr lang="en-US" altLang="ja-JP" sz="2500" b="0" i="1" smtClean="0">
                                            <a:latin typeface="Cambria Math" panose="02040503050406030204" pitchFamily="18" charset="0"/>
                                          </a:rPr>
                                          <m:t>2</m:t>
                                        </m:r>
                                      </m:sub>
                                    </m:sSub>
                                  </m:sub>
                                </m:sSub>
                                <m:d>
                                  <m:dPr>
                                    <m:ctrlPr>
                                      <a:rPr lang="en-US" altLang="ja-JP" sz="2500" i="1">
                                        <a:latin typeface="Cambria Math" panose="02040503050406030204" pitchFamily="18" charset="0"/>
                                      </a:rPr>
                                    </m:ctrlPr>
                                  </m:dPr>
                                  <m:e>
                                    <m:r>
                                      <a:rPr lang="en-US" altLang="ja-JP" sz="2500" i="1">
                                        <a:latin typeface="Cambria Math" panose="02040503050406030204" pitchFamily="18" charset="0"/>
                                      </a:rPr>
                                      <m:t>𝑎</m:t>
                                    </m:r>
                                    <m:r>
                                      <a:rPr lang="en-US" altLang="ja-JP" sz="2500" i="1">
                                        <a:latin typeface="Cambria Math" panose="02040503050406030204" pitchFamily="18" charset="0"/>
                                      </a:rPr>
                                      <m:t>−2</m:t>
                                    </m:r>
                                  </m:e>
                                </m:d>
                                <m:r>
                                  <a:rPr lang="en-US" altLang="ja-JP" sz="2500" b="0" i="1" smtClean="0">
                                    <a:latin typeface="Cambria Math" panose="02040503050406030204" pitchFamily="18" charset="0"/>
                                  </a:rPr>
                                  <m:t>⋯</m:t>
                                </m:r>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𝑘</m:t>
                                    </m:r>
                                  </m:e>
                                  <m:sub>
                                    <m:sSub>
                                      <m:sSubPr>
                                        <m:ctrlPr>
                                          <a:rPr lang="en-US" altLang="ja-JP" sz="2500" i="1">
                                            <a:latin typeface="Cambria Math" panose="02040503050406030204" pitchFamily="18" charset="0"/>
                                          </a:rPr>
                                        </m:ctrlPr>
                                      </m:sSubPr>
                                      <m:e>
                                        <m:r>
                                          <a:rPr lang="en-US" altLang="ja-JP" sz="2500" i="1">
                                            <a:latin typeface="Cambria Math" panose="02040503050406030204" pitchFamily="18" charset="0"/>
                                          </a:rPr>
                                          <m:t>𝑗</m:t>
                                        </m:r>
                                      </m:e>
                                      <m:sub>
                                        <m:r>
                                          <a:rPr lang="en-US" altLang="ja-JP" sz="2500" b="0" i="1" smtClean="0">
                                            <a:latin typeface="Cambria Math" panose="02040503050406030204" pitchFamily="18" charset="0"/>
                                          </a:rPr>
                                          <m:t>𝑎</m:t>
                                        </m:r>
                                        <m:r>
                                          <a:rPr lang="en-US" altLang="ja-JP" sz="2500" b="0" i="1" smtClean="0">
                                            <a:latin typeface="Cambria Math" panose="02040503050406030204" pitchFamily="18" charset="0"/>
                                          </a:rPr>
                                          <m:t>−</m:t>
                                        </m:r>
                                        <m:r>
                                          <a:rPr lang="en-US" altLang="ja-JP" sz="2500" b="0" i="1" smtClean="0">
                                            <a:latin typeface="Cambria Math" panose="02040503050406030204" pitchFamily="18" charset="0"/>
                                          </a:rPr>
                                          <m:t>𝑠</m:t>
                                        </m:r>
                                        <m:r>
                                          <a:rPr lang="en-US" altLang="ja-JP" sz="2500" b="0" i="1" smtClean="0">
                                            <a:latin typeface="Cambria Math" panose="02040503050406030204" pitchFamily="18" charset="0"/>
                                          </a:rPr>
                                          <m:t>−1</m:t>
                                        </m:r>
                                      </m:sub>
                                    </m:sSub>
                                    <m:r>
                                      <a:rPr lang="en-US" altLang="ja-JP" sz="2500" b="0" i="1" smtClean="0">
                                        <a:latin typeface="Cambria Math" panose="02040503050406030204" pitchFamily="18" charset="0"/>
                                      </a:rPr>
                                      <m:t>𝑗</m:t>
                                    </m:r>
                                  </m:sub>
                                </m:sSub>
                                <m:d>
                                  <m:dPr>
                                    <m:ctrlPr>
                                      <a:rPr lang="en-US" altLang="ja-JP" sz="2500" i="1">
                                        <a:latin typeface="Cambria Math" panose="02040503050406030204" pitchFamily="18" charset="0"/>
                                      </a:rPr>
                                    </m:ctrlPr>
                                  </m:dPr>
                                  <m:e>
                                    <m:r>
                                      <a:rPr lang="en-US" altLang="ja-JP" sz="2500" b="0" i="1" smtClean="0">
                                        <a:latin typeface="Cambria Math" panose="02040503050406030204" pitchFamily="18" charset="0"/>
                                      </a:rPr>
                                      <m:t>𝑠</m:t>
                                    </m:r>
                                  </m:e>
                                </m:d>
                              </m:e>
                              <m:e>
                                <m:r>
                                  <a:rPr kumimoji="1" lang="en-US" altLang="ja-JP" sz="2500" b="0" i="1" smtClean="0">
                                    <a:latin typeface="Cambria Math" panose="02040503050406030204" pitchFamily="18" charset="0"/>
                                  </a:rPr>
                                  <m:t>𝑠</m:t>
                                </m:r>
                                <m:r>
                                  <a:rPr kumimoji="1" lang="en-US" altLang="ja-JP" sz="2500" b="0" i="1" smtClean="0">
                                    <a:latin typeface="Cambria Math" panose="02040503050406030204" pitchFamily="18" charset="0"/>
                                  </a:rPr>
                                  <m:t>&lt;</m:t>
                                </m:r>
                                <m:r>
                                  <a:rPr kumimoji="1" lang="en-US" altLang="ja-JP" sz="2500" b="0" i="1" smtClean="0">
                                    <a:latin typeface="Cambria Math" panose="02040503050406030204" pitchFamily="18" charset="0"/>
                                  </a:rPr>
                                  <m:t>𝑎</m:t>
                                </m:r>
                                <m:r>
                                  <a:rPr kumimoji="1" lang="en-US" altLang="ja-JP" sz="2500" b="0" i="1" smtClean="0">
                                    <a:latin typeface="Cambria Math" panose="02040503050406030204" pitchFamily="18" charset="0"/>
                                  </a:rPr>
                                  <m:t>−1</m:t>
                                </m:r>
                              </m:e>
                            </m:mr>
                            <m:mr>
                              <m:e>
                                <m:sSub>
                                  <m:sSubPr>
                                    <m:ctrlPr>
                                      <a:rPr kumimoji="1" lang="en-US" altLang="ja-JP" sz="2500" b="0" i="1" smtClean="0">
                                        <a:latin typeface="Cambria Math" panose="02040503050406030204" pitchFamily="18" charset="0"/>
                                      </a:rPr>
                                    </m:ctrlPr>
                                  </m:sSubPr>
                                  <m:e>
                                    <m:r>
                                      <a:rPr kumimoji="1" lang="en-US" altLang="ja-JP" sz="2500" b="0" i="1" smtClean="0">
                                        <a:latin typeface="Cambria Math" panose="02040503050406030204" pitchFamily="18" charset="0"/>
                                      </a:rPr>
                                      <m:t>𝛿</m:t>
                                    </m:r>
                                  </m:e>
                                  <m:sub>
                                    <m:r>
                                      <a:rPr kumimoji="1" lang="en-US" altLang="ja-JP" sz="2500" b="0" i="1" smtClean="0">
                                        <a:latin typeface="Cambria Math" panose="02040503050406030204" pitchFamily="18" charset="0"/>
                                      </a:rPr>
                                      <m:t>𝑖𝑗</m:t>
                                    </m:r>
                                  </m:sub>
                                </m:sSub>
                              </m:e>
                              <m:e>
                                <m:r>
                                  <a:rPr lang="en-US" altLang="ja-JP" sz="2500" i="1">
                                    <a:latin typeface="Cambria Math" panose="02040503050406030204" pitchFamily="18" charset="0"/>
                                  </a:rPr>
                                  <m:t>𝑠</m:t>
                                </m:r>
                                <m:r>
                                  <a:rPr lang="en-US" altLang="ja-JP" sz="2500" b="0" i="1" smtClean="0">
                                    <a:latin typeface="Cambria Math" panose="02040503050406030204" pitchFamily="18" charset="0"/>
                                  </a:rPr>
                                  <m:t>=</m:t>
                                </m:r>
                                <m:r>
                                  <a:rPr lang="en-US" altLang="ja-JP" sz="2500" i="1">
                                    <a:latin typeface="Cambria Math" panose="02040503050406030204" pitchFamily="18" charset="0"/>
                                  </a:rPr>
                                  <m:t>𝑎</m:t>
                                </m:r>
                                <m:r>
                                  <a:rPr lang="en-US" altLang="ja-JP" sz="2500" i="1">
                                    <a:latin typeface="Cambria Math" panose="02040503050406030204" pitchFamily="18" charset="0"/>
                                  </a:rPr>
                                  <m:t>−1</m:t>
                                </m:r>
                              </m:e>
                            </m:mr>
                          </m:m>
                        </m:e>
                      </m:d>
                      <m:r>
                        <a:rPr kumimoji="1" lang="en-US" altLang="ja-JP" sz="2500" b="0" i="1" smtClean="0">
                          <a:latin typeface="Cambria Math" panose="02040503050406030204" pitchFamily="18" charset="0"/>
                        </a:rPr>
                        <m:t>,</m:t>
                      </m:r>
                    </m:oMath>
                  </m:oMathPara>
                </a14:m>
                <a:endParaRPr lang="en-US" altLang="ja-JP" sz="2500" dirty="0"/>
              </a:p>
              <a:p>
                <a:pPr marL="0" indent="0">
                  <a:buNone/>
                </a:pPr>
                <a:r>
                  <a:rPr lang="en-US" altLang="ja-JP" dirty="0"/>
                  <a:t>0</a:t>
                </a:r>
                <a:r>
                  <a:rPr lang="ja-JP" altLang="en-US" dirty="0"/>
                  <a:t>歳女性コーホートの</a:t>
                </a:r>
                <a:r>
                  <a:rPr lang="zh-TW" altLang="en-US" dirty="0"/>
                  <a:t>都道府県別安定年齢分布</a:t>
                </a:r>
                <a:r>
                  <a:rPr lang="ja-JP" altLang="en-US" dirty="0"/>
                  <a:t>は以下の方程式を満たす</a:t>
                </a:r>
                <a:r>
                  <a:rPr lang="en-US" altLang="ja-JP" dirty="0"/>
                  <a:t>.</a:t>
                </a:r>
                <a:endParaRPr kumimoji="1" lang="en-US" altLang="ja-JP" b="0" dirty="0"/>
              </a:p>
              <a:p>
                <a:pPr marL="0" indent="0">
                  <a:buNone/>
                </a:pPr>
                <a:endParaRPr kumimoji="1" lang="en-US" altLang="ja-JP"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𝜆</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𝑖</m:t>
                          </m:r>
                        </m:e>
                      </m:d>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𝜓</m:t>
                              </m:r>
                            </m:e>
                            <m:sub>
                              <m:r>
                                <a:rPr kumimoji="1" lang="en-US" altLang="ja-JP" b="0" i="1" smtClean="0">
                                  <a:latin typeface="Cambria Math" panose="02040503050406030204" pitchFamily="18" charset="0"/>
                                </a:rPr>
                                <m:t>𝑖𝑗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𝜆</m:t>
                              </m:r>
                            </m:e>
                          </m:d>
                        </m:e>
                      </m:nary>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0</m:t>
                          </m:r>
                          <m:r>
                            <a:rPr lang="en-US" altLang="ja-JP" i="1">
                              <a:latin typeface="Cambria Math" panose="02040503050406030204" pitchFamily="18" charset="0"/>
                            </a:rPr>
                            <m:t>,</m:t>
                          </m:r>
                          <m:r>
                            <a:rPr lang="en-US" altLang="ja-JP" b="0" i="1" smtClean="0">
                              <a:latin typeface="Cambria Math" panose="02040503050406030204" pitchFamily="18" charset="0"/>
                            </a:rPr>
                            <m:t>𝑗</m:t>
                          </m:r>
                        </m:e>
                      </m:d>
                    </m:oMath>
                  </m:oMathPara>
                </a14:m>
                <a:endParaRPr lang="en-US" altLang="ja-JP" dirty="0"/>
              </a:p>
              <a:p>
                <a:pPr marL="0" indent="0">
                  <a:buNone/>
                </a:pPr>
                <a:endParaRPr lang="en-US" altLang="ja-JP"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𝜓</m:t>
                          </m:r>
                        </m:e>
                        <m:sub>
                          <m:r>
                            <a:rPr kumimoji="1" lang="en-US" altLang="ja-JP" b="0" i="1" smtClean="0">
                              <a:latin typeface="Cambria Math" panose="02040503050406030204" pitchFamily="18" charset="0"/>
                            </a:rPr>
                            <m:t>𝑖𝑗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𝜆</m:t>
                          </m:r>
                        </m:e>
                      </m:d>
                      <m:r>
                        <a:rPr kumimoji="1" lang="en-US" altLang="ja-JP" b="0" i="0"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𝜔</m:t>
                          </m:r>
                        </m:sup>
                        <m:e>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ℓ=1</m:t>
                              </m:r>
                            </m:sub>
                            <m:sup>
                              <m:r>
                                <a:rPr kumimoji="1" lang="en-US" altLang="ja-JP" b="0" i="1" smtClean="0">
                                  <a:latin typeface="Cambria Math" panose="02040503050406030204" pitchFamily="18" charset="0"/>
                                </a:rPr>
                                <m:t>𝑛</m:t>
                              </m:r>
                            </m:sup>
                            <m:e>
                              <m:sSup>
                                <m:sSupPr>
                                  <m:ctrlPr>
                                    <a:rPr lang="en-US" altLang="ja-JP" i="1">
                                      <a:latin typeface="Cambria Math" panose="02040503050406030204" pitchFamily="18" charset="0"/>
                                    </a:rPr>
                                  </m:ctrlPr>
                                </m:sSupPr>
                                <m:e>
                                  <m:r>
                                    <a:rPr lang="en-US" altLang="ja-JP" i="1">
                                      <a:latin typeface="Cambria Math" panose="02040503050406030204" pitchFamily="18" charset="0"/>
                                    </a:rPr>
                                    <m:t>𝜆</m:t>
                                  </m:r>
                                </m:e>
                                <m:sup>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−1</m:t>
                                  </m:r>
                                </m:sup>
                              </m:sSup>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𝑖</m:t>
                                  </m:r>
                                  <m:r>
                                    <a:rPr lang="en-US" altLang="ja-JP" i="1">
                                      <a:latin typeface="Cambria Math" panose="02040503050406030204" pitchFamily="18" charset="0"/>
                                    </a:rPr>
                                    <m:t>ℓ</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i="1">
                                      <a:latin typeface="Cambria Math" panose="02040503050406030204" pitchFamily="18" charset="0"/>
                                    </a:rPr>
                                    <m:t>ℓ</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|0</m:t>
                                  </m:r>
                                </m:e>
                              </m:d>
                            </m:e>
                          </m:nary>
                        </m:e>
                      </m:nary>
                    </m:oMath>
                  </m:oMathPara>
                </a14:m>
                <a:endParaRPr lang="en-US" altLang="ja-JP"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9006419-34A9-4432-16E9-920C0A89D31A}"/>
                  </a:ext>
                </a:extLst>
              </p:cNvPr>
              <p:cNvSpPr>
                <a:spLocks noGrp="1" noRot="1" noChangeAspect="1" noMove="1" noResize="1" noEditPoints="1" noAdjustHandles="1" noChangeArrowheads="1" noChangeShapeType="1" noTextEdit="1"/>
              </p:cNvSpPr>
              <p:nvPr>
                <p:ph sz="half" idx="1"/>
              </p:nvPr>
            </p:nvSpPr>
            <p:spPr>
              <a:xfrm>
                <a:off x="622041" y="1940875"/>
                <a:ext cx="5554823" cy="4845262"/>
              </a:xfrm>
              <a:blipFill>
                <a:blip r:embed="rId3"/>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F532A5AC-D523-D6A1-802A-E13999981855}"/>
              </a:ext>
            </a:extLst>
          </p:cNvPr>
          <p:cNvSpPr txBox="1"/>
          <p:nvPr/>
        </p:nvSpPr>
        <p:spPr>
          <a:xfrm flipH="1">
            <a:off x="9417422" y="6416805"/>
            <a:ext cx="1936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Inaba 1986</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1F82FC8-AF44-7F4B-6C78-CA6B8D0194F0}"/>
                  </a:ext>
                </a:extLst>
              </p:cNvPr>
              <p:cNvSpPr txBox="1"/>
              <p:nvPr/>
            </p:nvSpPr>
            <p:spPr>
              <a:xfrm>
                <a:off x="7049122" y="1411665"/>
                <a:ext cx="5380653" cy="391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d>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8" name="テキスト ボックス 7">
                <a:extLst>
                  <a:ext uri="{FF2B5EF4-FFF2-40B4-BE49-F238E27FC236}">
                    <a16:creationId xmlns:a16="http://schemas.microsoft.com/office/drawing/2014/main" id="{61F82FC8-AF44-7F4B-6C78-CA6B8D0194F0}"/>
                  </a:ext>
                </a:extLst>
              </p:cNvPr>
              <p:cNvSpPr txBox="1">
                <a:spLocks noRot="1" noChangeAspect="1" noMove="1" noResize="1" noEditPoints="1" noAdjustHandles="1" noChangeArrowheads="1" noChangeShapeType="1" noTextEdit="1"/>
              </p:cNvSpPr>
              <p:nvPr/>
            </p:nvSpPr>
            <p:spPr>
              <a:xfrm>
                <a:off x="7049122" y="1411665"/>
                <a:ext cx="5380653" cy="391646"/>
              </a:xfrm>
              <a:prstGeom prst="rect">
                <a:avLst/>
              </a:prstGeom>
              <a:blipFill>
                <a:blip r:embed="rId4"/>
                <a:stretch>
                  <a:fillRect b="-62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1193018-46F9-18B7-73AA-E8CD06D5DE04}"/>
                  </a:ext>
                </a:extLst>
              </p:cNvPr>
              <p:cNvSpPr txBox="1"/>
              <p:nvPr/>
            </p:nvSpPr>
            <p:spPr>
              <a:xfrm>
                <a:off x="6096000" y="4968955"/>
                <a:ext cx="2799184" cy="1066254"/>
              </a:xfrm>
              <a:prstGeom prst="rect">
                <a:avLst/>
              </a:prstGeom>
              <a:noFill/>
              <a:ln w="38100">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d>
                      <m:d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e>
                    </m:d>
                  </m:oMath>
                </a14:m>
                <a:r>
                  <a:rPr kumimoji="1" lang="ja-JP" altLang="en-US" sz="1400" b="0" i="0" u="none" strike="noStrike" kern="1200" cap="none" spc="0" normalizeH="0" baseline="0" noProof="0" dirty="0">
                    <a:ln>
                      <a:noFill/>
                    </a:ln>
                    <a:solidFill>
                      <a:prstClr val="black"/>
                    </a:solidFill>
                    <a:effectLst/>
                    <a:uLnTx/>
                    <a:uFillTx/>
                    <a:latin typeface="Meiryo"/>
                    <a:ea typeface="+mn-ea"/>
                    <a:cs typeface="+mn-cs"/>
                  </a:rPr>
                  <a:t>は</a:t>
                </a:r>
                <a:r>
                  <a:rPr kumimoji="1" lang="en-US" altLang="ja-JP" sz="1400" b="0" i="0" u="none" strike="noStrike" kern="1200" cap="none" spc="0" normalizeH="0" baseline="0" noProof="0" dirty="0">
                    <a:ln>
                      <a:noFill/>
                    </a:ln>
                    <a:solidFill>
                      <a:prstClr val="black"/>
                    </a:solidFill>
                    <a:effectLst/>
                    <a:uLnTx/>
                    <a:uFillTx/>
                    <a:latin typeface="Meiryo"/>
                    <a:ea typeface="+mn-ea"/>
                    <a:cs typeface="+mn-cs"/>
                  </a:rPr>
                  <a:t>j-</a:t>
                </a:r>
                <a:r>
                  <a:rPr kumimoji="1" lang="ja-JP" altLang="en-US" sz="1400" b="0" i="0" u="none" strike="noStrike" kern="1200" cap="none" spc="0" normalizeH="0" baseline="0" noProof="0" dirty="0">
                    <a:ln>
                      <a:noFill/>
                    </a:ln>
                    <a:solidFill>
                      <a:prstClr val="black"/>
                    </a:solidFill>
                    <a:effectLst/>
                    <a:uLnTx/>
                    <a:uFillTx/>
                    <a:latin typeface="Meiryo"/>
                    <a:ea typeface="+mn-ea"/>
                    <a:cs typeface="+mn-cs"/>
                  </a:rPr>
                  <a:t>県で生まれた女性が一生の間に</a:t>
                </a:r>
                <a:r>
                  <a:rPr kumimoji="1" lang="en-US" altLang="ja-JP" sz="1400" b="0" i="0" u="none" strike="noStrike" kern="1200" cap="none" spc="0" normalizeH="0" baseline="0" noProof="0" dirty="0" err="1">
                    <a:ln>
                      <a:noFill/>
                    </a:ln>
                    <a:solidFill>
                      <a:prstClr val="black"/>
                    </a:solidFill>
                    <a:effectLst/>
                    <a:uLnTx/>
                    <a:uFillTx/>
                    <a:latin typeface="Meiryo"/>
                    <a:ea typeface="+mn-ea"/>
                    <a:cs typeface="+mn-cs"/>
                  </a:rPr>
                  <a:t>i</a:t>
                </a:r>
                <a:r>
                  <a:rPr kumimoji="1" lang="en-US" altLang="ja-JP" sz="1400" b="0" i="0" u="none" strike="noStrike" kern="1200" cap="none" spc="0" normalizeH="0" baseline="0" noProof="0" dirty="0">
                    <a:ln>
                      <a:noFill/>
                    </a:ln>
                    <a:solidFill>
                      <a:prstClr val="black"/>
                    </a:solidFill>
                    <a:effectLst/>
                    <a:uLnTx/>
                    <a:uFillTx/>
                    <a:latin typeface="Meiryo"/>
                    <a:ea typeface="+mn-ea"/>
                    <a:cs typeface="+mn-cs"/>
                  </a:rPr>
                  <a:t>-</a:t>
                </a:r>
                <a:r>
                  <a:rPr kumimoji="1" lang="ja-JP" altLang="en-US" sz="1400" b="0" i="0" u="none" strike="noStrike" kern="1200" cap="none" spc="0" normalizeH="0" baseline="0" noProof="0" dirty="0">
                    <a:ln>
                      <a:noFill/>
                    </a:ln>
                    <a:solidFill>
                      <a:prstClr val="black"/>
                    </a:solidFill>
                    <a:effectLst/>
                    <a:uLnTx/>
                    <a:uFillTx/>
                    <a:latin typeface="Meiryo"/>
                    <a:ea typeface="+mn-ea"/>
                    <a:cs typeface="+mn-cs"/>
                  </a:rPr>
                  <a:t>県の出生に対する現価または貢献度</a:t>
                </a:r>
                <a:r>
                  <a:rPr kumimoji="1" lang="en-US" altLang="ja-JP" sz="1400" b="0" i="0" u="none" strike="noStrike" kern="1200" cap="none" spc="0" normalizeH="0" baseline="0" noProof="0" dirty="0">
                    <a:ln>
                      <a:noFill/>
                    </a:ln>
                    <a:solidFill>
                      <a:prstClr val="black"/>
                    </a:solidFill>
                    <a:effectLst/>
                    <a:uLnTx/>
                    <a:uFillTx/>
                    <a:latin typeface="Meiryo"/>
                    <a:ea typeface="+mn-ea"/>
                    <a:cs typeface="+mn-cs"/>
                  </a:rPr>
                  <a:t>.</a:t>
                </a:r>
                <a:endParaRPr kumimoji="1" lang="ja-JP" altLang="en-US" sz="1400" b="0" i="0" u="none" strike="noStrike" kern="1200" cap="none" spc="0" normalizeH="0" baseline="0" noProof="0" dirty="0">
                  <a:ln>
                    <a:noFill/>
                  </a:ln>
                  <a:solidFill>
                    <a:prstClr val="black"/>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12" name="テキスト ボックス 11">
                <a:extLst>
                  <a:ext uri="{FF2B5EF4-FFF2-40B4-BE49-F238E27FC236}">
                    <a16:creationId xmlns:a16="http://schemas.microsoft.com/office/drawing/2014/main" id="{21193018-46F9-18B7-73AA-E8CD06D5DE04}"/>
                  </a:ext>
                </a:extLst>
              </p:cNvPr>
              <p:cNvSpPr txBox="1">
                <a:spLocks noRot="1" noChangeAspect="1" noMove="1" noResize="1" noEditPoints="1" noAdjustHandles="1" noChangeArrowheads="1" noChangeShapeType="1" noTextEdit="1"/>
              </p:cNvSpPr>
              <p:nvPr/>
            </p:nvSpPr>
            <p:spPr>
              <a:xfrm>
                <a:off x="6096000" y="4968955"/>
                <a:ext cx="2799184" cy="1066254"/>
              </a:xfrm>
              <a:prstGeom prst="rect">
                <a:avLst/>
              </a:prstGeom>
              <a:blipFill>
                <a:blip r:embed="rId5"/>
                <a:stretch>
                  <a:fillRect/>
                </a:stretch>
              </a:blipFill>
              <a:ln w="38100">
                <a:solidFill>
                  <a:srgbClr val="C00000"/>
                </a:solidFill>
              </a:ln>
            </p:spPr>
            <p:txBody>
              <a:bodyPr/>
              <a:lstStyle/>
              <a:p>
                <a:r>
                  <a:rPr lang="ja-JP" altLang="en-US">
                    <a:noFill/>
                  </a:rPr>
                  <a:t> </a:t>
                </a:r>
              </a:p>
            </p:txBody>
          </p:sp>
        </mc:Fallback>
      </mc:AlternateContent>
      <p:cxnSp>
        <p:nvCxnSpPr>
          <p:cNvPr id="14" name="直線矢印コネクタ 13">
            <a:extLst>
              <a:ext uri="{FF2B5EF4-FFF2-40B4-BE49-F238E27FC236}">
                <a16:creationId xmlns:a16="http://schemas.microsoft.com/office/drawing/2014/main" id="{55C4ADB5-4679-1A10-E5AB-92215488C5D3}"/>
              </a:ext>
            </a:extLst>
          </p:cNvPr>
          <p:cNvCxnSpPr>
            <a:cxnSpLocks/>
            <a:stCxn id="12" idx="1"/>
          </p:cNvCxnSpPr>
          <p:nvPr/>
        </p:nvCxnSpPr>
        <p:spPr>
          <a:xfrm flipH="1">
            <a:off x="4596882" y="5502082"/>
            <a:ext cx="1499118" cy="4508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78B23AE-24B5-4D2D-96DE-70C9ABAD3411}"/>
              </a:ext>
            </a:extLst>
          </p:cNvPr>
          <p:cNvCxnSpPr>
            <a:cxnSpLocks/>
          </p:cNvCxnSpPr>
          <p:nvPr/>
        </p:nvCxnSpPr>
        <p:spPr>
          <a:xfrm>
            <a:off x="2233127" y="6030686"/>
            <a:ext cx="23637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コンテンツ プレースホルダー 9">
            <a:extLst>
              <a:ext uri="{FF2B5EF4-FFF2-40B4-BE49-F238E27FC236}">
                <a16:creationId xmlns:a16="http://schemas.microsoft.com/office/drawing/2014/main" id="{AC6B3F35-4A1E-B2FB-3B6C-40778C69B8DF}"/>
              </a:ext>
            </a:extLst>
          </p:cNvPr>
          <p:cNvPicPr>
            <a:picLocks noGrp="1" noChangeAspect="1"/>
          </p:cNvPicPr>
          <p:nvPr>
            <p:ph sz="half" idx="2"/>
          </p:nvPr>
        </p:nvPicPr>
        <p:blipFill>
          <a:blip r:embed="rId6"/>
          <a:stretch>
            <a:fillRect/>
          </a:stretch>
        </p:blipFill>
        <p:spPr>
          <a:xfrm>
            <a:off x="6232876" y="1941513"/>
            <a:ext cx="3651353" cy="3056199"/>
          </a:xfrm>
          <a:prstGeom prst="rect">
            <a:avLst/>
          </a:prstGeom>
        </p:spPr>
      </p:pic>
    </p:spTree>
    <p:extLst>
      <p:ext uri="{BB962C8B-B14F-4D97-AF65-F5344CB8AC3E}">
        <p14:creationId xmlns:p14="http://schemas.microsoft.com/office/powerpoint/2010/main" val="284087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D5757-548E-5FBF-96F5-8B05DFD148A6}"/>
              </a:ext>
            </a:extLst>
          </p:cNvPr>
          <p:cNvSpPr>
            <a:spLocks noGrp="1"/>
          </p:cNvSpPr>
          <p:nvPr>
            <p:ph type="title"/>
          </p:nvPr>
        </p:nvSpPr>
        <p:spPr/>
        <p:txBody>
          <a:bodyPr/>
          <a:lstStyle/>
          <a:p>
            <a:r>
              <a:rPr kumimoji="1" lang="ja-JP" altLang="en-US" dirty="0"/>
              <a:t>繁殖価と固有多項式</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9006419-34A9-4432-16E9-920C0A89D31A}"/>
                  </a:ext>
                </a:extLst>
              </p:cNvPr>
              <p:cNvSpPr>
                <a:spLocks noGrp="1"/>
              </p:cNvSpPr>
              <p:nvPr>
                <p:ph sz="half" idx="1"/>
              </p:nvPr>
            </p:nvSpPr>
            <p:spPr>
              <a:xfrm>
                <a:off x="152400" y="1766596"/>
                <a:ext cx="6019800" cy="5029886"/>
              </a:xfrm>
            </p:spPr>
            <p:txBody>
              <a:bodyPr>
                <a:normAutofit fontScale="62500" lnSpcReduction="20000"/>
              </a:bodyPr>
              <a:lstStyle/>
              <a:p>
                <a14:m>
                  <m:oMath xmlns:m="http://schemas.openxmlformats.org/officeDocument/2006/math">
                    <m:r>
                      <a:rPr lang="ja-JP" altLang="en-US" i="1" smtClean="0">
                        <a:latin typeface="Cambria Math" panose="02040503050406030204" pitchFamily="18" charset="0"/>
                      </a:rPr>
                      <m:t>繁殖価</m:t>
                    </m:r>
                    <m:r>
                      <a:rPr lang="ja-JP" altLang="en-US" i="1">
                        <a:latin typeface="Cambria Math" panose="02040503050406030204" pitchFamily="18" charset="0"/>
                      </a:rPr>
                      <m:t>（</m:t>
                    </m:r>
                    <m:r>
                      <a:rPr lang="ja-JP" altLang="en-US" i="1">
                        <a:latin typeface="Cambria Math" panose="02040503050406030204" pitchFamily="18" charset="0"/>
                      </a:rPr>
                      <m:t>左固有</m:t>
                    </m:r>
                    <m:r>
                      <a:rPr lang="ja-JP" altLang="en-US" i="1">
                        <a:latin typeface="Cambria Math" panose="02040503050406030204" pitchFamily="18" charset="0"/>
                      </a:rPr>
                      <m:t>ベクトル</m:t>
                    </m:r>
                    <m:r>
                      <a:rPr lang="ja-JP" altLang="en-US"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m:t>
                        </m:r>
                        <m:r>
                          <a:rPr lang="en-US" altLang="ja-JP" b="0" i="1" smtClean="0">
                            <a:latin typeface="Cambria Math" panose="02040503050406030204" pitchFamily="18" charset="0"/>
                          </a:rPr>
                          <m:t>𝑗</m:t>
                        </m:r>
                      </m:e>
                    </m:d>
                  </m:oMath>
                </a14:m>
                <a:r>
                  <a:rPr kumimoji="1" lang="en-US" altLang="ja-JP" dirty="0"/>
                  <a:t>:</a:t>
                </a:r>
              </a:p>
              <a:p>
                <a:endParaRPr kumimoji="1" lang="en-US" altLang="ja-JP"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𝜆</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e>
                      </m:d>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𝜆</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e>
                          </m:d>
                          <m:nary>
                            <m:naryPr>
                              <m:chr m:val="∑"/>
                              <m:ctrlPr>
                                <a:rPr lang="en-US" altLang="ja-JP" i="1">
                                  <a:latin typeface="Cambria Math" panose="02040503050406030204" pitchFamily="18" charset="0"/>
                                </a:rPr>
                              </m:ctrlPr>
                            </m:naryPr>
                            <m:sub>
                              <m:r>
                                <a:rPr lang="en-US" altLang="ja-JP" b="0" i="1" smtClean="0">
                                  <a:latin typeface="Cambria Math" panose="02040503050406030204" pitchFamily="18" charset="0"/>
                                </a:rPr>
                                <m:t>𝑥</m:t>
                              </m:r>
                              <m:r>
                                <a:rPr lang="en-US" altLang="ja-JP" i="1">
                                  <a:latin typeface="Cambria Math" panose="02040503050406030204" pitchFamily="18" charset="0"/>
                                </a:rPr>
                                <m:t>=</m:t>
                              </m:r>
                              <m:r>
                                <a:rPr lang="en-US" altLang="ja-JP" b="0" i="1" smtClean="0">
                                  <a:latin typeface="Cambria Math" panose="02040503050406030204" pitchFamily="18" charset="0"/>
                                </a:rPr>
                                <m:t>𝑎</m:t>
                              </m:r>
                            </m:sub>
                            <m:sup>
                              <m:r>
                                <a:rPr lang="en-US" altLang="ja-JP" i="1">
                                  <a:latin typeface="Cambria Math" panose="02040503050406030204" pitchFamily="18" charset="0"/>
                                </a:rPr>
                                <m:t>𝜔</m:t>
                              </m:r>
                            </m:sup>
                            <m:e>
                              <m:nary>
                                <m:naryPr>
                                  <m:chr m:val="∑"/>
                                  <m:ctrlPr>
                                    <a:rPr lang="en-US" altLang="ja-JP" i="1">
                                      <a:latin typeface="Cambria Math" panose="02040503050406030204" pitchFamily="18" charset="0"/>
                                    </a:rPr>
                                  </m:ctrlPr>
                                </m:naryPr>
                                <m:sub>
                                  <m:r>
                                    <a:rPr lang="en-US" altLang="ja-JP" i="1">
                                      <a:latin typeface="Cambria Math" panose="02040503050406030204" pitchFamily="18" charset="0"/>
                                    </a:rPr>
                                    <m:t>ℓ</m:t>
                                  </m:r>
                                  <m:r>
                                    <a:rPr lang="en-US" altLang="ja-JP" i="1">
                                      <a:latin typeface="Cambria Math" panose="02040503050406030204" pitchFamily="18" charset="0"/>
                                    </a:rPr>
                                    <m:t>=</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r>
                                        <a:rPr lang="en-US" altLang="ja-JP" i="1">
                                          <a:latin typeface="Cambria Math" panose="02040503050406030204" pitchFamily="18" charset="0"/>
                                        </a:rPr>
                                        <m:t>𝜆</m:t>
                                      </m:r>
                                    </m:e>
                                    <m:sup>
                                      <m:r>
                                        <a:rPr lang="en-US" altLang="ja-JP" i="1">
                                          <a:latin typeface="Cambria Math" panose="02040503050406030204" pitchFamily="18" charset="0"/>
                                        </a:rPr>
                                        <m:t>−</m:t>
                                      </m:r>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𝑎</m:t>
                                          </m:r>
                                        </m:e>
                                      </m:d>
                                      <m:r>
                                        <a:rPr lang="en-US" altLang="ja-JP" i="1">
                                          <a:latin typeface="Cambria Math" panose="02040503050406030204" pitchFamily="18" charset="0"/>
                                        </a:rPr>
                                        <m:t>−</m:t>
                                      </m:r>
                                      <m:r>
                                        <a:rPr lang="en-US" altLang="ja-JP" i="1">
                                          <a:latin typeface="Cambria Math" panose="02040503050406030204" pitchFamily="18" charset="0"/>
                                        </a:rPr>
                                        <m:t>1</m:t>
                                      </m:r>
                                    </m:sup>
                                  </m:sSup>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𝑖</m:t>
                                      </m:r>
                                      <m:r>
                                        <a:rPr lang="en-US" altLang="ja-JP" i="1">
                                          <a:latin typeface="Cambria Math" panose="02040503050406030204" pitchFamily="18" charset="0"/>
                                        </a:rPr>
                                        <m:t>ℓ</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𝑥</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i="1">
                                          <a:latin typeface="Cambria Math" panose="02040503050406030204" pitchFamily="18" charset="0"/>
                                        </a:rPr>
                                        <m:t>ℓ</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𝑥</m:t>
                                      </m:r>
                                      <m:r>
                                        <a:rPr lang="en-US" altLang="ja-JP" i="1">
                                          <a:latin typeface="Cambria Math" panose="02040503050406030204" pitchFamily="18" charset="0"/>
                                        </a:rPr>
                                        <m:t>|</m:t>
                                      </m:r>
                                      <m:r>
                                        <a:rPr lang="en-US" altLang="ja-JP" b="0" i="1" smtClean="0">
                                          <a:latin typeface="Cambria Math" panose="02040503050406030204" pitchFamily="18" charset="0"/>
                                        </a:rPr>
                                        <m:t>𝑎</m:t>
                                      </m:r>
                                    </m:e>
                                  </m:d>
                                </m:e>
                              </m:nary>
                            </m:e>
                          </m:nary>
                        </m:e>
                      </m:nary>
                      <m:r>
                        <a:rPr kumimoji="1" lang="en-US" altLang="ja-JP" b="0" i="1" smtClean="0">
                          <a:latin typeface="Cambria Math" panose="02040503050406030204" pitchFamily="18" charset="0"/>
                        </a:rPr>
                        <m:t>,</m:t>
                      </m:r>
                    </m:oMath>
                  </m:oMathPara>
                </a14:m>
                <a:endParaRPr kumimoji="1" lang="en-US" altLang="ja-JP" b="0" dirty="0"/>
              </a:p>
              <a:p>
                <a:pPr marL="0" indent="0">
                  <a:buNone/>
                </a:pPr>
                <a:endParaRPr lang="en-US" altLang="ja-JP"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m:t>
                          </m:r>
                          <m:r>
                            <a:rPr lang="en-US" altLang="ja-JP" b="0" i="1" smtClean="0">
                              <a:latin typeface="Cambria Math" panose="02040503050406030204" pitchFamily="18" charset="0"/>
                            </a:rPr>
                            <m:t>𝑗</m:t>
                          </m:r>
                        </m:e>
                      </m:d>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a:rPr lang="en-US" altLang="ja-JP" b="0" i="1" smtClean="0">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m:t>
                                  </m:r>
                                  <m:r>
                                    <a:rPr lang="en-US" altLang="ja-JP" i="1">
                                      <a:latin typeface="Cambria Math" panose="02040503050406030204" pitchFamily="18" charset="0"/>
                                    </a:rPr>
                                    <m:t>𝑖</m:t>
                                  </m:r>
                                </m:e>
                              </m:d>
                              <m:r>
                                <a:rPr lang="en-US" altLang="ja-JP" i="1">
                                  <a:latin typeface="Cambria Math" panose="02040503050406030204" pitchFamily="18" charset="0"/>
                                </a:rPr>
                                <m:t>𝜓</m:t>
                              </m:r>
                            </m:e>
                            <m:sub>
                              <m:r>
                                <a:rPr lang="en-US" altLang="ja-JP" i="1">
                                  <a:latin typeface="Cambria Math" panose="02040503050406030204" pitchFamily="18" charset="0"/>
                                </a:rPr>
                                <m:t>𝑖𝑗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𝜆</m:t>
                              </m:r>
                            </m:e>
                          </m:d>
                        </m:e>
                      </m:nary>
                      <m:r>
                        <a:rPr lang="en-US" altLang="ja-JP" b="0" i="1" smtClean="0">
                          <a:latin typeface="Cambria Math" panose="02040503050406030204" pitchFamily="18" charset="0"/>
                        </a:rPr>
                        <m:t>.</m:t>
                      </m:r>
                    </m:oMath>
                  </m:oMathPara>
                </a14:m>
                <a:endParaRPr lang="en-US" altLang="ja-JP" dirty="0"/>
              </a:p>
              <a:p>
                <a:pPr marL="0" indent="0">
                  <a:buNone/>
                </a:pPr>
                <a:r>
                  <a:rPr kumimoji="1" lang="ja-JP" altLang="en-US" b="0" dirty="0">
                    <a:latin typeface="Cambria Math" panose="02040503050406030204" pitchFamily="18" charset="0"/>
                  </a:rPr>
                  <a:t>最大固有値に対応する左固有ベクトルは繁殖価と呼ばれ上記の値は</a:t>
                </a:r>
                <a:r>
                  <a:rPr kumimoji="1" lang="en-US" altLang="ja-JP" b="0" dirty="0">
                    <a:latin typeface="Cambria Math" panose="02040503050406030204" pitchFamily="18" charset="0"/>
                  </a:rPr>
                  <a:t>j-</a:t>
                </a:r>
                <a:r>
                  <a:rPr kumimoji="1" lang="ja-JP" altLang="en-US" b="0" dirty="0">
                    <a:latin typeface="Cambria Math" panose="02040503050406030204" pitchFamily="18" charset="0"/>
                  </a:rPr>
                  <a:t>県在住の</a:t>
                </a:r>
                <a14:m>
                  <m:oMath xmlns:m="http://schemas.openxmlformats.org/officeDocument/2006/math">
                    <m:r>
                      <a:rPr kumimoji="1" lang="en-US" altLang="ja-JP" i="1">
                        <a:latin typeface="Cambria Math" panose="02040503050406030204" pitchFamily="18" charset="0"/>
                      </a:rPr>
                      <m:t>𝑎</m:t>
                    </m:r>
                    <m:r>
                      <a:rPr kumimoji="1" lang="en-US" altLang="ja-JP" i="1">
                        <a:latin typeface="Cambria Math" panose="02040503050406030204" pitchFamily="18" charset="0"/>
                      </a:rPr>
                      <m:t> </m:t>
                    </m:r>
                  </m:oMath>
                </a14:m>
                <a:r>
                  <a:rPr kumimoji="1" lang="ja-JP" altLang="en-US" b="0" dirty="0">
                    <a:latin typeface="Cambria Math" panose="02040503050406030204" pitchFamily="18" charset="0"/>
                  </a:rPr>
                  <a:t>歳女性の全国の出生に対する現価または貢献度を表す．</a:t>
                </a:r>
                <a:endParaRPr kumimoji="1" lang="en-US" altLang="ja-JP" b="0" dirty="0">
                  <a:latin typeface="Cambria Math" panose="02040503050406030204" pitchFamily="18" charset="0"/>
                </a:endParaRPr>
              </a:p>
              <a:p>
                <a:pPr marL="0" indent="0" algn="ctr">
                  <a:buNone/>
                </a:pPr>
                <a14:m>
                  <m:oMath xmlns:m="http://schemas.openxmlformats.org/officeDocument/2006/math">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det</m:t>
                        </m:r>
                      </m:fName>
                      <m:e>
                        <m:d>
                          <m:dPr>
                            <m:ctrlPr>
                              <a:rPr kumimoji="1" lang="en-US" altLang="ja-JP" b="0" i="1" smtClean="0">
                                <a:latin typeface="Cambria Math" panose="02040503050406030204" pitchFamily="18" charset="0"/>
                              </a:rPr>
                            </m:ctrlPr>
                          </m:dPr>
                          <m:e>
                            <m:r>
                              <a:rPr kumimoji="1" lang="en-US" altLang="ja-JP" b="1" i="0" smtClean="0">
                                <a:latin typeface="Cambria Math" panose="02040503050406030204" pitchFamily="18" charset="0"/>
                              </a:rPr>
                              <m:t>𝐈</m:t>
                            </m:r>
                            <m:r>
                              <a:rPr kumimoji="1" lang="en-US" altLang="ja-JP" b="0" i="1" smtClean="0">
                                <a:latin typeface="Cambria Math" panose="02040503050406030204" pitchFamily="18" charset="0"/>
                              </a:rPr>
                              <m:t>−</m:t>
                            </m:r>
                            <m:r>
                              <a:rPr kumimoji="1" lang="en-US" altLang="ja-JP" b="1" i="0" smtClean="0">
                                <a:latin typeface="Cambria Math" panose="02040503050406030204" pitchFamily="18" charset="0"/>
                              </a:rPr>
                              <m:t>𝚿</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𝜆</m:t>
                                </m:r>
                              </m:e>
                            </m:d>
                          </m:e>
                        </m:d>
                      </m:e>
                    </m:func>
                  </m:oMath>
                </a14:m>
                <a:r>
                  <a:rPr lang="en-US" altLang="ja-JP" dirty="0"/>
                  <a:t>=0</a:t>
                </a:r>
              </a:p>
              <a:p>
                <a:pPr marL="0" indent="0">
                  <a:buNone/>
                </a:pP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𝜆</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𝜓</m:t>
                                  </m:r>
                                </m:e>
                                <m:sub>
                                  <m:r>
                                    <a:rPr lang="en-US" altLang="ja-JP" i="1">
                                      <a:latin typeface="Cambria Math" panose="02040503050406030204" pitchFamily="18" charset="0"/>
                                    </a:rPr>
                                    <m:t>𝑖𝑗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𝜆</m:t>
                                  </m:r>
                                </m:e>
                              </m:d>
                            </m:e>
                          </m:d>
                        </m:e>
                        <m:sub>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sub>
                      </m:sSub>
                    </m:oMath>
                  </m:oMathPara>
                </a14:m>
                <a:endParaRPr lang="en-US" altLang="ja-JP" dirty="0"/>
              </a:p>
              <a:p>
                <a:pPr marL="0" indent="0">
                  <a:buNone/>
                </a:pPr>
                <a14:m>
                  <m:oMath xmlns:m="http://schemas.openxmlformats.org/officeDocument/2006/math">
                    <m:r>
                      <a:rPr lang="en-US" altLang="ja-JP" b="1" smtClean="0">
                        <a:latin typeface="Cambria Math" panose="02040503050406030204" pitchFamily="18" charset="0"/>
                      </a:rPr>
                      <m:t>𝚿</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1</m:t>
                        </m:r>
                      </m:e>
                    </m:d>
                  </m:oMath>
                </a14:m>
                <a:r>
                  <a:rPr lang="ja-JP" altLang="en-US" dirty="0"/>
                  <a:t>のスペクトル半径</a:t>
                </a:r>
                <a14:m>
                  <m:oMath xmlns:m="http://schemas.openxmlformats.org/officeDocument/2006/math">
                    <m:r>
                      <a:rPr lang="en-US" altLang="ja-JP" b="1" i="0" smtClean="0">
                        <a:latin typeface="Cambria Math" panose="02040503050406030204" pitchFamily="18" charset="0"/>
                      </a:rPr>
                      <m:t>𝚲</m:t>
                    </m:r>
                    <m:d>
                      <m:dPr>
                        <m:ctrlPr>
                          <a:rPr lang="en-US" altLang="ja-JP" b="0" i="1" smtClean="0">
                            <a:latin typeface="Cambria Math" panose="02040503050406030204" pitchFamily="18" charset="0"/>
                          </a:rPr>
                        </m:ctrlPr>
                      </m:dPr>
                      <m:e>
                        <m:r>
                          <a:rPr lang="en-US" altLang="ja-JP" b="1">
                            <a:latin typeface="Cambria Math" panose="02040503050406030204" pitchFamily="18" charset="0"/>
                          </a:rPr>
                          <m:t>𝚿</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1</m:t>
                            </m:r>
                          </m:e>
                        </m:d>
                      </m:e>
                    </m:d>
                  </m:oMath>
                </a14:m>
                <a:r>
                  <a:rPr lang="ja-JP" altLang="en-US" dirty="0"/>
                  <a:t>は女性一人当たりの基本再生産数の全国平均を表す．ちなみに</a:t>
                </a:r>
                <a:r>
                  <a:rPr lang="en-US" altLang="ja-JP" dirty="0"/>
                  <a:t>2015</a:t>
                </a:r>
                <a:r>
                  <a:rPr lang="ja-JP" altLang="en-US" dirty="0"/>
                  <a:t>年の日本の値は</a:t>
                </a:r>
                <a:r>
                  <a:rPr lang="en-US" altLang="ja-JP" dirty="0"/>
                  <a:t>0.69</a:t>
                </a:r>
                <a:r>
                  <a:rPr lang="ja-JP" altLang="en-US" dirty="0"/>
                  <a:t>で</a:t>
                </a:r>
                <a:r>
                  <a:rPr lang="en-US" altLang="ja-JP" dirty="0"/>
                  <a:t>2015</a:t>
                </a:r>
                <a:r>
                  <a:rPr lang="ja-JP" altLang="en-US" dirty="0"/>
                  <a:t>年の実測値</a:t>
                </a:r>
                <a:r>
                  <a:rPr lang="en-US" altLang="ja-JP" dirty="0"/>
                  <a:t>0.70*</a:t>
                </a:r>
                <a:r>
                  <a:rPr lang="ja-JP" altLang="en-US" dirty="0"/>
                  <a:t>と</a:t>
                </a:r>
                <a:r>
                  <a:rPr lang="en-US" altLang="ja-JP" dirty="0"/>
                  <a:t>2010</a:t>
                </a:r>
                <a:r>
                  <a:rPr lang="ja-JP" altLang="en-US" dirty="0"/>
                  <a:t>年の実測値</a:t>
                </a:r>
                <a:r>
                  <a:rPr lang="en-US" altLang="ja-JP" dirty="0"/>
                  <a:t>0.68</a:t>
                </a:r>
                <a:r>
                  <a:rPr lang="ja-JP" altLang="en-US" dirty="0"/>
                  <a:t>の平均と一致する．我々のモデルは単位時間５年のため．この行列</a:t>
                </a:r>
                <a14:m>
                  <m:oMath xmlns:m="http://schemas.openxmlformats.org/officeDocument/2006/math">
                    <m:r>
                      <a:rPr lang="en-US" altLang="ja-JP" b="1">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1</m:t>
                        </m:r>
                      </m:e>
                    </m:d>
                  </m:oMath>
                </a14:m>
                <a:r>
                  <a:rPr lang="ja-JP" altLang="en-US" dirty="0"/>
                  <a:t>は次世代行列と呼ばれる．</a:t>
                </a:r>
                <a:endParaRPr lang="en-US" altLang="ja-JP" dirty="0"/>
              </a:p>
              <a:p>
                <a:pPr marL="0" indent="0">
                  <a:buNone/>
                </a:pP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9006419-34A9-4432-16E9-920C0A89D31A}"/>
                  </a:ext>
                </a:extLst>
              </p:cNvPr>
              <p:cNvSpPr>
                <a:spLocks noGrp="1" noRot="1" noChangeAspect="1" noMove="1" noResize="1" noEditPoints="1" noAdjustHandles="1" noChangeArrowheads="1" noChangeShapeType="1" noTextEdit="1"/>
              </p:cNvSpPr>
              <p:nvPr>
                <p:ph sz="half" idx="1"/>
              </p:nvPr>
            </p:nvSpPr>
            <p:spPr>
              <a:xfrm>
                <a:off x="152400" y="1766596"/>
                <a:ext cx="6019800" cy="5029886"/>
              </a:xfrm>
              <a:blipFill>
                <a:blip r:embed="rId2"/>
                <a:stretch>
                  <a:fillRect/>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F532A5AC-D523-D6A1-802A-E13999981855}"/>
              </a:ext>
            </a:extLst>
          </p:cNvPr>
          <p:cNvSpPr txBox="1"/>
          <p:nvPr/>
        </p:nvSpPr>
        <p:spPr>
          <a:xfrm flipH="1">
            <a:off x="10322180" y="6427150"/>
            <a:ext cx="1936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Inaba 1986</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p:cxnSp>
        <p:nvCxnSpPr>
          <p:cNvPr id="17" name="直線コネクタ 16">
            <a:extLst>
              <a:ext uri="{FF2B5EF4-FFF2-40B4-BE49-F238E27FC236}">
                <a16:creationId xmlns:a16="http://schemas.microsoft.com/office/drawing/2014/main" id="{978B23AE-24B5-4D2D-96DE-70C9ABAD3411}"/>
              </a:ext>
            </a:extLst>
          </p:cNvPr>
          <p:cNvCxnSpPr>
            <a:cxnSpLocks/>
          </p:cNvCxnSpPr>
          <p:nvPr/>
        </p:nvCxnSpPr>
        <p:spPr>
          <a:xfrm>
            <a:off x="1883851" y="4055803"/>
            <a:ext cx="26822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コンテンツ プレースホルダー 12">
                <a:extLst>
                  <a:ext uri="{FF2B5EF4-FFF2-40B4-BE49-F238E27FC236}">
                    <a16:creationId xmlns:a16="http://schemas.microsoft.com/office/drawing/2014/main" id="{182C0AD5-40CB-DCE9-C5A8-571B93D2C5A4}"/>
                  </a:ext>
                </a:extLst>
              </p:cNvPr>
              <p:cNvSpPr>
                <a:spLocks noGrp="1"/>
              </p:cNvSpPr>
              <p:nvPr>
                <p:ph sz="half" idx="2"/>
              </p:nvPr>
            </p:nvSpPr>
            <p:spPr>
              <a:ln w="38100">
                <a:solidFill>
                  <a:srgbClr val="C00000"/>
                </a:solidFill>
              </a:ln>
            </p:spPr>
            <p:txBody>
              <a:bodyPr/>
              <a:lstStyle/>
              <a:p>
                <a:r>
                  <a:rPr lang="ja-JP" altLang="en-US" dirty="0"/>
                  <a:t>固有ベクトルの構造を知るためには以下の方程式を解く必要があるが，これまで解の存在が示せても具体的な解を構成した話はなかった</a:t>
                </a:r>
                <a:r>
                  <a:rPr lang="en-US" altLang="ja-JP" dirty="0"/>
                  <a:t>.</a:t>
                </a:r>
              </a:p>
              <a:p>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m:t>
                        </m:r>
                        <m:r>
                          <a:rPr lang="en-US" altLang="ja-JP" b="0" i="1" smtClean="0">
                            <a:latin typeface="Cambria Math" panose="02040503050406030204" pitchFamily="18" charset="0"/>
                          </a:rPr>
                          <m:t>𝑗</m:t>
                        </m:r>
                      </m:e>
                    </m:d>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a:rPr lang="en-US" altLang="ja-JP" b="0" i="1" smtClean="0">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m:t>
                                </m:r>
                                <m:r>
                                  <a:rPr lang="en-US" altLang="ja-JP" i="1">
                                    <a:latin typeface="Cambria Math" panose="02040503050406030204" pitchFamily="18" charset="0"/>
                                  </a:rPr>
                                  <m:t>𝑖</m:t>
                                </m:r>
                              </m:e>
                            </m:d>
                            <m:r>
                              <a:rPr lang="en-US" altLang="ja-JP" i="1">
                                <a:latin typeface="Cambria Math" panose="02040503050406030204" pitchFamily="18" charset="0"/>
                              </a:rPr>
                              <m:t>𝜓</m:t>
                            </m:r>
                          </m:e>
                          <m:sub>
                            <m:r>
                              <a:rPr lang="en-US" altLang="ja-JP" i="1">
                                <a:latin typeface="Cambria Math" panose="02040503050406030204" pitchFamily="18" charset="0"/>
                              </a:rPr>
                              <m:t>𝑖𝑗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𝜆</m:t>
                            </m:r>
                          </m:e>
                        </m:d>
                      </m:e>
                    </m:nary>
                  </m:oMath>
                </a14:m>
                <a:endParaRPr lang="en-US" altLang="ja-JP" dirty="0"/>
              </a:p>
              <a:p>
                <a:pPr marL="0" indent="0">
                  <a:buNone/>
                </a:pPr>
                <a:endParaRPr lang="en-US" altLang="ja-JP" dirty="0"/>
              </a:p>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𝜆</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e>
                    </m:d>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𝜓</m:t>
                            </m:r>
                          </m:e>
                          <m:sub>
                            <m:r>
                              <a:rPr kumimoji="1" lang="en-US" altLang="ja-JP" b="0" i="1" smtClean="0">
                                <a:latin typeface="Cambria Math" panose="02040503050406030204" pitchFamily="18" charset="0"/>
                              </a:rPr>
                              <m:t>𝑖𝑗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𝜆</m:t>
                            </m:r>
                          </m:e>
                        </m:d>
                      </m:e>
                    </m:nary>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𝜆</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0</m:t>
                        </m:r>
                        <m:r>
                          <a:rPr lang="en-US" altLang="ja-JP" i="1">
                            <a:latin typeface="Cambria Math" panose="02040503050406030204" pitchFamily="18" charset="0"/>
                          </a:rPr>
                          <m:t>,</m:t>
                        </m:r>
                        <m:r>
                          <a:rPr lang="en-US" altLang="ja-JP" b="0" i="1" smtClean="0">
                            <a:latin typeface="Cambria Math" panose="02040503050406030204" pitchFamily="18" charset="0"/>
                          </a:rPr>
                          <m:t>𝑗</m:t>
                        </m:r>
                      </m:e>
                    </m:d>
                  </m:oMath>
                </a14:m>
                <a:endParaRPr lang="en-US" altLang="ja-JP" dirty="0"/>
              </a:p>
              <a:p>
                <a:endParaRPr lang="ja-JP" altLang="en-US" dirty="0"/>
              </a:p>
            </p:txBody>
          </p:sp>
        </mc:Choice>
        <mc:Fallback xmlns="">
          <p:sp>
            <p:nvSpPr>
              <p:cNvPr id="13" name="コンテンツ プレースホルダー 12">
                <a:extLst>
                  <a:ext uri="{FF2B5EF4-FFF2-40B4-BE49-F238E27FC236}">
                    <a16:creationId xmlns:a16="http://schemas.microsoft.com/office/drawing/2014/main" id="{182C0AD5-40CB-DCE9-C5A8-571B93D2C5A4}"/>
                  </a:ext>
                </a:extLst>
              </p:cNvPr>
              <p:cNvSpPr>
                <a:spLocks noGrp="1" noRot="1" noChangeAspect="1" noMove="1" noResize="1" noEditPoints="1" noAdjustHandles="1" noChangeArrowheads="1" noChangeShapeType="1" noTextEdit="1"/>
              </p:cNvSpPr>
              <p:nvPr>
                <p:ph sz="half" idx="2"/>
              </p:nvPr>
            </p:nvSpPr>
            <p:spPr>
              <a:blipFill>
                <a:blip r:embed="rId3"/>
                <a:stretch>
                  <a:fillRect l="-350"/>
                </a:stretch>
              </a:blipFill>
              <a:ln w="38100">
                <a:solidFill>
                  <a:srgbClr val="C00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322873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00B6CF-57C3-BB67-2030-F75504895534}"/>
              </a:ext>
            </a:extLst>
          </p:cNvPr>
          <p:cNvSpPr>
            <a:spLocks noGrp="1"/>
          </p:cNvSpPr>
          <p:nvPr>
            <p:ph type="title"/>
          </p:nvPr>
        </p:nvSpPr>
        <p:spPr/>
        <p:txBody>
          <a:bodyPr/>
          <a:lstStyle/>
          <a:p>
            <a:r>
              <a:rPr kumimoji="1" lang="ja-JP" altLang="en-US" dirty="0"/>
              <a:t>既約非負行列と人口学的自然さ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ADDCE16-EB0A-BAC6-3F39-A56982E6485C}"/>
                  </a:ext>
                </a:extLst>
              </p:cNvPr>
              <p:cNvSpPr>
                <a:spLocks noGrp="1"/>
              </p:cNvSpPr>
              <p:nvPr>
                <p:ph sz="half" idx="1"/>
              </p:nvPr>
            </p:nvSpPr>
            <p:spPr/>
            <p:txBody>
              <a:bodyPr/>
              <a:lstStyle/>
              <a:p>
                <a:r>
                  <a:rPr kumimoji="1" lang="ja-JP" altLang="en-US" dirty="0"/>
                  <a:t>先述の方程式の一般的な表現を得る上で非負行列だけでは，難しい．そこで，既約性を仮定する．既約行列とは右式で与えられる行列が正行列となる</a:t>
                </a:r>
                <a14:m>
                  <m:oMath xmlns:m="http://schemas.openxmlformats.org/officeDocument/2006/math">
                    <m:r>
                      <a:rPr kumimoji="1" lang="en-US" altLang="ja-JP" b="0" i="1" smtClean="0">
                        <a:latin typeface="Cambria Math" panose="02040503050406030204" pitchFamily="18" charset="0"/>
                      </a:rPr>
                      <m:t>𝑀</m:t>
                    </m:r>
                    <m:r>
                      <a:rPr kumimoji="1" lang="en-US" altLang="ja-JP" b="0" i="1" smtClean="0">
                        <a:latin typeface="Cambria Math" panose="02040503050406030204" pitchFamily="18" charset="0"/>
                      </a:rPr>
                      <m:t>&lt;</m:t>
                    </m:r>
                    <m:r>
                      <a:rPr kumimoji="1" lang="en-US" altLang="ja-JP" b="0" i="1" smtClean="0">
                        <a:latin typeface="Cambria Math" panose="02040503050406030204" pitchFamily="18" charset="0"/>
                      </a:rPr>
                      <m:t>∞</m:t>
                    </m:r>
                  </m:oMath>
                </a14:m>
                <a:r>
                  <a:rPr kumimoji="1" lang="ja-JP" altLang="en-US" dirty="0"/>
                  <a:t>が存在する事である．</a:t>
                </a:r>
                <a:endParaRPr kumimoji="1" lang="en-US" altLang="ja-JP" dirty="0"/>
              </a:p>
              <a:p>
                <a:r>
                  <a:rPr kumimoji="1" lang="ja-JP" altLang="en-US" dirty="0"/>
                  <a:t>既約性を</a:t>
                </a:r>
                <a14:m>
                  <m:oMath xmlns:m="http://schemas.openxmlformats.org/officeDocument/2006/math">
                    <m:r>
                      <a:rPr lang="en-US" altLang="ja-JP" b="1" smtClean="0">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𝜆</m:t>
                        </m:r>
                      </m:e>
                    </m:d>
                  </m:oMath>
                </a14:m>
                <a:r>
                  <a:rPr kumimoji="1" lang="ja-JP" altLang="en-US" dirty="0"/>
                  <a:t>に仮定する．</a:t>
                </a:r>
                <a:r>
                  <a:rPr kumimoji="1" lang="en-US" altLang="ja-JP" dirty="0"/>
                  <a:t> </a:t>
                </a:r>
                <a14:m>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𝜓</m:t>
                        </m:r>
                      </m:e>
                      <m:sub>
                        <m:r>
                          <a:rPr kumimoji="1" lang="en-US" altLang="ja-JP" i="1">
                            <a:latin typeface="Cambria Math" panose="02040503050406030204" pitchFamily="18" charset="0"/>
                          </a:rPr>
                          <m:t>𝑖𝑗</m:t>
                        </m:r>
                      </m:sub>
                    </m:sSub>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𝜆</m:t>
                        </m:r>
                      </m:e>
                    </m:d>
                  </m:oMath>
                </a14:m>
                <a:r>
                  <a:rPr kumimoji="1" lang="ja-JP" altLang="en-US" dirty="0"/>
                  <a:t>が一世代が持つ貢献度とである事を考えると，</a:t>
                </a:r>
                <a:r>
                  <a:rPr kumimoji="1" lang="en-US" altLang="ja-JP" dirty="0"/>
                  <a:t> </a:t>
                </a:r>
                <a14:m>
                  <m:oMath xmlns:m="http://schemas.openxmlformats.org/officeDocument/2006/math">
                    <m:r>
                      <a:rPr kumimoji="1" lang="en-US" altLang="ja-JP" i="1">
                        <a:latin typeface="Cambria Math" panose="02040503050406030204" pitchFamily="18" charset="0"/>
                      </a:rPr>
                      <m:t>𝑀</m:t>
                    </m:r>
                  </m:oMath>
                </a14:m>
                <a:r>
                  <a:rPr kumimoji="1" lang="ja-JP" altLang="en-US" dirty="0"/>
                  <a:t>は全ての都道府県に子孫を持つ経路が現れるのに必要な世代数を表す．</a:t>
                </a:r>
                <a:endParaRPr kumimoji="1" lang="en-US" altLang="ja-JP" dirty="0"/>
              </a:p>
              <a:p>
                <a:r>
                  <a:rPr kumimoji="1" lang="ja-JP" altLang="en-US" dirty="0"/>
                  <a:t>日本の実際のデータでは</a:t>
                </a:r>
                <a14:m>
                  <m:oMath xmlns:m="http://schemas.openxmlformats.org/officeDocument/2006/math">
                    <m:r>
                      <a:rPr lang="en-US" altLang="ja-JP" b="1" smtClean="0">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𝜆</m:t>
                        </m:r>
                      </m:e>
                    </m:d>
                  </m:oMath>
                </a14:m>
                <a:r>
                  <a:rPr kumimoji="1" lang="ja-JP" altLang="en-US" dirty="0"/>
                  <a:t>は大抵正行列である．</a:t>
                </a:r>
              </a:p>
            </p:txBody>
          </p:sp>
        </mc:Choice>
        <mc:Fallback xmlns="">
          <p:sp>
            <p:nvSpPr>
              <p:cNvPr id="3" name="コンテンツ プレースホルダー 2">
                <a:extLst>
                  <a:ext uri="{FF2B5EF4-FFF2-40B4-BE49-F238E27FC236}">
                    <a16:creationId xmlns:a16="http://schemas.microsoft.com/office/drawing/2014/main" id="{FADDCE16-EB0A-BAC6-3F39-A56982E6485C}"/>
                  </a:ext>
                </a:extLst>
              </p:cNvPr>
              <p:cNvSpPr>
                <a:spLocks noGrp="1" noRot="1" noChangeAspect="1" noMove="1" noResize="1" noEditPoints="1" noAdjustHandles="1" noChangeArrowheads="1" noChangeShapeType="1" noTextEdit="1"/>
              </p:cNvSpPr>
              <p:nvPr>
                <p:ph sz="half" idx="1"/>
              </p:nvPr>
            </p:nvSpPr>
            <p:spPr>
              <a:blipFill>
                <a:blip r:embed="rId2"/>
                <a:stretch>
                  <a:fillRect l="-706" r="-2118" b="-74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コンテンツ プレースホルダー 3">
                <a:extLst>
                  <a:ext uri="{FF2B5EF4-FFF2-40B4-BE49-F238E27FC236}">
                    <a16:creationId xmlns:a16="http://schemas.microsoft.com/office/drawing/2014/main" id="{35316CDD-3F8A-A254-321E-F3ECE4DBDFCD}"/>
                  </a:ext>
                </a:extLst>
              </p:cNvPr>
              <p:cNvSpPr>
                <a:spLocks noGrp="1"/>
              </p:cNvSpPr>
              <p:nvPr>
                <p:ph sz="half" idx="2"/>
              </p:nvPr>
            </p:nvSpPr>
            <p:spPr/>
            <p:txBody>
              <a:bodyPr/>
              <a:lstStyle/>
              <a:p>
                <a:r>
                  <a:rPr kumimoji="1" lang="ja-JP" altLang="en-US" dirty="0"/>
                  <a:t>既約非負行列</a:t>
                </a:r>
                <a14:m>
                  <m:oMath xmlns:m="http://schemas.openxmlformats.org/officeDocument/2006/math">
                    <m:r>
                      <a:rPr kumimoji="1" lang="en-US" altLang="ja-JP" b="1" i="0" dirty="0" smtClean="0">
                        <a:latin typeface="Cambria Math" panose="02040503050406030204" pitchFamily="18" charset="0"/>
                      </a:rPr>
                      <m:t>𝐀</m:t>
                    </m:r>
                  </m:oMath>
                </a14:m>
                <a:r>
                  <a:rPr kumimoji="1" lang="ja-JP" altLang="en-US" dirty="0"/>
                  <a:t>の定義の一つ</a:t>
                </a:r>
                <a:r>
                  <a:rPr kumimoji="1" lang="en-US" altLang="ja-JP" dirty="0"/>
                  <a:t>:</a:t>
                </a:r>
              </a:p>
              <a:p>
                <a:pPr marL="0" indent="0">
                  <a:buNone/>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𝐈</m:t>
                      </m:r>
                      <m:r>
                        <a:rPr lang="en-US" altLang="ja-JP" i="1">
                          <a:latin typeface="Cambria Math" panose="02040503050406030204" pitchFamily="18" charset="0"/>
                        </a:rPr>
                        <m:t>+</m:t>
                      </m:r>
                      <m:r>
                        <a:rPr kumimoji="1" lang="en-US" altLang="ja-JP" b="1" dirty="0">
                          <a:latin typeface="Cambria Math" panose="02040503050406030204" pitchFamily="18" charset="0"/>
                        </a:rPr>
                        <m:t>𝐀</m:t>
                      </m:r>
                      <m:r>
                        <a:rPr kumimoji="1" lang="en-US" altLang="ja-JP" dirty="0">
                          <a:latin typeface="Cambria Math" panose="02040503050406030204" pitchFamily="18" charset="0"/>
                        </a:rPr>
                        <m:t>+</m:t>
                      </m:r>
                      <m:sSup>
                        <m:sSupPr>
                          <m:ctrlPr>
                            <a:rPr kumimoji="1" lang="en-US" altLang="ja-JP" b="1" i="1" dirty="0">
                              <a:latin typeface="Cambria Math" panose="02040503050406030204" pitchFamily="18" charset="0"/>
                            </a:rPr>
                          </m:ctrlPr>
                        </m:sSupPr>
                        <m:e>
                          <m:r>
                            <a:rPr kumimoji="1" lang="en-US" altLang="ja-JP" b="1" dirty="0">
                              <a:latin typeface="Cambria Math" panose="02040503050406030204" pitchFamily="18" charset="0"/>
                            </a:rPr>
                            <m:t>𝐀</m:t>
                          </m:r>
                        </m:e>
                        <m:sup>
                          <m:r>
                            <a:rPr kumimoji="1" lang="en-US" altLang="ja-JP" dirty="0">
                              <a:latin typeface="Cambria Math" panose="02040503050406030204" pitchFamily="18" charset="0"/>
                            </a:rPr>
                            <m:t>2</m:t>
                          </m:r>
                        </m:sup>
                      </m:sSup>
                      <m:r>
                        <a:rPr kumimoji="1" lang="en-US" altLang="ja-JP" dirty="0">
                          <a:latin typeface="Cambria Math" panose="02040503050406030204" pitchFamily="18" charset="0"/>
                        </a:rPr>
                        <m:t>+</m:t>
                      </m:r>
                      <m:r>
                        <a:rPr kumimoji="1" lang="en-US" altLang="ja-JP" i="1" dirty="0">
                          <a:latin typeface="Cambria Math" panose="02040503050406030204" pitchFamily="18" charset="0"/>
                        </a:rPr>
                        <m:t>⋯+</m:t>
                      </m:r>
                      <m:sSup>
                        <m:sSupPr>
                          <m:ctrlPr>
                            <a:rPr kumimoji="1" lang="en-US" altLang="ja-JP" b="1" i="1" dirty="0">
                              <a:latin typeface="Cambria Math" panose="02040503050406030204" pitchFamily="18" charset="0"/>
                            </a:rPr>
                          </m:ctrlPr>
                        </m:sSupPr>
                        <m:e>
                          <m:r>
                            <a:rPr kumimoji="1" lang="en-US" altLang="ja-JP" b="1" dirty="0">
                              <a:latin typeface="Cambria Math" panose="02040503050406030204" pitchFamily="18" charset="0"/>
                            </a:rPr>
                            <m:t>𝐀</m:t>
                          </m:r>
                        </m:e>
                        <m:sup>
                          <m:r>
                            <a:rPr kumimoji="1" lang="en-US" altLang="ja-JP" i="1" dirty="0">
                              <a:latin typeface="Cambria Math" panose="02040503050406030204" pitchFamily="18" charset="0"/>
                            </a:rPr>
                            <m:t>𝑀</m:t>
                          </m:r>
                        </m:sup>
                      </m:sSup>
                      <m:r>
                        <a:rPr kumimoji="1" lang="en-US" altLang="ja-JP" b="1" i="1" dirty="0">
                          <a:latin typeface="Cambria Math" panose="02040503050406030204" pitchFamily="18" charset="0"/>
                        </a:rPr>
                        <m:t>&gt;</m:t>
                      </m:r>
                      <m:r>
                        <a:rPr kumimoji="1" lang="en-US" altLang="ja-JP" b="1" i="1" dirty="0">
                          <a:latin typeface="Cambria Math" panose="02040503050406030204" pitchFamily="18" charset="0"/>
                        </a:rPr>
                        <m:t>𝟎</m:t>
                      </m:r>
                    </m:oMath>
                  </m:oMathPara>
                </a14:m>
                <a:endParaRPr kumimoji="1" lang="en-US" altLang="ja-JP" dirty="0"/>
              </a:p>
              <a:p>
                <a:pPr marL="0" indent="0">
                  <a:buNone/>
                </a:pPr>
                <a:r>
                  <a:rPr kumimoji="1" lang="ja-JP" altLang="en-US" dirty="0"/>
                  <a:t>　上記数列が正行列となる</a:t>
                </a:r>
                <a:r>
                  <a:rPr kumimoji="1" lang="en-US" altLang="ja-JP" dirty="0"/>
                  <a:t>M</a:t>
                </a:r>
                <a:r>
                  <a:rPr kumimoji="1" lang="ja-JP" altLang="en-US" dirty="0"/>
                  <a:t>が存在する</a:t>
                </a:r>
                <a:r>
                  <a:rPr kumimoji="1" lang="en-US" altLang="ja-JP" dirty="0"/>
                  <a:t>.</a:t>
                </a:r>
                <a:endParaRPr kumimoji="1" lang="en-US" altLang="ja-JP" b="1" dirty="0"/>
              </a:p>
              <a:p>
                <a:r>
                  <a:rPr lang="en-US" altLang="ja-JP" b="1" dirty="0"/>
                  <a:t> </a:t>
                </a:r>
                <a14:m>
                  <m:oMath xmlns:m="http://schemas.openxmlformats.org/officeDocument/2006/math">
                    <m:r>
                      <a:rPr lang="en-US" altLang="ja-JP" b="1" smtClean="0">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𝜆</m:t>
                        </m:r>
                      </m:e>
                    </m:d>
                  </m:oMath>
                </a14:m>
                <a:r>
                  <a:rPr lang="ja-JP" altLang="en-US" dirty="0"/>
                  <a:t>が以下の性質を持つ最小の</a:t>
                </a:r>
                <a14:m>
                  <m:oMath xmlns:m="http://schemas.openxmlformats.org/officeDocument/2006/math">
                    <m:r>
                      <a:rPr kumimoji="1" lang="en-US" altLang="ja-JP" i="1" dirty="0">
                        <a:latin typeface="Cambria Math" panose="02040503050406030204" pitchFamily="18" charset="0"/>
                      </a:rPr>
                      <m:t>𝑀</m:t>
                    </m:r>
                  </m:oMath>
                </a14:m>
                <a:r>
                  <a:rPr lang="ja-JP" altLang="en-US" dirty="0"/>
                  <a:t>を</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i="1" dirty="0">
                            <a:latin typeface="Cambria Math" panose="02040503050406030204" pitchFamily="18" charset="0"/>
                          </a:rPr>
                          <m:t>𝑀</m:t>
                        </m:r>
                      </m:e>
                      <m:sub>
                        <m:r>
                          <a:rPr kumimoji="1" lang="en-US" altLang="ja-JP" b="0" i="1" dirty="0" smtClean="0">
                            <a:latin typeface="Cambria Math" panose="02040503050406030204" pitchFamily="18" charset="0"/>
                          </a:rPr>
                          <m:t>0</m:t>
                        </m:r>
                      </m:sub>
                    </m:sSub>
                  </m:oMath>
                </a14:m>
                <a:r>
                  <a:rPr lang="ja-JP" altLang="en-US" dirty="0"/>
                  <a:t>と置くとする</a:t>
                </a:r>
                <a:endParaRPr lang="en-US" altLang="ja-JP"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ja-JP" b="1">
                          <a:latin typeface="Cambria Math" panose="02040503050406030204" pitchFamily="18" charset="0"/>
                        </a:rPr>
                        <m:t>𝐈</m:t>
                      </m:r>
                      <m:r>
                        <a:rPr lang="en-US" altLang="ja-JP" i="1">
                          <a:latin typeface="Cambria Math" panose="02040503050406030204" pitchFamily="18" charset="0"/>
                        </a:rPr>
                        <m:t>+</m:t>
                      </m:r>
                      <m:r>
                        <a:rPr lang="en-US" altLang="ja-JP" b="1">
                          <a:latin typeface="Cambria Math" panose="02040503050406030204" pitchFamily="18" charset="0"/>
                        </a:rPr>
                        <m:t>𝚿</m:t>
                      </m:r>
                      <m:d>
                        <m:dPr>
                          <m:ctrlPr>
                            <a:rPr lang="en-US" altLang="ja-JP" i="1">
                              <a:latin typeface="Cambria Math" panose="02040503050406030204" pitchFamily="18" charset="0"/>
                            </a:rPr>
                          </m:ctrlPr>
                        </m:dPr>
                        <m:e>
                          <m:r>
                            <a:rPr lang="en-US" altLang="ja-JP" i="1">
                              <a:latin typeface="Cambria Math" panose="02040503050406030204" pitchFamily="18" charset="0"/>
                            </a:rPr>
                            <m:t>𝜆</m:t>
                          </m:r>
                        </m:e>
                      </m:d>
                      <m:r>
                        <a:rPr lang="en-US" altLang="ja-JP" b="0" i="0" smtClean="0">
                          <a:latin typeface="Cambria Math" panose="02040503050406030204" pitchFamily="18" charset="0"/>
                        </a:rPr>
                        <m:t>+</m:t>
                      </m:r>
                      <m:r>
                        <a:rPr lang="en-US" altLang="ja-JP" b="1">
                          <a:latin typeface="Cambria Math" panose="02040503050406030204" pitchFamily="18" charset="0"/>
                        </a:rPr>
                        <m:t>𝚿</m:t>
                      </m:r>
                      <m:sSup>
                        <m:sSupPr>
                          <m:ctrlPr>
                            <a:rPr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𝜆</m:t>
                              </m:r>
                            </m:e>
                          </m:d>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m:t>
                      </m:r>
                      <m:r>
                        <a:rPr lang="en-US" altLang="ja-JP" b="1">
                          <a:latin typeface="Cambria Math" panose="02040503050406030204" pitchFamily="18" charset="0"/>
                        </a:rPr>
                        <m:t>𝚿</m:t>
                      </m:r>
                      <m:sSup>
                        <m:sSupPr>
                          <m:ctrlPr>
                            <a:rPr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𝜆</m:t>
                              </m:r>
                            </m:e>
                          </m:d>
                        </m:e>
                        <m:sup>
                          <m:r>
                            <a:rPr lang="en-US" altLang="ja-JP" b="0" i="1" smtClean="0">
                              <a:latin typeface="Cambria Math" panose="02040503050406030204" pitchFamily="18" charset="0"/>
                            </a:rPr>
                            <m:t>𝑀</m:t>
                          </m:r>
                        </m:sup>
                      </m:sSup>
                      <m:r>
                        <a:rPr lang="en-US" altLang="ja-JP" b="0" i="1" smtClean="0">
                          <a:latin typeface="Cambria Math" panose="02040503050406030204" pitchFamily="18" charset="0"/>
                        </a:rPr>
                        <m:t>&gt;</m:t>
                      </m:r>
                      <m:r>
                        <a:rPr lang="en-US" altLang="ja-JP" b="0" i="1" smtClean="0">
                          <a:latin typeface="Cambria Math" panose="02040503050406030204" pitchFamily="18" charset="0"/>
                        </a:rPr>
                        <m:t>0</m:t>
                      </m:r>
                    </m:oMath>
                  </m:oMathPara>
                </a14:m>
                <a:endParaRPr lang="en-US" altLang="ja-JP" dirty="0"/>
              </a:p>
              <a:p>
                <a:r>
                  <a:rPr lang="ja-JP" altLang="en-US" dirty="0"/>
                  <a:t>この時，</a:t>
                </a:r>
                <a:r>
                  <a:rPr kumimoji="1" lang="en-US" altLang="ja-JP" b="0" dirty="0"/>
                  <a:t>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i="1" dirty="0">
                            <a:latin typeface="Cambria Math" panose="02040503050406030204" pitchFamily="18" charset="0"/>
                          </a:rPr>
                          <m:t>𝑀</m:t>
                        </m:r>
                      </m:e>
                      <m:sub>
                        <m:r>
                          <a:rPr kumimoji="1" lang="en-US" altLang="ja-JP" b="0" i="1" dirty="0" smtClean="0">
                            <a:latin typeface="Cambria Math" panose="02040503050406030204" pitchFamily="18" charset="0"/>
                          </a:rPr>
                          <m:t>0</m:t>
                        </m:r>
                      </m:sub>
                    </m:sSub>
                  </m:oMath>
                </a14:m>
                <a:r>
                  <a:rPr lang="ja-JP" altLang="en-US" dirty="0"/>
                  <a:t>は全ての地域に子孫を持つ為に必要な最小の世代数を表す．</a:t>
                </a:r>
                <a:endParaRPr lang="en-US" altLang="ja-JP" dirty="0"/>
              </a:p>
              <a:p>
                <a:pPr marL="0" indent="0">
                  <a:buNone/>
                </a:pPr>
                <a:endParaRPr kumimoji="1" lang="ja-JP" altLang="en-US" dirty="0"/>
              </a:p>
            </p:txBody>
          </p:sp>
        </mc:Choice>
        <mc:Fallback>
          <p:sp>
            <p:nvSpPr>
              <p:cNvPr id="4" name="コンテンツ プレースホルダー 3">
                <a:extLst>
                  <a:ext uri="{FF2B5EF4-FFF2-40B4-BE49-F238E27FC236}">
                    <a16:creationId xmlns:a16="http://schemas.microsoft.com/office/drawing/2014/main" id="{35316CDD-3F8A-A254-321E-F3ECE4DBDFCD}"/>
                  </a:ext>
                </a:extLst>
              </p:cNvPr>
              <p:cNvSpPr>
                <a:spLocks noGrp="1" noRot="1" noChangeAspect="1" noMove="1" noResize="1" noEditPoints="1" noAdjustHandles="1" noChangeArrowheads="1" noChangeShapeType="1" noTextEdit="1"/>
              </p:cNvSpPr>
              <p:nvPr>
                <p:ph sz="half" idx="2"/>
              </p:nvPr>
            </p:nvSpPr>
            <p:spPr>
              <a:blipFill>
                <a:blip r:embed="rId3"/>
                <a:stretch>
                  <a:fillRect l="-706" r="-7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6133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タイトル 4">
            <a:extLst>
              <a:ext uri="{FF2B5EF4-FFF2-40B4-BE49-F238E27FC236}">
                <a16:creationId xmlns:a16="http://schemas.microsoft.com/office/drawing/2014/main" id="{FB358647-216F-B386-F177-C49222C160AE}"/>
              </a:ext>
            </a:extLst>
          </p:cNvPr>
          <p:cNvSpPr>
            <a:spLocks noGrp="1"/>
          </p:cNvSpPr>
          <p:nvPr>
            <p:ph type="title"/>
          </p:nvPr>
        </p:nvSpPr>
        <p:spPr>
          <a:xfrm>
            <a:off x="6517284" y="506705"/>
            <a:ext cx="4988916" cy="2888685"/>
          </a:xfrm>
        </p:spPr>
        <p:txBody>
          <a:bodyPr anchor="b">
            <a:normAutofit/>
          </a:bodyPr>
          <a:lstStyle/>
          <a:p>
            <a:r>
              <a:rPr lang="ja-JP" altLang="en-US" sz="5000"/>
              <a:t>フロベニウス根の固有ベクトル</a:t>
            </a:r>
            <a:br>
              <a:rPr lang="en-US" altLang="ja-JP" sz="5000"/>
            </a:br>
            <a:r>
              <a:rPr lang="ja-JP" altLang="en-US" sz="5000"/>
              <a:t>の表現定理</a:t>
            </a:r>
          </a:p>
        </p:txBody>
      </p:sp>
      <mc:AlternateContent xmlns:mc="http://schemas.openxmlformats.org/markup-compatibility/2006" xmlns:a14="http://schemas.microsoft.com/office/drawing/2010/main">
        <mc:Choice Requires="a14">
          <p:sp>
            <p:nvSpPr>
              <p:cNvPr id="18" name="Content Placeholder 11">
                <a:extLst>
                  <a:ext uri="{FF2B5EF4-FFF2-40B4-BE49-F238E27FC236}">
                    <a16:creationId xmlns:a16="http://schemas.microsoft.com/office/drawing/2014/main" id="{958A5986-503E-6C1B-015B-6766C46AFA75}"/>
                  </a:ext>
                </a:extLst>
              </p:cNvPr>
              <p:cNvSpPr>
                <a:spLocks noGrp="1"/>
              </p:cNvSpPr>
              <p:nvPr>
                <p:ph idx="1"/>
              </p:nvPr>
            </p:nvSpPr>
            <p:spPr>
              <a:xfrm>
                <a:off x="7350145" y="3564412"/>
                <a:ext cx="4156055" cy="2696944"/>
              </a:xfrm>
            </p:spPr>
            <p:txBody>
              <a:bodyPr>
                <a:normAutofit/>
              </a:bodyPr>
              <a:lstStyle/>
              <a:p>
                <a:r>
                  <a:rPr lang="ja-JP" altLang="en-US" dirty="0"/>
                  <a:t>証明の方針：非負既約行列</a:t>
                </a:r>
                <a14:m>
                  <m:oMath xmlns:m="http://schemas.openxmlformats.org/officeDocument/2006/math">
                    <m:r>
                      <a:rPr lang="en-US" altLang="ja-JP" b="1" i="0" dirty="0" smtClean="0">
                        <a:latin typeface="Cambria Math" panose="02040503050406030204" pitchFamily="18" charset="0"/>
                      </a:rPr>
                      <m:t>𝐀</m:t>
                    </m:r>
                  </m:oMath>
                </a14:m>
                <a:r>
                  <a:rPr lang="ja-JP" altLang="en-US" dirty="0"/>
                  <a:t>から任意の</a:t>
                </a:r>
                <a14:m>
                  <m:oMath xmlns:m="http://schemas.openxmlformats.org/officeDocument/2006/math">
                    <m:r>
                      <a:rPr lang="en-US" altLang="ja-JP" b="0" i="1" smtClean="0">
                        <a:latin typeface="Cambria Math" panose="02040503050406030204" pitchFamily="18" charset="0"/>
                      </a:rPr>
                      <m:t>ℓ</m:t>
                    </m:r>
                  </m:oMath>
                </a14:m>
                <a:r>
                  <a:rPr lang="ja-JP" altLang="en-US" dirty="0"/>
                  <a:t>行</a:t>
                </a:r>
                <a14:m>
                  <m:oMath xmlns:m="http://schemas.openxmlformats.org/officeDocument/2006/math">
                    <m:r>
                      <a:rPr lang="en-US" altLang="ja-JP" i="1">
                        <a:latin typeface="Cambria Math" panose="02040503050406030204" pitchFamily="18" charset="0"/>
                      </a:rPr>
                      <m:t>ℓ</m:t>
                    </m:r>
                  </m:oMath>
                </a14:m>
                <a:r>
                  <a:rPr lang="ja-JP" altLang="en-US" dirty="0"/>
                  <a:t>列を除した行列</a:t>
                </a:r>
                <a14:m>
                  <m:oMath xmlns:m="http://schemas.openxmlformats.org/officeDocument/2006/math">
                    <m:sSub>
                      <m:sSubPr>
                        <m:ctrlPr>
                          <a:rPr lang="en-US" altLang="ja-JP" b="1" i="1" dirty="0" smtClean="0">
                            <a:latin typeface="Cambria Math" panose="02040503050406030204" pitchFamily="18" charset="0"/>
                          </a:rPr>
                        </m:ctrlPr>
                      </m:sSubPr>
                      <m:e>
                        <m:r>
                          <a:rPr lang="en-US" altLang="ja-JP" b="1" dirty="0">
                            <a:latin typeface="Cambria Math" panose="02040503050406030204" pitchFamily="18" charset="0"/>
                          </a:rPr>
                          <m:t>𝐀</m:t>
                        </m:r>
                      </m:e>
                      <m:sub>
                        <m:r>
                          <a:rPr lang="en-US" altLang="ja-JP" b="1" i="1" dirty="0" smtClean="0">
                            <a:latin typeface="Cambria Math" panose="02040503050406030204" pitchFamily="18" charset="0"/>
                          </a:rPr>
                          <m:t>ℓ</m:t>
                        </m:r>
                      </m:sub>
                    </m:sSub>
                  </m:oMath>
                </a14:m>
                <a:r>
                  <a:rPr lang="ja-JP" altLang="en-US" dirty="0"/>
                  <a:t>に対し，以下の級数が収束する事を示せばよい．</a:t>
                </a:r>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b="1" i="0" smtClean="0">
                          <a:latin typeface="Cambria Math" panose="02040503050406030204" pitchFamily="18" charset="0"/>
                        </a:rPr>
                        <m:t>𝐈</m:t>
                      </m:r>
                      <m:r>
                        <a:rPr lang="en-US" altLang="ja-JP" b="0" i="1" smtClean="0">
                          <a:latin typeface="Cambria Math" panose="02040503050406030204" pitchFamily="18" charset="0"/>
                        </a:rPr>
                        <m:t>+</m:t>
                      </m:r>
                      <m:nary>
                        <m:naryPr>
                          <m:chr m:val="∑"/>
                          <m:ctrlPr>
                            <a:rPr lang="en-US" altLang="ja-JP" b="0" i="1" smtClean="0">
                              <a:latin typeface="Cambria Math" panose="02040503050406030204" pitchFamily="18" charset="0"/>
                            </a:rPr>
                          </m:ctrlPr>
                        </m:naryPr>
                        <m:sub>
                          <m:r>
                            <a:rPr lang="en-US" altLang="ja-JP" b="0" i="1" smtClean="0">
                              <a:latin typeface="Cambria Math" panose="02040503050406030204" pitchFamily="18" charset="0"/>
                            </a:rPr>
                            <m:t>𝑚</m:t>
                          </m:r>
                          <m:r>
                            <a:rPr lang="en-US" altLang="ja-JP" b="0" i="1" smtClean="0">
                              <a:latin typeface="Cambria Math" panose="02040503050406030204" pitchFamily="18" charset="0"/>
                            </a:rPr>
                            <m:t>=</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m:t>
                          </m:r>
                        </m:sup>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𝜆</m:t>
                              </m:r>
                            </m:e>
                            <m:sup>
                              <m:r>
                                <a:rPr lang="en-US" altLang="ja-JP" b="0" i="1" smtClean="0">
                                  <a:latin typeface="Cambria Math" panose="02040503050406030204" pitchFamily="18" charset="0"/>
                                </a:rPr>
                                <m:t>−</m:t>
                              </m:r>
                              <m:r>
                                <a:rPr lang="en-US" altLang="ja-JP" b="0" i="1" smtClean="0">
                                  <a:latin typeface="Cambria Math" panose="02040503050406030204" pitchFamily="18" charset="0"/>
                                </a:rPr>
                                <m:t>𝑚</m:t>
                              </m:r>
                            </m:sup>
                          </m:sSup>
                        </m:e>
                      </m:nary>
                      <m:sSubSup>
                        <m:sSubSupPr>
                          <m:ctrlPr>
                            <a:rPr lang="en-US" altLang="ja-JP" b="1" i="1" dirty="0" smtClean="0">
                              <a:latin typeface="Cambria Math" panose="02040503050406030204" pitchFamily="18" charset="0"/>
                            </a:rPr>
                          </m:ctrlPr>
                        </m:sSubSupPr>
                        <m:e>
                          <m:r>
                            <a:rPr lang="en-US" altLang="ja-JP" b="1" dirty="0">
                              <a:latin typeface="Cambria Math" panose="02040503050406030204" pitchFamily="18" charset="0"/>
                            </a:rPr>
                            <m:t>𝐀</m:t>
                          </m:r>
                        </m:e>
                        <m:sub>
                          <m:r>
                            <a:rPr lang="en-US" altLang="ja-JP" b="1" i="1" dirty="0">
                              <a:latin typeface="Cambria Math" panose="02040503050406030204" pitchFamily="18" charset="0"/>
                            </a:rPr>
                            <m:t>ℓ</m:t>
                          </m:r>
                        </m:sub>
                        <m:sup>
                          <m:r>
                            <a:rPr lang="en-US" altLang="ja-JP" b="0" i="1" dirty="0" smtClean="0">
                              <a:latin typeface="Cambria Math" panose="02040503050406030204" pitchFamily="18" charset="0"/>
                            </a:rPr>
                            <m:t>𝑚</m:t>
                          </m:r>
                        </m:sup>
                      </m:sSubSup>
                      <m:r>
                        <a:rPr lang="en-US" altLang="ja-JP" b="1" i="1" dirty="0" smtClean="0">
                          <a:latin typeface="Cambria Math" panose="02040503050406030204" pitchFamily="18" charset="0"/>
                        </a:rPr>
                        <m:t>&lt;</m:t>
                      </m:r>
                      <m:r>
                        <a:rPr lang="en-US" altLang="ja-JP" b="1" i="1" dirty="0" smtClean="0">
                          <a:latin typeface="Cambria Math" panose="02040503050406030204" pitchFamily="18" charset="0"/>
                        </a:rPr>
                        <m:t>∞</m:t>
                      </m:r>
                    </m:oMath>
                  </m:oMathPara>
                </a14:m>
                <a:endParaRPr lang="en-US" altLang="ja-JP" dirty="0"/>
              </a:p>
              <a:p>
                <a:endParaRPr lang="en-US" dirty="0"/>
              </a:p>
            </p:txBody>
          </p:sp>
        </mc:Choice>
        <mc:Fallback xmlns="">
          <p:sp>
            <p:nvSpPr>
              <p:cNvPr id="18" name="Content Placeholder 11">
                <a:extLst>
                  <a:ext uri="{FF2B5EF4-FFF2-40B4-BE49-F238E27FC236}">
                    <a16:creationId xmlns:a16="http://schemas.microsoft.com/office/drawing/2014/main" id="{958A5986-503E-6C1B-015B-6766C46AFA75}"/>
                  </a:ext>
                </a:extLst>
              </p:cNvPr>
              <p:cNvSpPr>
                <a:spLocks noGrp="1" noRot="1" noChangeAspect="1" noMove="1" noResize="1" noEditPoints="1" noAdjustHandles="1" noChangeArrowheads="1" noChangeShapeType="1" noTextEdit="1"/>
              </p:cNvSpPr>
              <p:nvPr>
                <p:ph idx="1"/>
              </p:nvPr>
            </p:nvSpPr>
            <p:spPr>
              <a:xfrm>
                <a:off x="7350145" y="3564412"/>
                <a:ext cx="4156055" cy="2696944"/>
              </a:xfrm>
              <a:blipFill>
                <a:blip r:embed="rId2"/>
                <a:stretch>
                  <a:fillRect l="-880" r="-147"/>
                </a:stretch>
              </a:blipFill>
            </p:spPr>
            <p:txBody>
              <a:bodyPr/>
              <a:lstStyle/>
              <a:p>
                <a:r>
                  <a:rPr lang="ja-JP" altLang="en-US">
                    <a:noFill/>
                  </a:rPr>
                  <a:t> </a:t>
                </a:r>
              </a:p>
            </p:txBody>
          </p:sp>
        </mc:Fallback>
      </mc:AlternateContent>
      <p:pic>
        <p:nvPicPr>
          <p:cNvPr id="8" name="コンテンツ プレースホルダー 7">
            <a:extLst>
              <a:ext uri="{FF2B5EF4-FFF2-40B4-BE49-F238E27FC236}">
                <a16:creationId xmlns:a16="http://schemas.microsoft.com/office/drawing/2014/main" id="{1F739E88-25E9-74B6-6B14-A0201C77837A}"/>
              </a:ext>
            </a:extLst>
          </p:cNvPr>
          <p:cNvPicPr>
            <a:picLocks noChangeAspect="1"/>
          </p:cNvPicPr>
          <p:nvPr/>
        </p:nvPicPr>
        <p:blipFill>
          <a:blip r:embed="rId3"/>
          <a:stretch>
            <a:fillRect/>
          </a:stretch>
        </p:blipFill>
        <p:spPr>
          <a:xfrm>
            <a:off x="259066" y="1348963"/>
            <a:ext cx="6258218" cy="4602257"/>
          </a:xfrm>
          <a:prstGeom prst="rect">
            <a:avLst/>
          </a:prstGeom>
        </p:spPr>
      </p:pic>
      <p:sp>
        <p:nvSpPr>
          <p:cNvPr id="9" name="テキスト ボックス 8">
            <a:extLst>
              <a:ext uri="{FF2B5EF4-FFF2-40B4-BE49-F238E27FC236}">
                <a16:creationId xmlns:a16="http://schemas.microsoft.com/office/drawing/2014/main" id="{73E2B123-50E3-F1CB-87FC-4CBF3E6C4E3D}"/>
              </a:ext>
            </a:extLst>
          </p:cNvPr>
          <p:cNvSpPr txBox="1"/>
          <p:nvPr/>
        </p:nvSpPr>
        <p:spPr>
          <a:xfrm>
            <a:off x="9661759" y="6372417"/>
            <a:ext cx="2530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Meiryo"/>
                <a:ea typeface="+mn-ea"/>
                <a:cs typeface="+mn-cs"/>
              </a:rPr>
              <a:t>Oizumi</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 et al., 2022</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p:spTree>
    <p:extLst>
      <p:ext uri="{BB962C8B-B14F-4D97-AF65-F5344CB8AC3E}">
        <p14:creationId xmlns:p14="http://schemas.microsoft.com/office/powerpoint/2010/main" val="38402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543C5A-DE14-45CF-B33E-4257068BD274}"/>
              </a:ext>
            </a:extLst>
          </p:cNvPr>
          <p:cNvSpPr>
            <a:spLocks noGrp="1"/>
          </p:cNvSpPr>
          <p:nvPr>
            <p:ph type="title"/>
          </p:nvPr>
        </p:nvSpPr>
        <p:spPr>
          <a:xfrm>
            <a:off x="799407" y="-88767"/>
            <a:ext cx="10515600" cy="1325563"/>
          </a:xfrm>
        </p:spPr>
        <p:txBody>
          <a:bodyPr>
            <a:normAutofit fontScale="90000"/>
          </a:bodyPr>
          <a:lstStyle/>
          <a:p>
            <a:r>
              <a:rPr kumimoji="1" lang="ja-JP" altLang="en-US" dirty="0"/>
              <a:t>０歳の繁殖価と安定都道府県分布</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90E0C40F-BD7D-4294-A954-613045B8C3B5}"/>
                  </a:ext>
                </a:extLst>
              </p:cNvPr>
              <p:cNvSpPr>
                <a:spLocks noGrp="1"/>
              </p:cNvSpPr>
              <p:nvPr>
                <p:ph type="body" idx="1"/>
              </p:nvPr>
            </p:nvSpPr>
            <p:spPr>
              <a:xfrm>
                <a:off x="358542" y="1459459"/>
                <a:ext cx="5571102" cy="1452298"/>
              </a:xfrm>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a:latin typeface="Cambria Math" panose="02040503050406030204" pitchFamily="18" charset="0"/>
                            </a:rPr>
                            <m:t>𝑣</m:t>
                          </m:r>
                        </m:e>
                        <m:sub>
                          <m:r>
                            <a:rPr lang="en-US" altLang="ja-JP" b="0" i="1">
                              <a:latin typeface="Cambria Math" panose="02040503050406030204" pitchFamily="18" charset="0"/>
                            </a:rPr>
                            <m:t>1</m:t>
                          </m:r>
                        </m:sub>
                      </m:sSub>
                      <m:d>
                        <m:dPr>
                          <m:ctrlPr>
                            <a:rPr lang="en-US" altLang="ja-JP" b="0" i="1">
                              <a:latin typeface="Cambria Math" panose="02040503050406030204" pitchFamily="18" charset="0"/>
                            </a:rPr>
                          </m:ctrlPr>
                        </m:dPr>
                        <m:e>
                          <m:r>
                            <a:rPr lang="en-US" altLang="ja-JP" b="0" i="1">
                              <a:latin typeface="Cambria Math" panose="02040503050406030204" pitchFamily="18" charset="0"/>
                            </a:rPr>
                            <m:t>0,</m:t>
                          </m:r>
                          <m:r>
                            <a:rPr lang="en-US" altLang="ja-JP" b="0" i="1" smtClean="0">
                              <a:latin typeface="Cambria Math" panose="02040503050406030204" pitchFamily="18" charset="0"/>
                            </a:rPr>
                            <m:t>𝑗</m:t>
                          </m:r>
                        </m:e>
                      </m:d>
                      <m:r>
                        <a:rPr lang="en-US" altLang="ja-JP" b="0" i="1">
                          <a:latin typeface="Cambria Math" panose="02040503050406030204" pitchFamily="18" charset="0"/>
                        </a:rPr>
                        <m:t>=</m:t>
                      </m:r>
                      <m:d>
                        <m:dPr>
                          <m:begChr m:val="{"/>
                          <m:endChr m:val=""/>
                          <m:ctrlPr>
                            <a:rPr lang="en-US" altLang="ja-JP" b="0" i="1">
                              <a:latin typeface="Cambria Math" panose="02040503050406030204" pitchFamily="18" charset="0"/>
                            </a:rPr>
                          </m:ctrlPr>
                        </m:dPr>
                        <m:e>
                          <m:eqArr>
                            <m:eqArrPr>
                              <m:ctrlPr>
                                <a:rPr lang="en-US" altLang="ja-JP" b="0" i="1">
                                  <a:latin typeface="Cambria Math" panose="02040503050406030204" pitchFamily="18" charset="0"/>
                                </a:rPr>
                              </m:ctrlPr>
                            </m:eqArrPr>
                            <m:e>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𝑣</m:t>
                                  </m:r>
                                </m:e>
                                <m:sub>
                                  <m:r>
                                    <a:rPr lang="en-US" altLang="ja-JP" i="1">
                                      <a:solidFill>
                                        <a:schemeClr val="tx1"/>
                                      </a:solidFill>
                                      <a:latin typeface="Cambria Math" panose="02040503050406030204" pitchFamily="18" charset="0"/>
                                    </a:rPr>
                                    <m:t>1</m:t>
                                  </m:r>
                                </m:sub>
                              </m:sSub>
                              <m:d>
                                <m:dPr>
                                  <m:ctrlPr>
                                    <a:rPr lang="en-US" altLang="ja-JP" i="1">
                                      <a:solidFill>
                                        <a:schemeClr val="tx1"/>
                                      </a:solidFill>
                                      <a:latin typeface="Cambria Math" panose="02040503050406030204" pitchFamily="18" charset="0"/>
                                    </a:rPr>
                                  </m:ctrlPr>
                                </m:dPr>
                                <m:e>
                                  <m:r>
                                    <a:rPr lang="en-US" altLang="ja-JP" i="1">
                                      <a:solidFill>
                                        <a:schemeClr val="tx1"/>
                                      </a:solidFill>
                                      <a:latin typeface="Cambria Math" panose="02040503050406030204" pitchFamily="18" charset="0"/>
                                    </a:rPr>
                                    <m:t>0,</m:t>
                                  </m:r>
                                  <m:r>
                                    <a:rPr lang="en-US" altLang="ja-JP" i="1">
                                      <a:solidFill>
                                        <a:schemeClr val="tx1"/>
                                      </a:solidFill>
                                      <a:latin typeface="Cambria Math" panose="02040503050406030204" pitchFamily="18" charset="0"/>
                                    </a:rPr>
                                    <m:t>𝑖</m:t>
                                  </m:r>
                                  <m:r>
                                    <a:rPr lang="en-US" altLang="ja-JP" i="1">
                                      <a:solidFill>
                                        <a:schemeClr val="tx1"/>
                                      </a:solidFill>
                                      <a:latin typeface="Cambria Math" panose="02040503050406030204" pitchFamily="18" charset="0"/>
                                    </a:rPr>
                                    <m:t>′</m:t>
                                  </m:r>
                                </m:e>
                              </m:d>
                              <m:nary>
                                <m:naryPr>
                                  <m:chr m:val="∑"/>
                                  <m:ctrlPr>
                                    <a:rPr lang="en-US" altLang="ja-JP" b="0" i="1">
                                      <a:latin typeface="Cambria Math" panose="02040503050406030204" pitchFamily="18" charset="0"/>
                                    </a:rPr>
                                  </m:ctrlPr>
                                </m:naryPr>
                                <m:sub>
                                  <m:r>
                                    <a:rPr lang="en-US" altLang="ja-JP" b="0" i="1">
                                      <a:latin typeface="Cambria Math" panose="02040503050406030204" pitchFamily="18" charset="0"/>
                                    </a:rPr>
                                    <m:t>𝑚</m:t>
                                  </m:r>
                                  <m:r>
                                    <a:rPr lang="en-US" altLang="ja-JP" b="0" i="1">
                                      <a:latin typeface="Cambria Math" panose="02040503050406030204" pitchFamily="18" charset="0"/>
                                    </a:rPr>
                                    <m:t>=0</m:t>
                                  </m:r>
                                </m:sub>
                                <m:sup>
                                  <m:r>
                                    <a:rPr lang="en-US" altLang="ja-JP" b="0" i="1">
                                      <a:latin typeface="Cambria Math" panose="02040503050406030204" pitchFamily="18" charset="0"/>
                                    </a:rPr>
                                    <m:t>∞</m:t>
                                  </m:r>
                                </m:sup>
                                <m:e>
                                  <m:nary>
                                    <m:naryPr>
                                      <m:chr m:val="∑"/>
                                      <m:ctrlPr>
                                        <a:rPr lang="en-US" altLang="ja-JP" b="0" i="1">
                                          <a:latin typeface="Cambria Math" panose="02040503050406030204" pitchFamily="18" charset="0"/>
                                        </a:rPr>
                                      </m:ctrlPr>
                                    </m:naryPr>
                                    <m: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1</m:t>
                                          </m:r>
                                        </m:sub>
                                      </m:sSub>
                                      <m:r>
                                        <a:rPr lang="en-US" altLang="ja-JP" b="0"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𝑚</m:t>
                                          </m:r>
                                        </m:sub>
                                      </m:sSub>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𝑖</m:t>
                                          </m:r>
                                        </m:e>
                                        <m:sup>
                                          <m:r>
                                            <a:rPr lang="en-US" altLang="ja-JP" b="0" i="1">
                                              <a:latin typeface="Cambria Math" panose="02040503050406030204" pitchFamily="18" charset="0"/>
                                            </a:rPr>
                                            <m:t>′</m:t>
                                          </m:r>
                                        </m:sup>
                                      </m:sSup>
                                    </m:sub>
                                    <m:sup>
                                      <m:r>
                                        <a:rPr lang="en-US" altLang="ja-JP" b="0" i="1">
                                          <a:latin typeface="Cambria Math" panose="02040503050406030204" pitchFamily="18" charset="0"/>
                                        </a:rPr>
                                        <m:t>𝑛</m:t>
                                      </m:r>
                                    </m:sup>
                                    <m:e>
                                      <m:sSub>
                                        <m:sSubPr>
                                          <m:ctrlPr>
                                            <a:rPr lang="en-US" altLang="ja-JP" b="0" i="1">
                                              <a:latin typeface="Cambria Math" panose="02040503050406030204" pitchFamily="18" charset="0"/>
                                            </a:rPr>
                                          </m:ctrlPr>
                                        </m:sSubPr>
                                        <m:e>
                                          <m:r>
                                            <a:rPr lang="en-US" altLang="ja-JP" b="0" i="1">
                                              <a:latin typeface="Cambria Math" panose="02040503050406030204" pitchFamily="18" charset="0"/>
                                            </a:rPr>
                                            <m:t>𝜓</m:t>
                                          </m:r>
                                        </m:e>
                                        <m:sub>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𝑖</m:t>
                                              </m:r>
                                            </m:e>
                                            <m:sup>
                                              <m:r>
                                                <a:rPr lang="en-US" altLang="ja-JP" b="0" i="1">
                                                  <a:latin typeface="Cambria Math" panose="02040503050406030204" pitchFamily="18" charset="0"/>
                                                </a:rPr>
                                                <m:t>′</m:t>
                                              </m:r>
                                            </m:sup>
                                          </m:sSup>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1</m:t>
                                              </m:r>
                                            </m:sub>
                                          </m:sSub>
                                        </m:sub>
                                      </m:sSub>
                                      <m:d>
                                        <m:dPr>
                                          <m:ctrlPr>
                                            <a:rPr lang="en-US" altLang="ja-JP" b="0" i="1">
                                              <a:latin typeface="Cambria Math" panose="02040503050406030204" pitchFamily="18" charset="0"/>
                                            </a:rPr>
                                          </m:ctrlPr>
                                        </m:dPr>
                                        <m:e>
                                          <m:sSub>
                                            <m:sSubPr>
                                              <m:ctrlPr>
                                                <a:rPr lang="en-US" altLang="ja-JP" b="0" i="1">
                                                  <a:latin typeface="Cambria Math" panose="02040503050406030204" pitchFamily="18" charset="0"/>
                                                </a:rPr>
                                              </m:ctrlPr>
                                            </m:sSubPr>
                                            <m:e>
                                              <m:r>
                                                <a:rPr lang="en-US" altLang="ja-JP" b="0" i="1">
                                                  <a:latin typeface="Cambria Math" panose="02040503050406030204" pitchFamily="18" charset="0"/>
                                                </a:rPr>
                                                <m:t>𝜆</m:t>
                                              </m:r>
                                            </m:e>
                                            <m:sub>
                                              <m:r>
                                                <a:rPr lang="en-US" altLang="ja-JP" b="0" i="1">
                                                  <a:latin typeface="Cambria Math" panose="02040503050406030204" pitchFamily="18" charset="0"/>
                                                </a:rPr>
                                                <m:t>1</m:t>
                                              </m:r>
                                            </m:sub>
                                          </m:sSub>
                                        </m:e>
                                      </m:d>
                                      <m:r>
                                        <a:rPr lang="en-US" altLang="ja-JP" b="0" i="1">
                                          <a:latin typeface="Cambria Math" panose="02040503050406030204" pitchFamily="18" charset="0"/>
                                        </a:rPr>
                                        <m:t>×⋯×</m:t>
                                      </m:r>
                                      <m:sSub>
                                        <m:sSubPr>
                                          <m:ctrlPr>
                                            <a:rPr lang="en-US" altLang="ja-JP" b="0" i="1">
                                              <a:latin typeface="Cambria Math" panose="02040503050406030204" pitchFamily="18" charset="0"/>
                                            </a:rPr>
                                          </m:ctrlPr>
                                        </m:sSubPr>
                                        <m:e>
                                          <m:r>
                                            <a:rPr lang="en-US" altLang="ja-JP" b="0" i="1">
                                              <a:latin typeface="Cambria Math" panose="02040503050406030204" pitchFamily="18" charset="0"/>
                                            </a:rPr>
                                            <m:t>𝜓</m:t>
                                          </m:r>
                                        </m:e>
                                        <m: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𝑖</m:t>
                                              </m:r>
                                            </m:e>
                                            <m:sub>
                                              <m:r>
                                                <a:rPr lang="en-US" altLang="ja-JP" b="0" i="1" smtClean="0">
                                                  <a:latin typeface="Cambria Math" panose="02040503050406030204" pitchFamily="18" charset="0"/>
                                                </a:rPr>
                                                <m:t>𝑚</m:t>
                                              </m:r>
                                            </m:sub>
                                          </m:sSub>
                                          <m:r>
                                            <a:rPr lang="en-US" altLang="ja-JP" b="0" i="1" smtClean="0">
                                              <a:latin typeface="Cambria Math" panose="02040503050406030204" pitchFamily="18" charset="0"/>
                                            </a:rPr>
                                            <m:t>𝑗</m:t>
                                          </m:r>
                                        </m:sub>
                                      </m:sSub>
                                      <m:r>
                                        <a:rPr lang="en-US" altLang="ja-JP" b="0" i="1">
                                          <a:latin typeface="Cambria Math" panose="02040503050406030204" pitchFamily="18" charset="0"/>
                                        </a:rPr>
                                        <m:t>(</m:t>
                                      </m:r>
                                      <m:sSub>
                                        <m:sSubPr>
                                          <m:ctrlPr>
                                            <a:rPr lang="en-US" altLang="ja-JP" b="0" i="1">
                                              <a:latin typeface="Cambria Math" panose="02040503050406030204" pitchFamily="18" charset="0"/>
                                            </a:rPr>
                                          </m:ctrlPr>
                                        </m:sSubPr>
                                        <m:e>
                                          <m:r>
                                            <a:rPr lang="en-US" altLang="ja-JP" b="0" i="1">
                                              <a:latin typeface="Cambria Math" panose="02040503050406030204" pitchFamily="18" charset="0"/>
                                            </a:rPr>
                                            <m:t>𝜆</m:t>
                                          </m:r>
                                        </m:e>
                                        <m:sub>
                                          <m:r>
                                            <a:rPr lang="en-US" altLang="ja-JP" b="0" i="1">
                                              <a:latin typeface="Cambria Math" panose="02040503050406030204" pitchFamily="18" charset="0"/>
                                            </a:rPr>
                                            <m:t>1</m:t>
                                          </m:r>
                                        </m:sub>
                                      </m:sSub>
                                      <m:r>
                                        <a:rPr lang="en-US" altLang="ja-JP" b="0" i="1">
                                          <a:latin typeface="Cambria Math" panose="02040503050406030204" pitchFamily="18" charset="0"/>
                                        </a:rPr>
                                        <m:t>)</m:t>
                                      </m:r>
                                    </m:e>
                                  </m:nary>
                                </m:e>
                              </m:nary>
                            </m:e>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i="1">
                                      <a:latin typeface="Cambria Math" panose="02040503050406030204" pitchFamily="18" charset="0"/>
                                    </a:rPr>
                                    <m:t>𝑖</m:t>
                                  </m:r>
                                  <m:r>
                                    <a:rPr lang="en-US" altLang="ja-JP" i="1">
                                      <a:latin typeface="Cambria Math" panose="02040503050406030204" pitchFamily="18" charset="0"/>
                                    </a:rPr>
                                    <m:t>′</m:t>
                                  </m:r>
                                </m:e>
                              </m:d>
                              <m:r>
                                <a:rPr lang="en-US" altLang="ja-JP" b="0" i="1">
                                  <a:latin typeface="Cambria Math" panose="02040503050406030204" pitchFamily="18" charset="0"/>
                                </a:rPr>
                                <m:t>&gt;0</m:t>
                              </m:r>
                            </m:e>
                          </m:eqArr>
                        </m:e>
                      </m:d>
                      <m:m>
                        <m:mPr>
                          <m:mcs>
                            <m:mc>
                              <m:mcPr>
                                <m:count m:val="1"/>
                                <m:mcJc m:val="center"/>
                              </m:mcPr>
                            </m:mc>
                          </m:mcs>
                          <m:ctrlPr>
                            <a:rPr lang="en-US" altLang="ja-JP" b="0" i="1">
                              <a:latin typeface="Cambria Math" panose="02040503050406030204" pitchFamily="18" charset="0"/>
                            </a:rPr>
                          </m:ctrlPr>
                        </m:mPr>
                        <m:mr>
                          <m:e>
                            <m:r>
                              <m:rPr>
                                <m:brk m:alnAt="7"/>
                              </m:rPr>
                              <a:rPr lang="en-US" altLang="ja-JP" b="0" i="1">
                                <a:latin typeface="Cambria Math" panose="02040503050406030204" pitchFamily="18" charset="0"/>
                              </a:rPr>
                              <m:t>𝑖</m:t>
                            </m:r>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𝑖</m:t>
                                </m:r>
                              </m:e>
                              <m:sup>
                                <m:r>
                                  <a:rPr lang="en-US" altLang="ja-JP" b="0" i="1">
                                    <a:latin typeface="Cambria Math" panose="02040503050406030204" pitchFamily="18" charset="0"/>
                                  </a:rPr>
                                  <m:t>′</m:t>
                                </m:r>
                              </m:sup>
                            </m:sSup>
                          </m:e>
                        </m:mr>
                        <m:mr>
                          <m:e>
                            <m:r>
                              <a:rPr lang="en-US" altLang="ja-JP" b="0" i="1">
                                <a:latin typeface="Cambria Math" panose="02040503050406030204" pitchFamily="18" charset="0"/>
                              </a:rPr>
                              <m:t>𝑖</m:t>
                            </m:r>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𝑖</m:t>
                                </m:r>
                              </m:e>
                              <m:sup>
                                <m:r>
                                  <a:rPr lang="en-US" altLang="ja-JP" b="0" i="1">
                                    <a:latin typeface="Cambria Math" panose="02040503050406030204" pitchFamily="18" charset="0"/>
                                  </a:rPr>
                                  <m:t>′</m:t>
                                </m:r>
                              </m:sup>
                            </m:sSup>
                          </m:e>
                        </m:mr>
                      </m:m>
                    </m:oMath>
                  </m:oMathPara>
                </a14:m>
                <a:endParaRPr kumimoji="1" lang="ja-JP" altLang="en-US" dirty="0"/>
              </a:p>
            </p:txBody>
          </p:sp>
        </mc:Choice>
        <mc:Fallback xmlns="">
          <p:sp>
            <p:nvSpPr>
              <p:cNvPr id="3" name="テキスト プレースホルダー 2">
                <a:extLst>
                  <a:ext uri="{FF2B5EF4-FFF2-40B4-BE49-F238E27FC236}">
                    <a16:creationId xmlns:a16="http://schemas.microsoft.com/office/drawing/2014/main" id="{90E0C40F-BD7D-4294-A954-613045B8C3B5}"/>
                  </a:ext>
                </a:extLst>
              </p:cNvPr>
              <p:cNvSpPr>
                <a:spLocks noGrp="1" noRot="1" noChangeAspect="1" noMove="1" noResize="1" noEditPoints="1" noAdjustHandles="1" noChangeArrowheads="1" noChangeShapeType="1" noTextEdit="1"/>
              </p:cNvSpPr>
              <p:nvPr>
                <p:ph type="body" idx="1"/>
              </p:nvPr>
            </p:nvSpPr>
            <p:spPr>
              <a:xfrm>
                <a:off x="358542" y="1459459"/>
                <a:ext cx="5571102" cy="1452298"/>
              </a:xfr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プレースホルダー 4">
                <a:extLst>
                  <a:ext uri="{FF2B5EF4-FFF2-40B4-BE49-F238E27FC236}">
                    <a16:creationId xmlns:a16="http://schemas.microsoft.com/office/drawing/2014/main" id="{B4E680A2-7E46-4CAB-AC7A-16D449564002}"/>
                  </a:ext>
                </a:extLst>
              </p:cNvPr>
              <p:cNvSpPr>
                <a:spLocks noGrp="1"/>
              </p:cNvSpPr>
              <p:nvPr>
                <p:ph type="body" sz="quarter" idx="3"/>
              </p:nvPr>
            </p:nvSpPr>
            <p:spPr>
              <a:xfrm>
                <a:off x="6165761" y="1548139"/>
                <a:ext cx="5667697" cy="1168545"/>
              </a:xfrm>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b="0" i="1">
                              <a:latin typeface="Cambria Math" panose="02040503050406030204" pitchFamily="18" charset="0"/>
                            </a:rPr>
                            <m:t>𝑤</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0,</m:t>
                          </m:r>
                          <m:r>
                            <a:rPr lang="en-US" altLang="ja-JP" b="0" i="1" smtClean="0">
                              <a:latin typeface="Cambria Math" panose="02040503050406030204" pitchFamily="18" charset="0"/>
                            </a:rPr>
                            <m:t>𝑖</m:t>
                          </m:r>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sSub>
                                <m:sSubPr>
                                  <m:ctrlPr>
                                    <a:rPr lang="en-US" altLang="ja-JP" i="1" smtClean="0">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𝑤</m:t>
                                  </m:r>
                                </m:e>
                                <m:sub>
                                  <m:r>
                                    <a:rPr lang="en-US" altLang="ja-JP" i="1">
                                      <a:solidFill>
                                        <a:schemeClr val="tx1"/>
                                      </a:solidFill>
                                      <a:latin typeface="Cambria Math" panose="02040503050406030204" pitchFamily="18" charset="0"/>
                                    </a:rPr>
                                    <m:t>1</m:t>
                                  </m:r>
                                </m:sub>
                              </m:sSub>
                              <m:d>
                                <m:dPr>
                                  <m:ctrlPr>
                                    <a:rPr lang="en-US" altLang="ja-JP" i="1">
                                      <a:solidFill>
                                        <a:schemeClr val="tx1"/>
                                      </a:solidFill>
                                      <a:latin typeface="Cambria Math" panose="02040503050406030204" pitchFamily="18" charset="0"/>
                                    </a:rPr>
                                  </m:ctrlPr>
                                </m:dPr>
                                <m:e>
                                  <m:r>
                                    <a:rPr lang="en-US" altLang="ja-JP" b="0" i="1">
                                      <a:solidFill>
                                        <a:schemeClr val="tx1"/>
                                      </a:solidFill>
                                      <a:latin typeface="Cambria Math" panose="02040503050406030204" pitchFamily="18" charset="0"/>
                                    </a:rPr>
                                    <m:t>0</m:t>
                                  </m:r>
                                  <m:r>
                                    <a:rPr lang="en-US" altLang="ja-JP" i="1">
                                      <a:solidFill>
                                        <a:schemeClr val="tx1"/>
                                      </a:solidFill>
                                      <a:latin typeface="Cambria Math" panose="02040503050406030204" pitchFamily="18" charset="0"/>
                                    </a:rPr>
                                    <m:t>,</m:t>
                                  </m:r>
                                  <m:sSup>
                                    <m:sSupPr>
                                      <m:ctrlPr>
                                        <a:rPr lang="en-US" altLang="ja-JP" b="0" i="1">
                                          <a:solidFill>
                                            <a:schemeClr val="tx1"/>
                                          </a:solidFill>
                                          <a:latin typeface="Cambria Math" panose="02040503050406030204" pitchFamily="18" charset="0"/>
                                        </a:rPr>
                                      </m:ctrlPr>
                                    </m:sSupPr>
                                    <m:e>
                                      <m:r>
                                        <a:rPr lang="en-US" altLang="ja-JP" b="0" i="1">
                                          <a:solidFill>
                                            <a:schemeClr val="tx1"/>
                                          </a:solidFill>
                                          <a:latin typeface="Cambria Math" panose="02040503050406030204" pitchFamily="18" charset="0"/>
                                        </a:rPr>
                                        <m:t>𝑗</m:t>
                                      </m:r>
                                    </m:e>
                                    <m:sup>
                                      <m:r>
                                        <a:rPr lang="en-US" altLang="ja-JP" b="0" i="1">
                                          <a:solidFill>
                                            <a:schemeClr val="tx1"/>
                                          </a:solidFill>
                                          <a:latin typeface="Cambria Math" panose="02040503050406030204" pitchFamily="18" charset="0"/>
                                        </a:rPr>
                                        <m:t>′</m:t>
                                      </m:r>
                                    </m:sup>
                                  </m:sSup>
                                </m:e>
                              </m:d>
                              <m:nary>
                                <m:naryPr>
                                  <m:chr m:val="∑"/>
                                  <m:ctrlPr>
                                    <a:rPr lang="en-US" altLang="ja-JP" i="1">
                                      <a:latin typeface="Cambria Math" panose="02040503050406030204" pitchFamily="18" charset="0"/>
                                    </a:rPr>
                                  </m:ctrlPr>
                                </m:naryPr>
                                <m:sub>
                                  <m:r>
                                    <a:rPr lang="en-US" altLang="ja-JP" i="1">
                                      <a:latin typeface="Cambria Math" panose="02040503050406030204" pitchFamily="18" charset="0"/>
                                    </a:rPr>
                                    <m:t>𝑚</m:t>
                                  </m:r>
                                  <m:r>
                                    <a:rPr lang="en-US" altLang="ja-JP" i="1">
                                      <a:latin typeface="Cambria Math" panose="02040503050406030204" pitchFamily="18" charset="0"/>
                                    </a:rPr>
                                    <m:t>=0</m:t>
                                  </m:r>
                                </m:sub>
                                <m:sup>
                                  <m:r>
                                    <a:rPr lang="en-US" altLang="ja-JP" i="1">
                                      <a:latin typeface="Cambria Math" panose="02040503050406030204" pitchFamily="18" charset="0"/>
                                    </a:rPr>
                                    <m:t>∞</m:t>
                                  </m:r>
                                </m:sup>
                                <m:e>
                                  <m:nary>
                                    <m:naryPr>
                                      <m:chr m:val="∑"/>
                                      <m:ctrlPr>
                                        <a:rPr lang="en-US" altLang="ja-JP" i="1">
                                          <a:latin typeface="Cambria Math" panose="02040503050406030204" pitchFamily="18" charset="0"/>
                                        </a:rPr>
                                      </m:ctrlPr>
                                    </m:naryPr>
                                    <m: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𝑗</m:t>
                                          </m:r>
                                        </m:e>
                                        <m:sub>
                                          <m:r>
                                            <a:rPr lang="en-US" altLang="ja-JP" b="0" i="1" smtClean="0">
                                              <a:latin typeface="Cambria Math" panose="02040503050406030204" pitchFamily="18" charset="0"/>
                                            </a:rPr>
                                            <m:t>1</m:t>
                                          </m:r>
                                        </m:sub>
                                      </m:sSub>
                                      <m:r>
                                        <a:rPr lang="en-US" altLang="ja-JP" b="0"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𝑗</m:t>
                                          </m:r>
                                        </m:e>
                                        <m:sub>
                                          <m:r>
                                            <a:rPr lang="en-US" altLang="ja-JP" b="0" i="1" smtClean="0">
                                              <a:latin typeface="Cambria Math" panose="02040503050406030204" pitchFamily="18" charset="0"/>
                                            </a:rPr>
                                            <m:t>𝑚</m:t>
                                          </m:r>
                                        </m:sub>
                                      </m:sSub>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𝑗</m:t>
                                          </m:r>
                                        </m:e>
                                        <m:sup>
                                          <m:r>
                                            <a:rPr lang="en-US" altLang="ja-JP" i="1">
                                              <a:latin typeface="Cambria Math" panose="02040503050406030204" pitchFamily="18" charset="0"/>
                                            </a:rPr>
                                            <m:t>′</m:t>
                                          </m:r>
                                        </m:sup>
                                      </m:sSup>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𝜓</m:t>
                                          </m:r>
                                        </m:e>
                                        <m:sub>
                                          <m:r>
                                            <a:rPr lang="en-US" altLang="ja-JP" b="0" i="1" smtClean="0">
                                              <a:latin typeface="Cambria Math" panose="02040503050406030204" pitchFamily="18" charset="0"/>
                                            </a:rPr>
                                            <m:t>𝑖</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𝑗</m:t>
                                              </m:r>
                                            </m:e>
                                            <m:sub>
                                              <m:r>
                                                <a:rPr lang="en-US" altLang="ja-JP" b="0" i="1" smtClean="0">
                                                  <a:latin typeface="Cambria Math" panose="02040503050406030204" pitchFamily="18" charset="0"/>
                                                </a:rPr>
                                                <m:t>1</m:t>
                                              </m:r>
                                            </m:sub>
                                          </m:sSub>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𝜓</m:t>
                                          </m:r>
                                        </m:e>
                                        <m: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𝑗</m:t>
                                              </m:r>
                                            </m:e>
                                            <m:sub>
                                              <m:r>
                                                <a:rPr lang="en-US" altLang="ja-JP" b="0" i="1" smtClean="0">
                                                  <a:latin typeface="Cambria Math" panose="02040503050406030204" pitchFamily="18" charset="0"/>
                                                </a:rPr>
                                                <m:t>𝑚</m:t>
                                              </m:r>
                                            </m:sub>
                                          </m:sSub>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𝑗</m:t>
                                              </m:r>
                                            </m:e>
                                            <m:sup>
                                              <m:r>
                                                <a:rPr lang="en-US" altLang="ja-JP" b="0" i="1">
                                                  <a:latin typeface="Cambria Math" panose="02040503050406030204" pitchFamily="18" charset="0"/>
                                                </a:rPr>
                                                <m:t>′</m:t>
                                              </m:r>
                                            </m:sup>
                                          </m:sSup>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r>
                                        <a:rPr lang="en-US" altLang="ja-JP" i="1">
                                          <a:latin typeface="Cambria Math" panose="02040503050406030204" pitchFamily="18" charset="0"/>
                                        </a:rPr>
                                        <m:t>)</m:t>
                                      </m:r>
                                    </m:e>
                                  </m:nary>
                                </m:e>
                              </m:nary>
                            </m:e>
                            <m:e>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b="0" i="1">
                                      <a:latin typeface="Cambria Math" panose="02040503050406030204" pitchFamily="18" charset="0"/>
                                    </a:rPr>
                                    <m:t>0</m:t>
                                  </m:r>
                                  <m:r>
                                    <a:rPr lang="en-US" altLang="ja-JP"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a:latin typeface="Cambria Math" panose="02040503050406030204" pitchFamily="18" charset="0"/>
                                        </a:rPr>
                                        <m:t>𝑗</m:t>
                                      </m:r>
                                    </m:e>
                                    <m:sup>
                                      <m:r>
                                        <a:rPr lang="en-US" altLang="ja-JP" b="0" i="1">
                                          <a:latin typeface="Cambria Math" panose="02040503050406030204" pitchFamily="18" charset="0"/>
                                        </a:rPr>
                                        <m:t>′</m:t>
                                      </m:r>
                                    </m:sup>
                                  </m:sSup>
                                </m:e>
                              </m:d>
                              <m:r>
                                <a:rPr lang="en-US" altLang="ja-JP" i="1">
                                  <a:latin typeface="Cambria Math" panose="02040503050406030204" pitchFamily="18" charset="0"/>
                                </a:rPr>
                                <m:t>&gt;0</m:t>
                              </m:r>
                            </m:e>
                          </m:eqArr>
                        </m:e>
                      </m:d>
                      <m:m>
                        <m:mPr>
                          <m:mcs>
                            <m:mc>
                              <m:mcPr>
                                <m:count m:val="1"/>
                                <m:mcJc m:val="center"/>
                              </m:mcPr>
                            </m:mc>
                          </m:mcs>
                          <m:ctrlPr>
                            <a:rPr lang="en-US" altLang="ja-JP" b="0" i="1">
                              <a:latin typeface="Cambria Math" panose="02040503050406030204" pitchFamily="18" charset="0"/>
                            </a:rPr>
                          </m:ctrlPr>
                        </m:mPr>
                        <m:mr>
                          <m:e>
                            <m:r>
                              <m:rPr>
                                <m:brk m:alnAt="7"/>
                              </m:rPr>
                              <a:rPr lang="en-US" altLang="ja-JP" b="0" i="1" smtClean="0">
                                <a:latin typeface="Cambria Math" panose="02040503050406030204" pitchFamily="18" charset="0"/>
                              </a:rPr>
                              <m:t>𝑖</m:t>
                            </m:r>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𝑗</m:t>
                                </m:r>
                              </m:e>
                              <m:sup>
                                <m:r>
                                  <a:rPr lang="en-US" altLang="ja-JP" b="0" i="1">
                                    <a:latin typeface="Cambria Math" panose="02040503050406030204" pitchFamily="18" charset="0"/>
                                  </a:rPr>
                                  <m:t>′</m:t>
                                </m:r>
                              </m:sup>
                            </m:sSup>
                          </m:e>
                        </m:mr>
                        <m:mr>
                          <m:e>
                            <m:r>
                              <a:rPr lang="en-US" altLang="ja-JP" b="0" i="1" smtClean="0">
                                <a:latin typeface="Cambria Math" panose="02040503050406030204" pitchFamily="18" charset="0"/>
                              </a:rPr>
                              <m:t>𝑖</m:t>
                            </m:r>
                            <m:r>
                              <a:rPr lang="en-US" altLang="ja-JP" b="0" i="1">
                                <a:latin typeface="Cambria Math" panose="02040503050406030204" pitchFamily="18" charset="0"/>
                              </a:rPr>
                              <m:t>=</m:t>
                            </m:r>
                            <m:sSup>
                              <m:sSupPr>
                                <m:ctrlPr>
                                  <a:rPr lang="en-US" altLang="ja-JP" b="0" i="1">
                                    <a:latin typeface="Cambria Math" panose="02040503050406030204" pitchFamily="18" charset="0"/>
                                  </a:rPr>
                                </m:ctrlPr>
                              </m:sSupPr>
                              <m:e>
                                <m:r>
                                  <a:rPr lang="en-US" altLang="ja-JP" b="0" i="1" smtClean="0">
                                    <a:latin typeface="Cambria Math" panose="02040503050406030204" pitchFamily="18" charset="0"/>
                                  </a:rPr>
                                  <m:t>𝑗</m:t>
                                </m:r>
                              </m:e>
                              <m:sup>
                                <m:r>
                                  <a:rPr lang="en-US" altLang="ja-JP" b="0" i="1">
                                    <a:latin typeface="Cambria Math" panose="02040503050406030204" pitchFamily="18" charset="0"/>
                                  </a:rPr>
                                  <m:t>′</m:t>
                                </m:r>
                              </m:sup>
                            </m:sSup>
                          </m:e>
                        </m:mr>
                      </m:m>
                    </m:oMath>
                  </m:oMathPara>
                </a14:m>
                <a:endParaRPr kumimoji="1" lang="ja-JP" altLang="en-US" b="0" dirty="0"/>
              </a:p>
            </p:txBody>
          </p:sp>
        </mc:Choice>
        <mc:Fallback xmlns="">
          <p:sp>
            <p:nvSpPr>
              <p:cNvPr id="5" name="テキスト プレースホルダー 4">
                <a:extLst>
                  <a:ext uri="{FF2B5EF4-FFF2-40B4-BE49-F238E27FC236}">
                    <a16:creationId xmlns:a16="http://schemas.microsoft.com/office/drawing/2014/main" id="{B4E680A2-7E46-4CAB-AC7A-16D449564002}"/>
                  </a:ext>
                </a:extLst>
              </p:cNvPr>
              <p:cNvSpPr>
                <a:spLocks noGrp="1" noRot="1" noChangeAspect="1" noMove="1" noResize="1" noEditPoints="1" noAdjustHandles="1" noChangeArrowheads="1" noChangeShapeType="1" noTextEdit="1"/>
              </p:cNvSpPr>
              <p:nvPr>
                <p:ph type="body" sz="quarter" idx="3"/>
              </p:nvPr>
            </p:nvSpPr>
            <p:spPr>
              <a:xfrm>
                <a:off x="6165761" y="1548139"/>
                <a:ext cx="5667697" cy="1168545"/>
              </a:xfrm>
              <a:blipFill>
                <a:blip r:embed="rId4"/>
                <a:stretch>
                  <a:fillRect/>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760E0FC9-BB96-42E5-9701-EB75EB7B1F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AF06B-B84B-4F25-B09D-EA309050A7B2}"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2" name="直線矢印コネクタ 71">
            <a:extLst>
              <a:ext uri="{FF2B5EF4-FFF2-40B4-BE49-F238E27FC236}">
                <a16:creationId xmlns:a16="http://schemas.microsoft.com/office/drawing/2014/main" id="{74754997-BAEB-4FE2-A444-12E360B54AAA}"/>
              </a:ext>
            </a:extLst>
          </p:cNvPr>
          <p:cNvCxnSpPr>
            <a:cxnSpLocks/>
          </p:cNvCxnSpPr>
          <p:nvPr/>
        </p:nvCxnSpPr>
        <p:spPr>
          <a:xfrm>
            <a:off x="973162" y="3106191"/>
            <a:ext cx="1016" cy="277557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31D9227E-6CCA-42BA-B77D-B1632470CE2F}"/>
              </a:ext>
            </a:extLst>
          </p:cNvPr>
          <p:cNvCxnSpPr>
            <a:cxnSpLocks/>
          </p:cNvCxnSpPr>
          <p:nvPr/>
        </p:nvCxnSpPr>
        <p:spPr>
          <a:xfrm>
            <a:off x="956103" y="3109341"/>
            <a:ext cx="381496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50C1673-858E-491F-8F83-659FFFF1EACA}"/>
              </a:ext>
            </a:extLst>
          </p:cNvPr>
          <p:cNvCxnSpPr/>
          <p:nvPr/>
        </p:nvCxnSpPr>
        <p:spPr>
          <a:xfrm>
            <a:off x="956102" y="5582575"/>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4FBCE6FE-32FB-4921-B5CE-E8AFB917CF7F}"/>
              </a:ext>
            </a:extLst>
          </p:cNvPr>
          <p:cNvCxnSpPr/>
          <p:nvPr/>
        </p:nvCxnSpPr>
        <p:spPr>
          <a:xfrm>
            <a:off x="976283" y="3466586"/>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42AC72D7-CF7A-4B37-9B35-8E2161B2AC0C}"/>
              </a:ext>
            </a:extLst>
          </p:cNvPr>
          <p:cNvCxnSpPr/>
          <p:nvPr/>
        </p:nvCxnSpPr>
        <p:spPr>
          <a:xfrm>
            <a:off x="976283" y="3827735"/>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4E0BEF4-62AE-4136-BA0F-8915AFC334B2}"/>
              </a:ext>
            </a:extLst>
          </p:cNvPr>
          <p:cNvCxnSpPr/>
          <p:nvPr/>
        </p:nvCxnSpPr>
        <p:spPr>
          <a:xfrm>
            <a:off x="973004" y="4170054"/>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2989DCD4-B99F-4303-93BE-5B0C0F92046F}"/>
              </a:ext>
            </a:extLst>
          </p:cNvPr>
          <p:cNvCxnSpPr/>
          <p:nvPr/>
        </p:nvCxnSpPr>
        <p:spPr>
          <a:xfrm>
            <a:off x="959276" y="4459973"/>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3F82A3C-0DD6-4166-B023-AC9B4C169730}"/>
              </a:ext>
            </a:extLst>
          </p:cNvPr>
          <p:cNvCxnSpPr/>
          <p:nvPr/>
        </p:nvCxnSpPr>
        <p:spPr>
          <a:xfrm>
            <a:off x="973003" y="4838429"/>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3B4BB171-3EBA-479E-9A24-CC75A8E7062C}"/>
              </a:ext>
            </a:extLst>
          </p:cNvPr>
          <p:cNvCxnSpPr/>
          <p:nvPr/>
        </p:nvCxnSpPr>
        <p:spPr>
          <a:xfrm>
            <a:off x="989260" y="5219705"/>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31C9729C-6884-4B1F-8D8C-D0B7DA8846EE}"/>
              </a:ext>
            </a:extLst>
          </p:cNvPr>
          <p:cNvCxnSpPr>
            <a:cxnSpLocks/>
          </p:cNvCxnSpPr>
          <p:nvPr/>
        </p:nvCxnSpPr>
        <p:spPr>
          <a:xfrm flipV="1">
            <a:off x="1335007"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09E894D-A577-4652-B5F8-4B6D59A1E204}"/>
              </a:ext>
            </a:extLst>
          </p:cNvPr>
          <p:cNvCxnSpPr>
            <a:cxnSpLocks/>
          </p:cNvCxnSpPr>
          <p:nvPr/>
        </p:nvCxnSpPr>
        <p:spPr>
          <a:xfrm flipV="1">
            <a:off x="1727866"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0B209A0-8143-4622-9D4A-300D292EBD06}"/>
              </a:ext>
            </a:extLst>
          </p:cNvPr>
          <p:cNvCxnSpPr>
            <a:cxnSpLocks/>
          </p:cNvCxnSpPr>
          <p:nvPr/>
        </p:nvCxnSpPr>
        <p:spPr>
          <a:xfrm flipV="1">
            <a:off x="2101839"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221203E5-8F73-41DF-A4EB-BC09FFAC0038}"/>
              </a:ext>
            </a:extLst>
          </p:cNvPr>
          <p:cNvCxnSpPr>
            <a:cxnSpLocks/>
          </p:cNvCxnSpPr>
          <p:nvPr/>
        </p:nvCxnSpPr>
        <p:spPr>
          <a:xfrm flipV="1">
            <a:off x="2486331"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888E3740-B076-4295-A49A-FA9C5C878E3A}"/>
              </a:ext>
            </a:extLst>
          </p:cNvPr>
          <p:cNvCxnSpPr>
            <a:cxnSpLocks/>
          </p:cNvCxnSpPr>
          <p:nvPr/>
        </p:nvCxnSpPr>
        <p:spPr>
          <a:xfrm flipV="1">
            <a:off x="2880487"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E613C653-57C9-4E48-9BD4-D2CC7C9290D6}"/>
              </a:ext>
            </a:extLst>
          </p:cNvPr>
          <p:cNvCxnSpPr>
            <a:cxnSpLocks/>
          </p:cNvCxnSpPr>
          <p:nvPr/>
        </p:nvCxnSpPr>
        <p:spPr>
          <a:xfrm flipV="1">
            <a:off x="3254735"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84CF465-F49F-4AC0-8F8A-F227562AD3CD}"/>
              </a:ext>
            </a:extLst>
          </p:cNvPr>
          <p:cNvCxnSpPr>
            <a:cxnSpLocks/>
          </p:cNvCxnSpPr>
          <p:nvPr/>
        </p:nvCxnSpPr>
        <p:spPr>
          <a:xfrm flipV="1">
            <a:off x="3608200"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7D64E10-584A-4CC3-8ED5-FB767D286D35}"/>
              </a:ext>
            </a:extLst>
          </p:cNvPr>
          <p:cNvCxnSpPr>
            <a:cxnSpLocks/>
          </p:cNvCxnSpPr>
          <p:nvPr/>
        </p:nvCxnSpPr>
        <p:spPr>
          <a:xfrm flipV="1">
            <a:off x="3998975" y="3040608"/>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B3E7A4DC-FC52-4CD3-963C-B5D520C6EB28}"/>
              </a:ext>
            </a:extLst>
          </p:cNvPr>
          <p:cNvCxnSpPr>
            <a:cxnSpLocks/>
          </p:cNvCxnSpPr>
          <p:nvPr/>
        </p:nvCxnSpPr>
        <p:spPr>
          <a:xfrm flipV="1">
            <a:off x="4418149" y="3040608"/>
            <a:ext cx="0" cy="25442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正方形/長方形 89">
                <a:extLst>
                  <a:ext uri="{FF2B5EF4-FFF2-40B4-BE49-F238E27FC236}">
                    <a16:creationId xmlns:a16="http://schemas.microsoft.com/office/drawing/2014/main" id="{8DF8B359-9F02-4F27-95AB-FE2449593471}"/>
                  </a:ext>
                </a:extLst>
              </p:cNvPr>
              <p:cNvSpPr/>
              <p:nvPr/>
            </p:nvSpPr>
            <p:spPr>
              <a:xfrm>
                <a:off x="1350080" y="5195687"/>
                <a:ext cx="375164" cy="400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0" name="正方形/長方形 89">
                <a:extLst>
                  <a:ext uri="{FF2B5EF4-FFF2-40B4-BE49-F238E27FC236}">
                    <a16:creationId xmlns:a16="http://schemas.microsoft.com/office/drawing/2014/main" id="{8DF8B359-9F02-4F27-95AB-FE2449593471}"/>
                  </a:ext>
                </a:extLst>
              </p:cNvPr>
              <p:cNvSpPr>
                <a:spLocks noRot="1" noChangeAspect="1" noMove="1" noResize="1" noEditPoints="1" noAdjustHandles="1" noChangeArrowheads="1" noChangeShapeType="1" noTextEdit="1"/>
              </p:cNvSpPr>
              <p:nvPr/>
            </p:nvSpPr>
            <p:spPr>
              <a:xfrm>
                <a:off x="1350080" y="5195687"/>
                <a:ext cx="375164" cy="400143"/>
              </a:xfrm>
              <a:prstGeom prst="rect">
                <a:avLst/>
              </a:prstGeom>
              <a:blipFill>
                <a:blip r:embed="rId5"/>
                <a:stretch>
                  <a:fillRect l="-33871" r="-6452" b="-909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1" name="正方形/長方形 90">
                <a:extLst>
                  <a:ext uri="{FF2B5EF4-FFF2-40B4-BE49-F238E27FC236}">
                    <a16:creationId xmlns:a16="http://schemas.microsoft.com/office/drawing/2014/main" id="{237ED5FF-F318-4230-83D3-0C3C9453EC68}"/>
                  </a:ext>
                </a:extLst>
              </p:cNvPr>
              <p:cNvSpPr/>
              <p:nvPr/>
            </p:nvSpPr>
            <p:spPr>
              <a:xfrm>
                <a:off x="1717829" y="4844555"/>
                <a:ext cx="375163" cy="370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32</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1" name="正方形/長方形 90">
                <a:extLst>
                  <a:ext uri="{FF2B5EF4-FFF2-40B4-BE49-F238E27FC236}">
                    <a16:creationId xmlns:a16="http://schemas.microsoft.com/office/drawing/2014/main" id="{237ED5FF-F318-4230-83D3-0C3C9453EC68}"/>
                  </a:ext>
                </a:extLst>
              </p:cNvPr>
              <p:cNvSpPr>
                <a:spLocks noRot="1" noChangeAspect="1" noMove="1" noResize="1" noEditPoints="1" noAdjustHandles="1" noChangeArrowheads="1" noChangeShapeType="1" noTextEdit="1"/>
              </p:cNvSpPr>
              <p:nvPr/>
            </p:nvSpPr>
            <p:spPr>
              <a:xfrm>
                <a:off x="1717829" y="4844555"/>
                <a:ext cx="375163" cy="370215"/>
              </a:xfrm>
              <a:prstGeom prst="rect">
                <a:avLst/>
              </a:prstGeom>
              <a:blipFill>
                <a:blip r:embed="rId6"/>
                <a:stretch>
                  <a:fillRect l="-36066" r="-6557" b="-15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a:extLst>
                  <a:ext uri="{FF2B5EF4-FFF2-40B4-BE49-F238E27FC236}">
                    <a16:creationId xmlns:a16="http://schemas.microsoft.com/office/drawing/2014/main" id="{F851C44E-F439-46BC-8D4C-024421E1B1D4}"/>
                  </a:ext>
                </a:extLst>
              </p:cNvPr>
              <p:cNvSpPr/>
              <p:nvPr/>
            </p:nvSpPr>
            <p:spPr>
              <a:xfrm>
                <a:off x="2091036" y="4476361"/>
                <a:ext cx="370277" cy="38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23</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2" name="正方形/長方形 91">
                <a:extLst>
                  <a:ext uri="{FF2B5EF4-FFF2-40B4-BE49-F238E27FC236}">
                    <a16:creationId xmlns:a16="http://schemas.microsoft.com/office/drawing/2014/main" id="{F851C44E-F439-46BC-8D4C-024421E1B1D4}"/>
                  </a:ext>
                </a:extLst>
              </p:cNvPr>
              <p:cNvSpPr>
                <a:spLocks noRot="1" noChangeAspect="1" noMove="1" noResize="1" noEditPoints="1" noAdjustHandles="1" noChangeArrowheads="1" noChangeShapeType="1" noTextEdit="1"/>
              </p:cNvSpPr>
              <p:nvPr/>
            </p:nvSpPr>
            <p:spPr>
              <a:xfrm>
                <a:off x="2091036" y="4476361"/>
                <a:ext cx="370277" cy="385837"/>
              </a:xfrm>
              <a:prstGeom prst="rect">
                <a:avLst/>
              </a:prstGeom>
              <a:blipFill>
                <a:blip r:embed="rId7"/>
                <a:stretch>
                  <a:fillRect l="-36066" r="-6557" b="-937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a:extLst>
                  <a:ext uri="{FF2B5EF4-FFF2-40B4-BE49-F238E27FC236}">
                    <a16:creationId xmlns:a16="http://schemas.microsoft.com/office/drawing/2014/main" id="{E2BB3B22-C135-4D4A-B9A7-0C0A7B0BEDDD}"/>
                  </a:ext>
                </a:extLst>
              </p:cNvPr>
              <p:cNvSpPr/>
              <p:nvPr/>
            </p:nvSpPr>
            <p:spPr>
              <a:xfrm>
                <a:off x="1726778" y="4165382"/>
                <a:ext cx="371355" cy="349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23</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3" name="正方形/長方形 92">
                <a:extLst>
                  <a:ext uri="{FF2B5EF4-FFF2-40B4-BE49-F238E27FC236}">
                    <a16:creationId xmlns:a16="http://schemas.microsoft.com/office/drawing/2014/main" id="{E2BB3B22-C135-4D4A-B9A7-0C0A7B0BEDDD}"/>
                  </a:ext>
                </a:extLst>
              </p:cNvPr>
              <p:cNvSpPr>
                <a:spLocks noRot="1" noChangeAspect="1" noMove="1" noResize="1" noEditPoints="1" noAdjustHandles="1" noChangeArrowheads="1" noChangeShapeType="1" noTextEdit="1"/>
              </p:cNvSpPr>
              <p:nvPr/>
            </p:nvSpPr>
            <p:spPr>
              <a:xfrm>
                <a:off x="1726778" y="4165382"/>
                <a:ext cx="371355" cy="349507"/>
              </a:xfrm>
              <a:prstGeom prst="rect">
                <a:avLst/>
              </a:prstGeom>
              <a:blipFill>
                <a:blip r:embed="rId8"/>
                <a:stretch>
                  <a:fillRect l="-34426" r="-6557" b="-15517"/>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a:extLst>
                  <a:ext uri="{FF2B5EF4-FFF2-40B4-BE49-F238E27FC236}">
                    <a16:creationId xmlns:a16="http://schemas.microsoft.com/office/drawing/2014/main" id="{ABA3A9DB-9AAE-4258-8BA3-D252BA1FE77C}"/>
                  </a:ext>
                </a:extLst>
              </p:cNvPr>
              <p:cNvSpPr/>
              <p:nvPr/>
            </p:nvSpPr>
            <p:spPr>
              <a:xfrm>
                <a:off x="1734616" y="3821010"/>
                <a:ext cx="387537" cy="344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62</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4" name="正方形/長方形 93">
                <a:extLst>
                  <a:ext uri="{FF2B5EF4-FFF2-40B4-BE49-F238E27FC236}">
                    <a16:creationId xmlns:a16="http://schemas.microsoft.com/office/drawing/2014/main" id="{ABA3A9DB-9AAE-4258-8BA3-D252BA1FE77C}"/>
                  </a:ext>
                </a:extLst>
              </p:cNvPr>
              <p:cNvSpPr>
                <a:spLocks noRot="1" noChangeAspect="1" noMove="1" noResize="1" noEditPoints="1" noAdjustHandles="1" noChangeArrowheads="1" noChangeShapeType="1" noTextEdit="1"/>
              </p:cNvSpPr>
              <p:nvPr/>
            </p:nvSpPr>
            <p:spPr>
              <a:xfrm>
                <a:off x="1734616" y="3821010"/>
                <a:ext cx="387537" cy="344372"/>
              </a:xfrm>
              <a:prstGeom prst="rect">
                <a:avLst/>
              </a:prstGeom>
              <a:blipFill>
                <a:blip r:embed="rId9"/>
                <a:stretch>
                  <a:fillRect l="-33333" r="-4762" b="-1964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C7AA0D21-A446-4BDD-BD38-03CE067C057D}"/>
                  </a:ext>
                </a:extLst>
              </p:cNvPr>
              <p:cNvSpPr/>
              <p:nvPr/>
            </p:nvSpPr>
            <p:spPr>
              <a:xfrm>
                <a:off x="3233298" y="3457761"/>
                <a:ext cx="370277" cy="38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36</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5" name="正方形/長方形 94">
                <a:extLst>
                  <a:ext uri="{FF2B5EF4-FFF2-40B4-BE49-F238E27FC236}">
                    <a16:creationId xmlns:a16="http://schemas.microsoft.com/office/drawing/2014/main" id="{C7AA0D21-A446-4BDD-BD38-03CE067C057D}"/>
                  </a:ext>
                </a:extLst>
              </p:cNvPr>
              <p:cNvSpPr>
                <a:spLocks noRot="1" noChangeAspect="1" noMove="1" noResize="1" noEditPoints="1" noAdjustHandles="1" noChangeArrowheads="1" noChangeShapeType="1" noTextEdit="1"/>
              </p:cNvSpPr>
              <p:nvPr/>
            </p:nvSpPr>
            <p:spPr>
              <a:xfrm>
                <a:off x="3233298" y="3457761"/>
                <a:ext cx="370277" cy="385837"/>
              </a:xfrm>
              <a:prstGeom prst="rect">
                <a:avLst/>
              </a:prstGeom>
              <a:blipFill>
                <a:blip r:embed="rId10"/>
                <a:stretch>
                  <a:fillRect l="-34426" r="-6557" b="-937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a:extLst>
                  <a:ext uri="{FF2B5EF4-FFF2-40B4-BE49-F238E27FC236}">
                    <a16:creationId xmlns:a16="http://schemas.microsoft.com/office/drawing/2014/main" id="{DE0558ED-8810-4058-8C9C-A678D8894BE5}"/>
                  </a:ext>
                </a:extLst>
              </p:cNvPr>
              <p:cNvSpPr/>
              <p:nvPr/>
            </p:nvSpPr>
            <p:spPr>
              <a:xfrm>
                <a:off x="2108947" y="3115035"/>
                <a:ext cx="370277" cy="38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83</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96" name="正方形/長方形 95">
                <a:extLst>
                  <a:ext uri="{FF2B5EF4-FFF2-40B4-BE49-F238E27FC236}">
                    <a16:creationId xmlns:a16="http://schemas.microsoft.com/office/drawing/2014/main" id="{DE0558ED-8810-4058-8C9C-A678D8894BE5}"/>
                  </a:ext>
                </a:extLst>
              </p:cNvPr>
              <p:cNvSpPr>
                <a:spLocks noRot="1" noChangeAspect="1" noMove="1" noResize="1" noEditPoints="1" noAdjustHandles="1" noChangeArrowheads="1" noChangeShapeType="1" noTextEdit="1"/>
              </p:cNvSpPr>
              <p:nvPr/>
            </p:nvSpPr>
            <p:spPr>
              <a:xfrm>
                <a:off x="2108947" y="3115035"/>
                <a:ext cx="370277" cy="385837"/>
              </a:xfrm>
              <a:prstGeom prst="rect">
                <a:avLst/>
              </a:prstGeom>
              <a:blipFill>
                <a:blip r:embed="rId11"/>
                <a:stretch>
                  <a:fillRect l="-36066" r="-6557" b="-11111"/>
                </a:stretch>
              </a:blipFill>
              <a:ln>
                <a:noFill/>
              </a:ln>
            </p:spPr>
            <p:txBody>
              <a:bodyPr/>
              <a:lstStyle/>
              <a:p>
                <a:r>
                  <a:rPr lang="ja-JP" altLang="en-US">
                    <a:noFill/>
                  </a:rPr>
                  <a:t> </a:t>
                </a:r>
              </a:p>
            </p:txBody>
          </p:sp>
        </mc:Fallback>
      </mc:AlternateContent>
      <p:cxnSp>
        <p:nvCxnSpPr>
          <p:cNvPr id="97" name="直線コネクタ 96">
            <a:extLst>
              <a:ext uri="{FF2B5EF4-FFF2-40B4-BE49-F238E27FC236}">
                <a16:creationId xmlns:a16="http://schemas.microsoft.com/office/drawing/2014/main" id="{EF12B71F-6177-47C9-9E01-C575F76B4763}"/>
              </a:ext>
            </a:extLst>
          </p:cNvPr>
          <p:cNvCxnSpPr>
            <a:cxnSpLocks/>
            <a:stCxn id="96" idx="0"/>
          </p:cNvCxnSpPr>
          <p:nvPr/>
        </p:nvCxnSpPr>
        <p:spPr>
          <a:xfrm>
            <a:off x="2294086" y="3115035"/>
            <a:ext cx="1150522" cy="514729"/>
          </a:xfrm>
          <a:prstGeom prst="line">
            <a:avLst/>
          </a:prstGeom>
          <a:ln w="22225">
            <a:solidFill>
              <a:srgbClr val="FF0000"/>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F77F9A2F-F46F-4E21-B70E-FAACEC381D67}"/>
              </a:ext>
            </a:extLst>
          </p:cNvPr>
          <p:cNvCxnSpPr>
            <a:cxnSpLocks/>
          </p:cNvCxnSpPr>
          <p:nvPr/>
        </p:nvCxnSpPr>
        <p:spPr>
          <a:xfrm flipH="1" flipV="1">
            <a:off x="1934368" y="4334492"/>
            <a:ext cx="339795" cy="318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061F1D11-8639-4A37-B5E8-EE0B0479E512}"/>
              </a:ext>
            </a:extLst>
          </p:cNvPr>
          <p:cNvCxnSpPr>
            <a:cxnSpLocks/>
          </p:cNvCxnSpPr>
          <p:nvPr/>
        </p:nvCxnSpPr>
        <p:spPr>
          <a:xfrm flipV="1">
            <a:off x="1937979" y="3620558"/>
            <a:ext cx="1491361" cy="33265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BBEBC63-2EA3-4969-BB9A-6DA2B1460174}"/>
              </a:ext>
            </a:extLst>
          </p:cNvPr>
          <p:cNvCxnSpPr>
            <a:cxnSpLocks/>
            <a:stCxn id="90" idx="2"/>
          </p:cNvCxnSpPr>
          <p:nvPr/>
        </p:nvCxnSpPr>
        <p:spPr>
          <a:xfrm flipV="1">
            <a:off x="1537662" y="4677942"/>
            <a:ext cx="724353" cy="917888"/>
          </a:xfrm>
          <a:prstGeom prst="line">
            <a:avLst/>
          </a:prstGeom>
          <a:ln w="2222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A42C75E8-E219-4BA6-B1CD-4198A68BD2A7}"/>
              </a:ext>
            </a:extLst>
          </p:cNvPr>
          <p:cNvCxnSpPr>
            <a:cxnSpLocks/>
          </p:cNvCxnSpPr>
          <p:nvPr/>
        </p:nvCxnSpPr>
        <p:spPr>
          <a:xfrm flipV="1">
            <a:off x="1942020" y="3949666"/>
            <a:ext cx="12753" cy="43835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24CA047A-397A-47DE-BD9D-861A7AC630BC}"/>
              </a:ext>
            </a:extLst>
          </p:cNvPr>
          <p:cNvCxnSpPr>
            <a:cxnSpLocks/>
          </p:cNvCxnSpPr>
          <p:nvPr/>
        </p:nvCxnSpPr>
        <p:spPr>
          <a:xfrm flipV="1">
            <a:off x="6998190" y="5524354"/>
            <a:ext cx="3872490" cy="1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E761E389-F116-4E04-ABE6-75E985945247}"/>
              </a:ext>
            </a:extLst>
          </p:cNvPr>
          <p:cNvCxnSpPr>
            <a:cxnSpLocks/>
          </p:cNvCxnSpPr>
          <p:nvPr/>
        </p:nvCxnSpPr>
        <p:spPr>
          <a:xfrm>
            <a:off x="6998190" y="3047194"/>
            <a:ext cx="3855483" cy="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3F3A47C0-CD3E-4AE7-A8F4-6B5F07F0DB5F}"/>
              </a:ext>
            </a:extLst>
          </p:cNvPr>
          <p:cNvCxnSpPr/>
          <p:nvPr/>
        </p:nvCxnSpPr>
        <p:spPr>
          <a:xfrm>
            <a:off x="7030231" y="3392159"/>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984B63C2-067F-49C4-95E5-0AB83F4188AE}"/>
              </a:ext>
            </a:extLst>
          </p:cNvPr>
          <p:cNvCxnSpPr/>
          <p:nvPr/>
        </p:nvCxnSpPr>
        <p:spPr>
          <a:xfrm>
            <a:off x="7030231" y="3753308"/>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14EAACA-25ED-406D-803C-485A485D4C90}"/>
              </a:ext>
            </a:extLst>
          </p:cNvPr>
          <p:cNvCxnSpPr/>
          <p:nvPr/>
        </p:nvCxnSpPr>
        <p:spPr>
          <a:xfrm>
            <a:off x="7026952" y="4095627"/>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E42C5D3-B769-481B-8ECF-5FD6AD6A7605}"/>
              </a:ext>
            </a:extLst>
          </p:cNvPr>
          <p:cNvCxnSpPr/>
          <p:nvPr/>
        </p:nvCxnSpPr>
        <p:spPr>
          <a:xfrm>
            <a:off x="7013224" y="4385546"/>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BACD1FEA-6095-4A65-A1A8-08768DFE40BE}"/>
              </a:ext>
            </a:extLst>
          </p:cNvPr>
          <p:cNvCxnSpPr/>
          <p:nvPr/>
        </p:nvCxnSpPr>
        <p:spPr>
          <a:xfrm>
            <a:off x="7026951" y="4764002"/>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83E4A459-E016-46CF-8809-C4052E78367D}"/>
              </a:ext>
            </a:extLst>
          </p:cNvPr>
          <p:cNvCxnSpPr/>
          <p:nvPr/>
        </p:nvCxnSpPr>
        <p:spPr>
          <a:xfrm>
            <a:off x="7043208" y="5145278"/>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85684B33-188B-4DC3-B7D3-5DFA42612CA5}"/>
              </a:ext>
            </a:extLst>
          </p:cNvPr>
          <p:cNvCxnSpPr>
            <a:cxnSpLocks/>
          </p:cNvCxnSpPr>
          <p:nvPr/>
        </p:nvCxnSpPr>
        <p:spPr>
          <a:xfrm flipV="1">
            <a:off x="7388955"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D7073781-C49F-44BA-AAEB-39D6378A5DD4}"/>
              </a:ext>
            </a:extLst>
          </p:cNvPr>
          <p:cNvCxnSpPr>
            <a:cxnSpLocks/>
          </p:cNvCxnSpPr>
          <p:nvPr/>
        </p:nvCxnSpPr>
        <p:spPr>
          <a:xfrm flipV="1">
            <a:off x="7781814"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8B1A4187-7384-4247-BF24-EC338C72A6AF}"/>
              </a:ext>
            </a:extLst>
          </p:cNvPr>
          <p:cNvCxnSpPr>
            <a:cxnSpLocks/>
          </p:cNvCxnSpPr>
          <p:nvPr/>
        </p:nvCxnSpPr>
        <p:spPr>
          <a:xfrm flipV="1">
            <a:off x="8155787"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045854BA-EEA1-47B3-9CFD-39B0B16183CF}"/>
              </a:ext>
            </a:extLst>
          </p:cNvPr>
          <p:cNvCxnSpPr>
            <a:cxnSpLocks/>
          </p:cNvCxnSpPr>
          <p:nvPr/>
        </p:nvCxnSpPr>
        <p:spPr>
          <a:xfrm flipV="1">
            <a:off x="8540279"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081085F9-CCF0-4B1A-8BC0-1083E01117DA}"/>
              </a:ext>
            </a:extLst>
          </p:cNvPr>
          <p:cNvCxnSpPr>
            <a:cxnSpLocks/>
          </p:cNvCxnSpPr>
          <p:nvPr/>
        </p:nvCxnSpPr>
        <p:spPr>
          <a:xfrm flipV="1">
            <a:off x="8934435"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97C2456E-587F-41D2-B868-B09C548DF422}"/>
              </a:ext>
            </a:extLst>
          </p:cNvPr>
          <p:cNvCxnSpPr>
            <a:cxnSpLocks/>
          </p:cNvCxnSpPr>
          <p:nvPr/>
        </p:nvCxnSpPr>
        <p:spPr>
          <a:xfrm flipV="1">
            <a:off x="9308683"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5AC0733-E5AD-4872-ACDF-6A39B6392E23}"/>
              </a:ext>
            </a:extLst>
          </p:cNvPr>
          <p:cNvCxnSpPr>
            <a:cxnSpLocks/>
          </p:cNvCxnSpPr>
          <p:nvPr/>
        </p:nvCxnSpPr>
        <p:spPr>
          <a:xfrm flipV="1">
            <a:off x="9662148"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3E81DF50-B349-4767-BEA4-9214FC4D5692}"/>
              </a:ext>
            </a:extLst>
          </p:cNvPr>
          <p:cNvCxnSpPr>
            <a:cxnSpLocks/>
          </p:cNvCxnSpPr>
          <p:nvPr/>
        </p:nvCxnSpPr>
        <p:spPr>
          <a:xfrm flipV="1">
            <a:off x="10052923" y="2966181"/>
            <a:ext cx="0" cy="2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3A89377-6A1C-49A3-B9F1-CEC87CCF7B2F}"/>
              </a:ext>
            </a:extLst>
          </p:cNvPr>
          <p:cNvCxnSpPr>
            <a:cxnSpLocks/>
          </p:cNvCxnSpPr>
          <p:nvPr/>
        </p:nvCxnSpPr>
        <p:spPr>
          <a:xfrm flipV="1">
            <a:off x="10472097" y="2966181"/>
            <a:ext cx="0" cy="25442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正方形/長方形 121">
                <a:extLst>
                  <a:ext uri="{FF2B5EF4-FFF2-40B4-BE49-F238E27FC236}">
                    <a16:creationId xmlns:a16="http://schemas.microsoft.com/office/drawing/2014/main" id="{13025E3E-EFE8-4346-99A4-4E51E9EE019A}"/>
                  </a:ext>
                </a:extLst>
              </p:cNvPr>
              <p:cNvSpPr/>
              <p:nvPr/>
            </p:nvSpPr>
            <p:spPr>
              <a:xfrm>
                <a:off x="10052923" y="5136961"/>
                <a:ext cx="406069" cy="3651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81</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2" name="正方形/長方形 121">
                <a:extLst>
                  <a:ext uri="{FF2B5EF4-FFF2-40B4-BE49-F238E27FC236}">
                    <a16:creationId xmlns:a16="http://schemas.microsoft.com/office/drawing/2014/main" id="{13025E3E-EFE8-4346-99A4-4E51E9EE019A}"/>
                  </a:ext>
                </a:extLst>
              </p:cNvPr>
              <p:cNvSpPr>
                <a:spLocks noRot="1" noChangeAspect="1" noMove="1" noResize="1" noEditPoints="1" noAdjustHandles="1" noChangeArrowheads="1" noChangeShapeType="1" noTextEdit="1"/>
              </p:cNvSpPr>
              <p:nvPr/>
            </p:nvSpPr>
            <p:spPr>
              <a:xfrm>
                <a:off x="10052923" y="5136961"/>
                <a:ext cx="406069" cy="365126"/>
              </a:xfrm>
              <a:prstGeom prst="rect">
                <a:avLst/>
              </a:prstGeom>
              <a:blipFill>
                <a:blip r:embed="rId12"/>
                <a:stretch>
                  <a:fillRect l="-28358" r="-1493" b="-1333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3" name="正方形/長方形 122">
                <a:extLst>
                  <a:ext uri="{FF2B5EF4-FFF2-40B4-BE49-F238E27FC236}">
                    <a16:creationId xmlns:a16="http://schemas.microsoft.com/office/drawing/2014/main" id="{B940A547-4F11-4805-8941-389C26766805}"/>
                  </a:ext>
                </a:extLst>
              </p:cNvPr>
              <p:cNvSpPr/>
              <p:nvPr/>
            </p:nvSpPr>
            <p:spPr>
              <a:xfrm>
                <a:off x="9666844" y="4759393"/>
                <a:ext cx="375163" cy="3702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78</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3" name="正方形/長方形 122">
                <a:extLst>
                  <a:ext uri="{FF2B5EF4-FFF2-40B4-BE49-F238E27FC236}">
                    <a16:creationId xmlns:a16="http://schemas.microsoft.com/office/drawing/2014/main" id="{B940A547-4F11-4805-8941-389C26766805}"/>
                  </a:ext>
                </a:extLst>
              </p:cNvPr>
              <p:cNvSpPr>
                <a:spLocks noRot="1" noChangeAspect="1" noMove="1" noResize="1" noEditPoints="1" noAdjustHandles="1" noChangeArrowheads="1" noChangeShapeType="1" noTextEdit="1"/>
              </p:cNvSpPr>
              <p:nvPr/>
            </p:nvSpPr>
            <p:spPr>
              <a:xfrm>
                <a:off x="9666844" y="4759393"/>
                <a:ext cx="375163" cy="370215"/>
              </a:xfrm>
              <a:prstGeom prst="rect">
                <a:avLst/>
              </a:prstGeom>
              <a:blipFill>
                <a:blip r:embed="rId13"/>
                <a:stretch>
                  <a:fillRect l="-36066" r="-6557" b="-15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正方形/長方形 123">
                <a:extLst>
                  <a:ext uri="{FF2B5EF4-FFF2-40B4-BE49-F238E27FC236}">
                    <a16:creationId xmlns:a16="http://schemas.microsoft.com/office/drawing/2014/main" id="{5AFF96BB-8CFD-407A-AAE9-734BC3449F9E}"/>
                  </a:ext>
                </a:extLst>
              </p:cNvPr>
              <p:cNvSpPr/>
              <p:nvPr/>
            </p:nvSpPr>
            <p:spPr>
              <a:xfrm>
                <a:off x="9303612" y="4382775"/>
                <a:ext cx="370277" cy="3858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67</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4" name="正方形/長方形 123">
                <a:extLst>
                  <a:ext uri="{FF2B5EF4-FFF2-40B4-BE49-F238E27FC236}">
                    <a16:creationId xmlns:a16="http://schemas.microsoft.com/office/drawing/2014/main" id="{5AFF96BB-8CFD-407A-AAE9-734BC3449F9E}"/>
                  </a:ext>
                </a:extLst>
              </p:cNvPr>
              <p:cNvSpPr>
                <a:spLocks noRot="1" noChangeAspect="1" noMove="1" noResize="1" noEditPoints="1" noAdjustHandles="1" noChangeArrowheads="1" noChangeShapeType="1" noTextEdit="1"/>
              </p:cNvSpPr>
              <p:nvPr/>
            </p:nvSpPr>
            <p:spPr>
              <a:xfrm>
                <a:off x="9303612" y="4382775"/>
                <a:ext cx="370277" cy="385837"/>
              </a:xfrm>
              <a:prstGeom prst="rect">
                <a:avLst/>
              </a:prstGeom>
              <a:blipFill>
                <a:blip r:embed="rId14"/>
                <a:stretch>
                  <a:fillRect l="-36066" r="-6557" b="-1111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正方形/長方形 124">
                <a:extLst>
                  <a:ext uri="{FF2B5EF4-FFF2-40B4-BE49-F238E27FC236}">
                    <a16:creationId xmlns:a16="http://schemas.microsoft.com/office/drawing/2014/main" id="{1FCA8737-3543-459E-91ED-6268A02609C6}"/>
                  </a:ext>
                </a:extLst>
              </p:cNvPr>
              <p:cNvSpPr/>
              <p:nvPr/>
            </p:nvSpPr>
            <p:spPr>
              <a:xfrm>
                <a:off x="8174991" y="4097860"/>
                <a:ext cx="362964" cy="3565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36</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5" name="正方形/長方形 124">
                <a:extLst>
                  <a:ext uri="{FF2B5EF4-FFF2-40B4-BE49-F238E27FC236}">
                    <a16:creationId xmlns:a16="http://schemas.microsoft.com/office/drawing/2014/main" id="{1FCA8737-3543-459E-91ED-6268A02609C6}"/>
                  </a:ext>
                </a:extLst>
              </p:cNvPr>
              <p:cNvSpPr>
                <a:spLocks noRot="1" noChangeAspect="1" noMove="1" noResize="1" noEditPoints="1" noAdjustHandles="1" noChangeArrowheads="1" noChangeShapeType="1" noTextEdit="1"/>
              </p:cNvSpPr>
              <p:nvPr/>
            </p:nvSpPr>
            <p:spPr>
              <a:xfrm>
                <a:off x="8174991" y="4097860"/>
                <a:ext cx="362964" cy="356587"/>
              </a:xfrm>
              <a:prstGeom prst="rect">
                <a:avLst/>
              </a:prstGeom>
              <a:blipFill>
                <a:blip r:embed="rId15"/>
                <a:stretch>
                  <a:fillRect l="-36667" r="-6667" b="-1525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正方形/長方形 125">
                <a:extLst>
                  <a:ext uri="{FF2B5EF4-FFF2-40B4-BE49-F238E27FC236}">
                    <a16:creationId xmlns:a16="http://schemas.microsoft.com/office/drawing/2014/main" id="{8DC72926-0CE7-4D88-8E60-2F7F3602135C}"/>
                  </a:ext>
                </a:extLst>
              </p:cNvPr>
              <p:cNvSpPr/>
              <p:nvPr/>
            </p:nvSpPr>
            <p:spPr>
              <a:xfrm>
                <a:off x="8163064" y="3759751"/>
                <a:ext cx="387537" cy="3443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33</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6" name="正方形/長方形 125">
                <a:extLst>
                  <a:ext uri="{FF2B5EF4-FFF2-40B4-BE49-F238E27FC236}">
                    <a16:creationId xmlns:a16="http://schemas.microsoft.com/office/drawing/2014/main" id="{8DC72926-0CE7-4D88-8E60-2F7F3602135C}"/>
                  </a:ext>
                </a:extLst>
              </p:cNvPr>
              <p:cNvSpPr>
                <a:spLocks noRot="1" noChangeAspect="1" noMove="1" noResize="1" noEditPoints="1" noAdjustHandles="1" noChangeArrowheads="1" noChangeShapeType="1" noTextEdit="1"/>
              </p:cNvSpPr>
              <p:nvPr/>
            </p:nvSpPr>
            <p:spPr>
              <a:xfrm>
                <a:off x="8163064" y="3759751"/>
                <a:ext cx="387537" cy="344372"/>
              </a:xfrm>
              <a:prstGeom prst="rect">
                <a:avLst/>
              </a:prstGeom>
              <a:blipFill>
                <a:blip r:embed="rId16"/>
                <a:stretch>
                  <a:fillRect l="-31250" r="-3125" b="-19643"/>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7" name="正方形/長方形 126">
                <a:extLst>
                  <a:ext uri="{FF2B5EF4-FFF2-40B4-BE49-F238E27FC236}">
                    <a16:creationId xmlns:a16="http://schemas.microsoft.com/office/drawing/2014/main" id="{37CCEC56-452E-4575-BAD8-15BCBA8A4B6D}"/>
                  </a:ext>
                </a:extLst>
              </p:cNvPr>
              <p:cNvSpPr/>
              <p:nvPr/>
            </p:nvSpPr>
            <p:spPr>
              <a:xfrm>
                <a:off x="8553910" y="3401453"/>
                <a:ext cx="370277" cy="3858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43</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7" name="正方形/長方形 126">
                <a:extLst>
                  <a:ext uri="{FF2B5EF4-FFF2-40B4-BE49-F238E27FC236}">
                    <a16:creationId xmlns:a16="http://schemas.microsoft.com/office/drawing/2014/main" id="{37CCEC56-452E-4575-BAD8-15BCBA8A4B6D}"/>
                  </a:ext>
                </a:extLst>
              </p:cNvPr>
              <p:cNvSpPr>
                <a:spLocks noRot="1" noChangeAspect="1" noMove="1" noResize="1" noEditPoints="1" noAdjustHandles="1" noChangeArrowheads="1" noChangeShapeType="1" noTextEdit="1"/>
              </p:cNvSpPr>
              <p:nvPr/>
            </p:nvSpPr>
            <p:spPr>
              <a:xfrm>
                <a:off x="8553910" y="3401453"/>
                <a:ext cx="370277" cy="385837"/>
              </a:xfrm>
              <a:prstGeom prst="rect">
                <a:avLst/>
              </a:prstGeom>
              <a:blipFill>
                <a:blip r:embed="rId17"/>
                <a:stretch>
                  <a:fillRect l="-34426" r="-6557" b="-1111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8" name="正方形/長方形 127">
                <a:extLst>
                  <a:ext uri="{FF2B5EF4-FFF2-40B4-BE49-F238E27FC236}">
                    <a16:creationId xmlns:a16="http://schemas.microsoft.com/office/drawing/2014/main" id="{4A1E3D32-A7CB-4DE8-83BD-26CDB9465596}"/>
                  </a:ext>
                </a:extLst>
              </p:cNvPr>
              <p:cNvSpPr/>
              <p:nvPr/>
            </p:nvSpPr>
            <p:spPr>
              <a:xfrm>
                <a:off x="8944684" y="3024332"/>
                <a:ext cx="370277" cy="3858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54</m:t>
                          </m:r>
                        </m:sub>
                      </m:sSub>
                    </m:oMath>
                  </m:oMathPara>
                </a14:m>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mc:Choice>
        <mc:Fallback xmlns="">
          <p:sp>
            <p:nvSpPr>
              <p:cNvPr id="128" name="正方形/長方形 127">
                <a:extLst>
                  <a:ext uri="{FF2B5EF4-FFF2-40B4-BE49-F238E27FC236}">
                    <a16:creationId xmlns:a16="http://schemas.microsoft.com/office/drawing/2014/main" id="{4A1E3D32-A7CB-4DE8-83BD-26CDB9465596}"/>
                  </a:ext>
                </a:extLst>
              </p:cNvPr>
              <p:cNvSpPr>
                <a:spLocks noRot="1" noChangeAspect="1" noMove="1" noResize="1" noEditPoints="1" noAdjustHandles="1" noChangeArrowheads="1" noChangeShapeType="1" noTextEdit="1"/>
              </p:cNvSpPr>
              <p:nvPr/>
            </p:nvSpPr>
            <p:spPr>
              <a:xfrm>
                <a:off x="8944684" y="3024332"/>
                <a:ext cx="370277" cy="385837"/>
              </a:xfrm>
              <a:prstGeom prst="rect">
                <a:avLst/>
              </a:prstGeom>
              <a:blipFill>
                <a:blip r:embed="rId18"/>
                <a:stretch>
                  <a:fillRect l="-34426" r="-8197" b="-11111"/>
                </a:stretch>
              </a:blipFill>
              <a:ln>
                <a:noFill/>
              </a:ln>
            </p:spPr>
            <p:txBody>
              <a:bodyPr/>
              <a:lstStyle/>
              <a:p>
                <a:r>
                  <a:rPr lang="ja-JP" altLang="en-US">
                    <a:noFill/>
                  </a:rPr>
                  <a:t> </a:t>
                </a:r>
              </a:p>
            </p:txBody>
          </p:sp>
        </mc:Fallback>
      </mc:AlternateContent>
      <p:cxnSp>
        <p:nvCxnSpPr>
          <p:cNvPr id="129" name="直線コネクタ 128">
            <a:extLst>
              <a:ext uri="{FF2B5EF4-FFF2-40B4-BE49-F238E27FC236}">
                <a16:creationId xmlns:a16="http://schemas.microsoft.com/office/drawing/2014/main" id="{A0C8B44F-0445-4753-8263-612AFBF5AF79}"/>
              </a:ext>
            </a:extLst>
          </p:cNvPr>
          <p:cNvCxnSpPr>
            <a:cxnSpLocks/>
          </p:cNvCxnSpPr>
          <p:nvPr/>
        </p:nvCxnSpPr>
        <p:spPr>
          <a:xfrm flipH="1">
            <a:off x="8356832" y="3053331"/>
            <a:ext cx="786338" cy="807185"/>
          </a:xfrm>
          <a:prstGeom prst="line">
            <a:avLst/>
          </a:prstGeom>
          <a:ln w="22225">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9AC6FF41-A72B-4969-B397-B1CD5EF937DD}"/>
              </a:ext>
            </a:extLst>
          </p:cNvPr>
          <p:cNvCxnSpPr>
            <a:cxnSpLocks/>
          </p:cNvCxnSpPr>
          <p:nvPr/>
        </p:nvCxnSpPr>
        <p:spPr>
          <a:xfrm flipV="1">
            <a:off x="8348367" y="3865548"/>
            <a:ext cx="0" cy="51722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1AD1DE09-CE0E-420E-95A9-F2801E3621FE}"/>
              </a:ext>
            </a:extLst>
          </p:cNvPr>
          <p:cNvCxnSpPr>
            <a:cxnSpLocks/>
            <a:endCxn id="156" idx="0"/>
          </p:cNvCxnSpPr>
          <p:nvPr/>
        </p:nvCxnSpPr>
        <p:spPr>
          <a:xfrm>
            <a:off x="9452169" y="4595206"/>
            <a:ext cx="803320" cy="867752"/>
          </a:xfrm>
          <a:prstGeom prst="line">
            <a:avLst/>
          </a:prstGeom>
          <a:ln w="2222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CF182600-54B3-45F1-9E0E-4645A35D0DF8}"/>
              </a:ext>
            </a:extLst>
          </p:cNvPr>
          <p:cNvCxnSpPr>
            <a:cxnSpLocks/>
          </p:cNvCxnSpPr>
          <p:nvPr/>
        </p:nvCxnSpPr>
        <p:spPr>
          <a:xfrm flipH="1" flipV="1">
            <a:off x="8359242" y="4344340"/>
            <a:ext cx="1086943" cy="231353"/>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矢印コネクタ 135">
            <a:extLst>
              <a:ext uri="{FF2B5EF4-FFF2-40B4-BE49-F238E27FC236}">
                <a16:creationId xmlns:a16="http://schemas.microsoft.com/office/drawing/2014/main" id="{4D407EFF-50F2-4A44-B54E-68592B13757A}"/>
              </a:ext>
            </a:extLst>
          </p:cNvPr>
          <p:cNvCxnSpPr>
            <a:cxnSpLocks/>
          </p:cNvCxnSpPr>
          <p:nvPr/>
        </p:nvCxnSpPr>
        <p:spPr>
          <a:xfrm flipV="1">
            <a:off x="7026951" y="2823771"/>
            <a:ext cx="0" cy="272974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a:extLst>
                  <a:ext uri="{FF2B5EF4-FFF2-40B4-BE49-F238E27FC236}">
                    <a16:creationId xmlns:a16="http://schemas.microsoft.com/office/drawing/2014/main" id="{089FFCB9-74F6-4380-94DF-F7ACEEE17D01}"/>
                  </a:ext>
                </a:extLst>
              </p:cNvPr>
              <p:cNvSpPr txBox="1"/>
              <p:nvPr/>
            </p:nvSpPr>
            <p:spPr>
              <a:xfrm>
                <a:off x="9014464" y="2492374"/>
                <a:ext cx="431721"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p>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m:oMathPara>
                </a14:m>
                <a:endPar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55" name="テキスト ボックス 154">
                <a:extLst>
                  <a:ext uri="{FF2B5EF4-FFF2-40B4-BE49-F238E27FC236}">
                    <a16:creationId xmlns:a16="http://schemas.microsoft.com/office/drawing/2014/main" id="{089FFCB9-74F6-4380-94DF-F7ACEEE17D01}"/>
                  </a:ext>
                </a:extLst>
              </p:cNvPr>
              <p:cNvSpPr txBox="1">
                <a:spLocks noRot="1" noChangeAspect="1" noMove="1" noResize="1" noEditPoints="1" noAdjustHandles="1" noChangeArrowheads="1" noChangeShapeType="1" noTextEdit="1"/>
              </p:cNvSpPr>
              <p:nvPr/>
            </p:nvSpPr>
            <p:spPr>
              <a:xfrm>
                <a:off x="9014464" y="2492374"/>
                <a:ext cx="431721" cy="553998"/>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6" name="テキスト ボックス 155">
                <a:extLst>
                  <a:ext uri="{FF2B5EF4-FFF2-40B4-BE49-F238E27FC236}">
                    <a16:creationId xmlns:a16="http://schemas.microsoft.com/office/drawing/2014/main" id="{0440FDF5-AC07-4663-884F-FF90C78372B1}"/>
                  </a:ext>
                </a:extLst>
              </p:cNvPr>
              <p:cNvSpPr txBox="1"/>
              <p:nvPr/>
            </p:nvSpPr>
            <p:spPr>
              <a:xfrm>
                <a:off x="10123113" y="5462958"/>
                <a:ext cx="264751"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anose="020B0600070205080204" pitchFamily="50" charset="-128"/>
                          <a:cs typeface="+mn-cs"/>
                        </a:rPr>
                        <m:t>𝑖</m:t>
                      </m:r>
                    </m:oMath>
                  </m:oMathPara>
                </a14:m>
                <a:endPar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56" name="テキスト ボックス 155">
                <a:extLst>
                  <a:ext uri="{FF2B5EF4-FFF2-40B4-BE49-F238E27FC236}">
                    <a16:creationId xmlns:a16="http://schemas.microsoft.com/office/drawing/2014/main" id="{0440FDF5-AC07-4663-884F-FF90C78372B1}"/>
                  </a:ext>
                </a:extLst>
              </p:cNvPr>
              <p:cNvSpPr txBox="1">
                <a:spLocks noRot="1" noChangeAspect="1" noMove="1" noResize="1" noEditPoints="1" noAdjustHandles="1" noChangeArrowheads="1" noChangeShapeType="1" noTextEdit="1"/>
              </p:cNvSpPr>
              <p:nvPr/>
            </p:nvSpPr>
            <p:spPr>
              <a:xfrm>
                <a:off x="10123113" y="5462958"/>
                <a:ext cx="264751" cy="553998"/>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7" name="テキスト ボックス 156">
                <a:extLst>
                  <a:ext uri="{FF2B5EF4-FFF2-40B4-BE49-F238E27FC236}">
                    <a16:creationId xmlns:a16="http://schemas.microsoft.com/office/drawing/2014/main" id="{70B9C3FB-B754-4616-8D84-419F7CCFC0E6}"/>
                  </a:ext>
                </a:extLst>
              </p:cNvPr>
              <p:cNvSpPr txBox="1"/>
              <p:nvPr/>
            </p:nvSpPr>
            <p:spPr>
              <a:xfrm>
                <a:off x="1332423" y="5562024"/>
                <a:ext cx="413190"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sup>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m:oMathPara>
                </a14:m>
                <a:endPar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57" name="テキスト ボックス 156">
                <a:extLst>
                  <a:ext uri="{FF2B5EF4-FFF2-40B4-BE49-F238E27FC236}">
                    <a16:creationId xmlns:a16="http://schemas.microsoft.com/office/drawing/2014/main" id="{70B9C3FB-B754-4616-8D84-419F7CCFC0E6}"/>
                  </a:ext>
                </a:extLst>
              </p:cNvPr>
              <p:cNvSpPr txBox="1">
                <a:spLocks noRot="1" noChangeAspect="1" noMove="1" noResize="1" noEditPoints="1" noAdjustHandles="1" noChangeArrowheads="1" noChangeShapeType="1" noTextEdit="1"/>
              </p:cNvSpPr>
              <p:nvPr/>
            </p:nvSpPr>
            <p:spPr>
              <a:xfrm>
                <a:off x="1332423" y="5562024"/>
                <a:ext cx="413190" cy="553998"/>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テキスト ボックス 157">
                <a:extLst>
                  <a:ext uri="{FF2B5EF4-FFF2-40B4-BE49-F238E27FC236}">
                    <a16:creationId xmlns:a16="http://schemas.microsoft.com/office/drawing/2014/main" id="{BA9F7379-98DE-47F3-A4B2-8A7027A9DA9A}"/>
                  </a:ext>
                </a:extLst>
              </p:cNvPr>
              <p:cNvSpPr txBox="1"/>
              <p:nvPr/>
            </p:nvSpPr>
            <p:spPr>
              <a:xfrm>
                <a:off x="2197815" y="2523651"/>
                <a:ext cx="278794"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0" i="1" u="none" strike="noStrike" kern="1200" cap="none" spc="0" normalizeH="0" baseline="0" noProof="0" smtClean="0">
                          <a:ln>
                            <a:noFill/>
                          </a:ln>
                          <a:solidFill>
                            <a:prstClr val="black"/>
                          </a:solidFill>
                          <a:effectLst/>
                          <a:uLnTx/>
                          <a:uFillTx/>
                          <a:latin typeface="Cambria Math" panose="02040503050406030204" pitchFamily="18" charset="0"/>
                          <a:ea typeface="ＭＳ Ｐゴシック" panose="020B0600070205080204" pitchFamily="50" charset="-128"/>
                          <a:cs typeface="+mn-cs"/>
                        </a:rPr>
                        <m:t>𝑗</m:t>
                      </m:r>
                    </m:oMath>
                  </m:oMathPara>
                </a14:m>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58" name="テキスト ボックス 157">
                <a:extLst>
                  <a:ext uri="{FF2B5EF4-FFF2-40B4-BE49-F238E27FC236}">
                    <a16:creationId xmlns:a16="http://schemas.microsoft.com/office/drawing/2014/main" id="{BA9F7379-98DE-47F3-A4B2-8A7027A9DA9A}"/>
                  </a:ext>
                </a:extLst>
              </p:cNvPr>
              <p:cNvSpPr txBox="1">
                <a:spLocks noRot="1" noChangeAspect="1" noMove="1" noResize="1" noEditPoints="1" noAdjustHandles="1" noChangeArrowheads="1" noChangeShapeType="1" noTextEdit="1"/>
              </p:cNvSpPr>
              <p:nvPr/>
            </p:nvSpPr>
            <p:spPr>
              <a:xfrm>
                <a:off x="2197815" y="2523651"/>
                <a:ext cx="278794" cy="553998"/>
              </a:xfrm>
              <a:prstGeom prst="rect">
                <a:avLst/>
              </a:prstGeom>
              <a:blipFill>
                <a:blip r:embed="rId22"/>
                <a:stretch>
                  <a:fillRect/>
                </a:stretch>
              </a:blipFill>
            </p:spPr>
            <p:txBody>
              <a:bodyPr/>
              <a:lstStyle/>
              <a:p>
                <a:r>
                  <a:rPr lang="ja-JP" altLang="en-US">
                    <a:noFill/>
                  </a:rPr>
                  <a:t> </a:t>
                </a:r>
              </a:p>
            </p:txBody>
          </p:sp>
        </mc:Fallback>
      </mc:AlternateContent>
      <p:sp>
        <p:nvSpPr>
          <p:cNvPr id="160" name="テキスト ボックス 159">
            <a:extLst>
              <a:ext uri="{FF2B5EF4-FFF2-40B4-BE49-F238E27FC236}">
                <a16:creationId xmlns:a16="http://schemas.microsoft.com/office/drawing/2014/main" id="{C95456C4-DE8E-48FD-AE07-178D5F7AD2BC}"/>
              </a:ext>
            </a:extLst>
          </p:cNvPr>
          <p:cNvSpPr txBox="1"/>
          <p:nvPr/>
        </p:nvSpPr>
        <p:spPr>
          <a:xfrm>
            <a:off x="4834858" y="2905171"/>
            <a:ext cx="13062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prefectures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1" name="テキスト ボックス 160">
            <a:extLst>
              <a:ext uri="{FF2B5EF4-FFF2-40B4-BE49-F238E27FC236}">
                <a16:creationId xmlns:a16="http://schemas.microsoft.com/office/drawing/2014/main" id="{A7F116B6-AFF2-4C9D-9099-CED64EE05EBB}"/>
              </a:ext>
            </a:extLst>
          </p:cNvPr>
          <p:cNvSpPr txBox="1"/>
          <p:nvPr/>
        </p:nvSpPr>
        <p:spPr>
          <a:xfrm>
            <a:off x="10881992" y="5325725"/>
            <a:ext cx="13062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prefectures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70" name="グループ化 169">
            <a:extLst>
              <a:ext uri="{FF2B5EF4-FFF2-40B4-BE49-F238E27FC236}">
                <a16:creationId xmlns:a16="http://schemas.microsoft.com/office/drawing/2014/main" id="{12EB68DB-F502-47AF-93C4-D05D15371148}"/>
              </a:ext>
            </a:extLst>
          </p:cNvPr>
          <p:cNvGrpSpPr/>
          <p:nvPr/>
        </p:nvGrpSpPr>
        <p:grpSpPr>
          <a:xfrm>
            <a:off x="255163" y="2916896"/>
            <a:ext cx="791784" cy="2489541"/>
            <a:chOff x="255163" y="2916896"/>
            <a:chExt cx="791784" cy="2489541"/>
          </a:xfrm>
        </p:grpSpPr>
        <p:sp>
          <p:nvSpPr>
            <p:cNvPr id="159" name="正方形/長方形 158">
              <a:extLst>
                <a:ext uri="{FF2B5EF4-FFF2-40B4-BE49-F238E27FC236}">
                  <a16:creationId xmlns:a16="http://schemas.microsoft.com/office/drawing/2014/main" id="{6E0E2370-E620-4716-8FDE-17C05514A15B}"/>
                </a:ext>
              </a:extLst>
            </p:cNvPr>
            <p:cNvSpPr/>
            <p:nvPr/>
          </p:nvSpPr>
          <p:spPr>
            <a:xfrm rot="16200000">
              <a:off x="-45240" y="3850908"/>
              <a:ext cx="9701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世代</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テキスト ボックス 162">
              <a:extLst>
                <a:ext uri="{FF2B5EF4-FFF2-40B4-BE49-F238E27FC236}">
                  <a16:creationId xmlns:a16="http://schemas.microsoft.com/office/drawing/2014/main" id="{E7053FFA-72F3-425C-B06C-BA942A007350}"/>
                </a:ext>
              </a:extLst>
            </p:cNvPr>
            <p:cNvSpPr txBox="1"/>
            <p:nvPr/>
          </p:nvSpPr>
          <p:spPr>
            <a:xfrm>
              <a:off x="602036" y="2916896"/>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4" name="テキスト ボックス 163">
              <a:extLst>
                <a:ext uri="{FF2B5EF4-FFF2-40B4-BE49-F238E27FC236}">
                  <a16:creationId xmlns:a16="http://schemas.microsoft.com/office/drawing/2014/main" id="{908D51B7-E877-4779-8C03-6470FDF0C56D}"/>
                </a:ext>
              </a:extLst>
            </p:cNvPr>
            <p:cNvSpPr txBox="1"/>
            <p:nvPr/>
          </p:nvSpPr>
          <p:spPr>
            <a:xfrm>
              <a:off x="596802" y="3269081"/>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テキスト ボックス 164">
              <a:extLst>
                <a:ext uri="{FF2B5EF4-FFF2-40B4-BE49-F238E27FC236}">
                  <a16:creationId xmlns:a16="http://schemas.microsoft.com/office/drawing/2014/main" id="{67DF5A84-49FD-4186-B78B-5D8A8DDE7AED}"/>
                </a:ext>
              </a:extLst>
            </p:cNvPr>
            <p:cNvSpPr txBox="1"/>
            <p:nvPr/>
          </p:nvSpPr>
          <p:spPr>
            <a:xfrm>
              <a:off x="597927" y="363628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6" name="テキスト ボックス 165">
              <a:extLst>
                <a:ext uri="{FF2B5EF4-FFF2-40B4-BE49-F238E27FC236}">
                  <a16:creationId xmlns:a16="http://schemas.microsoft.com/office/drawing/2014/main" id="{0F5F4ADC-FDFC-41FF-A89C-129E07EC34E4}"/>
                </a:ext>
              </a:extLst>
            </p:cNvPr>
            <p:cNvSpPr txBox="1"/>
            <p:nvPr/>
          </p:nvSpPr>
          <p:spPr>
            <a:xfrm>
              <a:off x="588512" y="399933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テキスト ボックス 166">
              <a:extLst>
                <a:ext uri="{FF2B5EF4-FFF2-40B4-BE49-F238E27FC236}">
                  <a16:creationId xmlns:a16="http://schemas.microsoft.com/office/drawing/2014/main" id="{56087F38-C0E0-401C-BD5F-D000B5FCB513}"/>
                </a:ext>
              </a:extLst>
            </p:cNvPr>
            <p:cNvSpPr txBox="1"/>
            <p:nvPr/>
          </p:nvSpPr>
          <p:spPr>
            <a:xfrm>
              <a:off x="596802" y="435105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8" name="テキスト ボックス 167">
              <a:extLst>
                <a:ext uri="{FF2B5EF4-FFF2-40B4-BE49-F238E27FC236}">
                  <a16:creationId xmlns:a16="http://schemas.microsoft.com/office/drawing/2014/main" id="{AE359994-430A-450E-9A79-F5A0AF92455E}"/>
                </a:ext>
              </a:extLst>
            </p:cNvPr>
            <p:cNvSpPr txBox="1"/>
            <p:nvPr/>
          </p:nvSpPr>
          <p:spPr>
            <a:xfrm>
              <a:off x="588511" y="4664208"/>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9" name="テキスト ボックス 168">
              <a:extLst>
                <a:ext uri="{FF2B5EF4-FFF2-40B4-BE49-F238E27FC236}">
                  <a16:creationId xmlns:a16="http://schemas.microsoft.com/office/drawing/2014/main" id="{15865A02-C013-4B82-969B-5ADDF8DCB8FF}"/>
                </a:ext>
              </a:extLst>
            </p:cNvPr>
            <p:cNvSpPr txBox="1"/>
            <p:nvPr/>
          </p:nvSpPr>
          <p:spPr>
            <a:xfrm>
              <a:off x="589599" y="503710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71" name="グループ化 170">
            <a:extLst>
              <a:ext uri="{FF2B5EF4-FFF2-40B4-BE49-F238E27FC236}">
                <a16:creationId xmlns:a16="http://schemas.microsoft.com/office/drawing/2014/main" id="{065E6B7F-F794-4131-B819-25281163B1CF}"/>
              </a:ext>
            </a:extLst>
          </p:cNvPr>
          <p:cNvGrpSpPr/>
          <p:nvPr/>
        </p:nvGrpSpPr>
        <p:grpSpPr>
          <a:xfrm>
            <a:off x="6231530" y="2877458"/>
            <a:ext cx="791783" cy="2489541"/>
            <a:chOff x="255164" y="2916896"/>
            <a:chExt cx="791783" cy="2489541"/>
          </a:xfrm>
        </p:grpSpPr>
        <p:sp>
          <p:nvSpPr>
            <p:cNvPr id="172" name="正方形/長方形 171">
              <a:extLst>
                <a:ext uri="{FF2B5EF4-FFF2-40B4-BE49-F238E27FC236}">
                  <a16:creationId xmlns:a16="http://schemas.microsoft.com/office/drawing/2014/main" id="{1C27E7B7-5C87-460C-89C5-08D259FE4F4F}"/>
                </a:ext>
              </a:extLst>
            </p:cNvPr>
            <p:cNvSpPr/>
            <p:nvPr/>
          </p:nvSpPr>
          <p:spPr>
            <a:xfrm rot="16200000">
              <a:off x="-45239" y="3850908"/>
              <a:ext cx="9701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世代</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3" name="テキスト ボックス 172">
              <a:extLst>
                <a:ext uri="{FF2B5EF4-FFF2-40B4-BE49-F238E27FC236}">
                  <a16:creationId xmlns:a16="http://schemas.microsoft.com/office/drawing/2014/main" id="{818ED1A8-4AD5-4F9B-B51F-4FC5ED306C82}"/>
                </a:ext>
              </a:extLst>
            </p:cNvPr>
            <p:cNvSpPr txBox="1"/>
            <p:nvPr/>
          </p:nvSpPr>
          <p:spPr>
            <a:xfrm>
              <a:off x="602036" y="2916896"/>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4" name="テキスト ボックス 173">
              <a:extLst>
                <a:ext uri="{FF2B5EF4-FFF2-40B4-BE49-F238E27FC236}">
                  <a16:creationId xmlns:a16="http://schemas.microsoft.com/office/drawing/2014/main" id="{CD83163D-54A9-493A-8E97-8B1D3E45ADB0}"/>
                </a:ext>
              </a:extLst>
            </p:cNvPr>
            <p:cNvSpPr txBox="1"/>
            <p:nvPr/>
          </p:nvSpPr>
          <p:spPr>
            <a:xfrm>
              <a:off x="596802" y="3269081"/>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5" name="テキスト ボックス 174">
              <a:extLst>
                <a:ext uri="{FF2B5EF4-FFF2-40B4-BE49-F238E27FC236}">
                  <a16:creationId xmlns:a16="http://schemas.microsoft.com/office/drawing/2014/main" id="{6370DEFB-9FE1-4525-A6BC-7300E61860FA}"/>
                </a:ext>
              </a:extLst>
            </p:cNvPr>
            <p:cNvSpPr txBox="1"/>
            <p:nvPr/>
          </p:nvSpPr>
          <p:spPr>
            <a:xfrm>
              <a:off x="597927" y="363628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6" name="テキスト ボックス 175">
              <a:extLst>
                <a:ext uri="{FF2B5EF4-FFF2-40B4-BE49-F238E27FC236}">
                  <a16:creationId xmlns:a16="http://schemas.microsoft.com/office/drawing/2014/main" id="{8AF89390-774C-413F-A6E5-D81130169B0E}"/>
                </a:ext>
              </a:extLst>
            </p:cNvPr>
            <p:cNvSpPr txBox="1"/>
            <p:nvPr/>
          </p:nvSpPr>
          <p:spPr>
            <a:xfrm>
              <a:off x="588512" y="399933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7" name="テキスト ボックス 176">
              <a:extLst>
                <a:ext uri="{FF2B5EF4-FFF2-40B4-BE49-F238E27FC236}">
                  <a16:creationId xmlns:a16="http://schemas.microsoft.com/office/drawing/2014/main" id="{61579ABC-8C7E-40DD-B41B-723734D59E58}"/>
                </a:ext>
              </a:extLst>
            </p:cNvPr>
            <p:cNvSpPr txBox="1"/>
            <p:nvPr/>
          </p:nvSpPr>
          <p:spPr>
            <a:xfrm>
              <a:off x="596802" y="435105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8" name="テキスト ボックス 177">
              <a:extLst>
                <a:ext uri="{FF2B5EF4-FFF2-40B4-BE49-F238E27FC236}">
                  <a16:creationId xmlns:a16="http://schemas.microsoft.com/office/drawing/2014/main" id="{1701EC8B-851F-42E0-9960-4CA69FB9A9AD}"/>
                </a:ext>
              </a:extLst>
            </p:cNvPr>
            <p:cNvSpPr txBox="1"/>
            <p:nvPr/>
          </p:nvSpPr>
          <p:spPr>
            <a:xfrm>
              <a:off x="588511" y="4664208"/>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9" name="テキスト ボックス 178">
              <a:extLst>
                <a:ext uri="{FF2B5EF4-FFF2-40B4-BE49-F238E27FC236}">
                  <a16:creationId xmlns:a16="http://schemas.microsoft.com/office/drawing/2014/main" id="{7BFFE1EF-8F9A-4D10-B64C-63C6393C3969}"/>
                </a:ext>
              </a:extLst>
            </p:cNvPr>
            <p:cNvSpPr txBox="1"/>
            <p:nvPr/>
          </p:nvSpPr>
          <p:spPr>
            <a:xfrm>
              <a:off x="589599" y="503710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80" name="テキスト ボックス 179">
            <a:extLst>
              <a:ext uri="{FF2B5EF4-FFF2-40B4-BE49-F238E27FC236}">
                <a16:creationId xmlns:a16="http://schemas.microsoft.com/office/drawing/2014/main" id="{4D5D5ECD-884D-4824-8BD3-19FFBCE819F2}"/>
              </a:ext>
            </a:extLst>
          </p:cNvPr>
          <p:cNvSpPr txBox="1"/>
          <p:nvPr/>
        </p:nvSpPr>
        <p:spPr>
          <a:xfrm>
            <a:off x="6570627" y="532572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1" name="テキスト ボックス 180">
            <a:extLst>
              <a:ext uri="{FF2B5EF4-FFF2-40B4-BE49-F238E27FC236}">
                <a16:creationId xmlns:a16="http://schemas.microsoft.com/office/drawing/2014/main" id="{C85ADE00-A077-4FDA-820D-7A1A69F1CF77}"/>
              </a:ext>
            </a:extLst>
          </p:cNvPr>
          <p:cNvSpPr txBox="1"/>
          <p:nvPr/>
        </p:nvSpPr>
        <p:spPr>
          <a:xfrm>
            <a:off x="576952" y="5392547"/>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2" name="正方形/長方形 181">
            <a:extLst>
              <a:ext uri="{FF2B5EF4-FFF2-40B4-BE49-F238E27FC236}">
                <a16:creationId xmlns:a16="http://schemas.microsoft.com/office/drawing/2014/main" id="{1834CD33-B08E-41C1-8ABA-1524D4DFA980}"/>
              </a:ext>
            </a:extLst>
          </p:cNvPr>
          <p:cNvSpPr/>
          <p:nvPr/>
        </p:nvSpPr>
        <p:spPr>
          <a:xfrm>
            <a:off x="3150760" y="2170554"/>
            <a:ext cx="1732260" cy="316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3" name="正方形/長方形 182">
            <a:extLst>
              <a:ext uri="{FF2B5EF4-FFF2-40B4-BE49-F238E27FC236}">
                <a16:creationId xmlns:a16="http://schemas.microsoft.com/office/drawing/2014/main" id="{7192CA75-9899-433C-9EC4-1BCC90AA0C84}"/>
              </a:ext>
            </a:extLst>
          </p:cNvPr>
          <p:cNvSpPr/>
          <p:nvPr/>
        </p:nvSpPr>
        <p:spPr>
          <a:xfrm>
            <a:off x="9033220" y="2025996"/>
            <a:ext cx="1740623" cy="302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184" name="正方形/長方形 183">
                <a:extLst>
                  <a:ext uri="{FF2B5EF4-FFF2-40B4-BE49-F238E27FC236}">
                    <a16:creationId xmlns:a16="http://schemas.microsoft.com/office/drawing/2014/main" id="{17ECAD61-0DAF-48E7-9966-78D99473A6AE}"/>
                  </a:ext>
                </a:extLst>
              </p:cNvPr>
              <p:cNvSpPr/>
              <p:nvPr/>
            </p:nvSpPr>
            <p:spPr>
              <a:xfrm>
                <a:off x="1573995" y="5891456"/>
                <a:ext cx="930799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繁殖価</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と０歳都道府県分布</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d>
                  </m:oMath>
                </a14:m>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は固定された出生地</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e>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からの子孫および先祖に対する繁殖価</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84" name="正方形/長方形 183">
                <a:extLst>
                  <a:ext uri="{FF2B5EF4-FFF2-40B4-BE49-F238E27FC236}">
                    <a16:creationId xmlns:a16="http://schemas.microsoft.com/office/drawing/2014/main" id="{17ECAD61-0DAF-48E7-9966-78D99473A6AE}"/>
                  </a:ext>
                </a:extLst>
              </p:cNvPr>
              <p:cNvSpPr>
                <a:spLocks noRot="1" noChangeAspect="1" noMove="1" noResize="1" noEditPoints="1" noAdjustHandles="1" noChangeArrowheads="1" noChangeShapeType="1" noTextEdit="1"/>
              </p:cNvSpPr>
              <p:nvPr/>
            </p:nvSpPr>
            <p:spPr>
              <a:xfrm>
                <a:off x="1573995" y="5891456"/>
                <a:ext cx="9307997" cy="646331"/>
              </a:xfrm>
              <a:prstGeom prst="rect">
                <a:avLst/>
              </a:prstGeom>
              <a:blipFill>
                <a:blip r:embed="rId23"/>
                <a:stretch>
                  <a:fillRect l="-524" t="-7547" b="-150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24CF457F-FB87-4B0C-AD3B-2C56D0A7FA6A}"/>
                  </a:ext>
                </a:extLst>
              </p:cNvPr>
              <p:cNvSpPr txBox="1"/>
              <p:nvPr/>
            </p:nvSpPr>
            <p:spPr>
              <a:xfrm>
                <a:off x="6840957" y="1076796"/>
                <a:ext cx="47787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０歳安定都道府県分布は任意の</a:t>
                </a:r>
                <a14:m>
                  <m:oMath xmlns:m="http://schemas.openxmlformats.org/officeDocument/2006/math">
                    <m:r>
                      <m:rPr>
                        <m:nor/>
                      </m:rP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m:t>𝑗</m:t>
                    </m:r>
                    <m:r>
                      <m:rPr>
                        <m:nor/>
                      </m:rP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m:t>′</m:t>
                    </m:r>
                  </m:oMath>
                </a14:m>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県出身女性から全ての世代を通して</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𝑖</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県への</a:t>
                </a: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 </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a:t>
                </a: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県に子孫を重複せず）</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貢献する度合い。</a:t>
                </a:r>
              </a:p>
            </p:txBody>
          </p:sp>
        </mc:Choice>
        <mc:Fallback xmlns="">
          <p:sp>
            <p:nvSpPr>
              <p:cNvPr id="4" name="テキスト ボックス 3">
                <a:extLst>
                  <a:ext uri="{FF2B5EF4-FFF2-40B4-BE49-F238E27FC236}">
                    <a16:creationId xmlns:a16="http://schemas.microsoft.com/office/drawing/2014/main" id="{24CF457F-FB87-4B0C-AD3B-2C56D0A7FA6A}"/>
                  </a:ext>
                </a:extLst>
              </p:cNvPr>
              <p:cNvSpPr txBox="1">
                <a:spLocks noRot="1" noChangeAspect="1" noMove="1" noResize="1" noEditPoints="1" noAdjustHandles="1" noChangeArrowheads="1" noChangeShapeType="1" noTextEdit="1"/>
              </p:cNvSpPr>
              <p:nvPr/>
            </p:nvSpPr>
            <p:spPr>
              <a:xfrm>
                <a:off x="6840957" y="1076796"/>
                <a:ext cx="4778734" cy="923330"/>
              </a:xfrm>
              <a:prstGeom prst="rect">
                <a:avLst/>
              </a:prstGeom>
              <a:blipFill>
                <a:blip r:embed="rId24"/>
                <a:stretch>
                  <a:fillRect l="-1020" t="-5960" b="-119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6C67E08-772A-42ED-9AAB-C5B0CF113248}"/>
                  </a:ext>
                </a:extLst>
              </p:cNvPr>
              <p:cNvSpPr txBox="1"/>
              <p:nvPr/>
            </p:nvSpPr>
            <p:spPr>
              <a:xfrm>
                <a:off x="843931" y="1169447"/>
                <a:ext cx="47787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０歳繁殖価は 𝑗</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a:t>
                </a: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県出身 の一人の女性が任意の </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a:t>
                </a: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県の出生へ全ての世代を通して（</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 </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a:t>
                </a: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県に先祖を重複せず）貢献する度合い</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 </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6" name="テキスト ボックス 5">
                <a:extLst>
                  <a:ext uri="{FF2B5EF4-FFF2-40B4-BE49-F238E27FC236}">
                    <a16:creationId xmlns:a16="http://schemas.microsoft.com/office/drawing/2014/main" id="{56C67E08-772A-42ED-9AAB-C5B0CF113248}"/>
                  </a:ext>
                </a:extLst>
              </p:cNvPr>
              <p:cNvSpPr txBox="1">
                <a:spLocks noRot="1" noChangeAspect="1" noMove="1" noResize="1" noEditPoints="1" noAdjustHandles="1" noChangeArrowheads="1" noChangeShapeType="1" noTextEdit="1"/>
              </p:cNvSpPr>
              <p:nvPr/>
            </p:nvSpPr>
            <p:spPr>
              <a:xfrm>
                <a:off x="843931" y="1169447"/>
                <a:ext cx="4778734" cy="923330"/>
              </a:xfrm>
              <a:prstGeom prst="rect">
                <a:avLst/>
              </a:prstGeom>
              <a:blipFill>
                <a:blip r:embed="rId25"/>
                <a:stretch>
                  <a:fillRect l="-1020" t="-6623" r="-255" b="-112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4A1FB16-3922-9002-CCD1-ECB54D93216C}"/>
                  </a:ext>
                </a:extLst>
              </p:cNvPr>
              <p:cNvSpPr txBox="1"/>
              <p:nvPr/>
            </p:nvSpPr>
            <p:spPr>
              <a:xfrm>
                <a:off x="2588201" y="4624770"/>
                <a:ext cx="2956319" cy="848566"/>
              </a:xfrm>
              <a:prstGeom prst="rect">
                <a:avLst/>
              </a:prstGeom>
              <a:solidFill>
                <a:schemeClr val="bg1"/>
              </a:solidFill>
              <a:ln>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p>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𝑖𝑗</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e>
                          </m:d>
                        </m:e>
                      </m:nary>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11" name="テキスト ボックス 10">
                <a:extLst>
                  <a:ext uri="{FF2B5EF4-FFF2-40B4-BE49-F238E27FC236}">
                    <a16:creationId xmlns:a16="http://schemas.microsoft.com/office/drawing/2014/main" id="{34A1FB16-3922-9002-CCD1-ECB54D93216C}"/>
                  </a:ext>
                </a:extLst>
              </p:cNvPr>
              <p:cNvSpPr txBox="1">
                <a:spLocks noRot="1" noChangeAspect="1" noMove="1" noResize="1" noEditPoints="1" noAdjustHandles="1" noChangeArrowheads="1" noChangeShapeType="1" noTextEdit="1"/>
              </p:cNvSpPr>
              <p:nvPr/>
            </p:nvSpPr>
            <p:spPr>
              <a:xfrm>
                <a:off x="2588201" y="4624770"/>
                <a:ext cx="2956319" cy="848566"/>
              </a:xfrm>
              <a:prstGeom prst="rect">
                <a:avLst/>
              </a:prstGeom>
              <a:blipFill>
                <a:blip r:embed="rId26"/>
                <a:stretch>
                  <a:fillRect/>
                </a:stretch>
              </a:blipFill>
              <a:ln>
                <a:solidFill>
                  <a:schemeClr val="accent1">
                    <a:lumMod val="60000"/>
                    <a:lumOff val="4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CF8C7AE-D11B-20BA-23BD-12910D159E1A}"/>
                  </a:ext>
                </a:extLst>
              </p:cNvPr>
              <p:cNvSpPr txBox="1"/>
              <p:nvPr/>
            </p:nvSpPr>
            <p:spPr>
              <a:xfrm>
                <a:off x="9151634" y="3431761"/>
                <a:ext cx="2992608" cy="879856"/>
              </a:xfrm>
              <a:prstGeom prst="rect">
                <a:avLst/>
              </a:prstGeom>
              <a:solidFill>
                <a:schemeClr val="bg1"/>
              </a:solidFill>
              <a:ln>
                <a:solidFill>
                  <a:schemeClr val="accent1">
                    <a:lumMod val="60000"/>
                    <a:lumOff val="4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sub>
                      </m:sSub>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d>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e>
                          </m:d>
                        </m:e>
                      </m:nary>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𝑤</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𝜆</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d>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13" name="テキスト ボックス 12">
                <a:extLst>
                  <a:ext uri="{FF2B5EF4-FFF2-40B4-BE49-F238E27FC236}">
                    <a16:creationId xmlns:a16="http://schemas.microsoft.com/office/drawing/2014/main" id="{6CF8C7AE-D11B-20BA-23BD-12910D159E1A}"/>
                  </a:ext>
                </a:extLst>
              </p:cNvPr>
              <p:cNvSpPr txBox="1">
                <a:spLocks noRot="1" noChangeAspect="1" noMove="1" noResize="1" noEditPoints="1" noAdjustHandles="1" noChangeArrowheads="1" noChangeShapeType="1" noTextEdit="1"/>
              </p:cNvSpPr>
              <p:nvPr/>
            </p:nvSpPr>
            <p:spPr>
              <a:xfrm>
                <a:off x="9151634" y="3431761"/>
                <a:ext cx="2992608" cy="879856"/>
              </a:xfrm>
              <a:prstGeom prst="rect">
                <a:avLst/>
              </a:prstGeom>
              <a:blipFill>
                <a:blip r:embed="rId27"/>
                <a:stretch>
                  <a:fillRect/>
                </a:stretch>
              </a:blipFill>
              <a:ln>
                <a:solidFill>
                  <a:schemeClr val="accent1">
                    <a:lumMod val="60000"/>
                    <a:lumOff val="40000"/>
                  </a:schemeClr>
                </a:solidFill>
              </a:ln>
            </p:spPr>
            <p:txBody>
              <a:bodyPr/>
              <a:lstStyle/>
              <a:p>
                <a:r>
                  <a:rPr lang="ja-JP" altLang="en-US">
                    <a:noFill/>
                  </a:rPr>
                  <a:t> </a:t>
                </a:r>
              </a:p>
            </p:txBody>
          </p:sp>
        </mc:Fallback>
      </mc:AlternateContent>
      <p:cxnSp>
        <p:nvCxnSpPr>
          <p:cNvPr id="9" name="直線コネクタ 8">
            <a:extLst>
              <a:ext uri="{FF2B5EF4-FFF2-40B4-BE49-F238E27FC236}">
                <a16:creationId xmlns:a16="http://schemas.microsoft.com/office/drawing/2014/main" id="{63294084-D5C2-E67E-B2C6-6AAFA227D8DC}"/>
              </a:ext>
            </a:extLst>
          </p:cNvPr>
          <p:cNvCxnSpPr/>
          <p:nvPr/>
        </p:nvCxnSpPr>
        <p:spPr>
          <a:xfrm>
            <a:off x="1816359" y="2487051"/>
            <a:ext cx="45780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6C50620-A213-B5F5-8FE1-A9EDB5C71D4A}"/>
              </a:ext>
            </a:extLst>
          </p:cNvPr>
          <p:cNvSpPr txBox="1"/>
          <p:nvPr/>
        </p:nvSpPr>
        <p:spPr>
          <a:xfrm>
            <a:off x="1654744" y="2523653"/>
            <a:ext cx="122574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a:ea typeface="+mn-ea"/>
                <a:cs typeface="+mn-cs"/>
              </a:rPr>
              <a:t>任意定数</a:t>
            </a:r>
          </a:p>
        </p:txBody>
      </p:sp>
      <p:sp>
        <p:nvSpPr>
          <p:cNvPr id="12" name="テキスト ボックス 11">
            <a:extLst>
              <a:ext uri="{FF2B5EF4-FFF2-40B4-BE49-F238E27FC236}">
                <a16:creationId xmlns:a16="http://schemas.microsoft.com/office/drawing/2014/main" id="{E1716217-4DFC-8EFE-82C6-66F9E10F4F33}"/>
              </a:ext>
            </a:extLst>
          </p:cNvPr>
          <p:cNvSpPr txBox="1"/>
          <p:nvPr/>
        </p:nvSpPr>
        <p:spPr>
          <a:xfrm>
            <a:off x="7496119" y="2279962"/>
            <a:ext cx="122574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a:ea typeface="+mn-ea"/>
                <a:cs typeface="+mn-cs"/>
              </a:rPr>
              <a:t>任意定数</a:t>
            </a:r>
          </a:p>
        </p:txBody>
      </p:sp>
      <p:cxnSp>
        <p:nvCxnSpPr>
          <p:cNvPr id="14" name="直線コネクタ 13">
            <a:extLst>
              <a:ext uri="{FF2B5EF4-FFF2-40B4-BE49-F238E27FC236}">
                <a16:creationId xmlns:a16="http://schemas.microsoft.com/office/drawing/2014/main" id="{B8C95E7C-52AF-AF64-2B52-64A2EEB3467B}"/>
              </a:ext>
            </a:extLst>
          </p:cNvPr>
          <p:cNvCxnSpPr/>
          <p:nvPr/>
        </p:nvCxnSpPr>
        <p:spPr>
          <a:xfrm>
            <a:off x="7651186" y="2282893"/>
            <a:ext cx="45780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0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8946D-8572-FA15-80CB-378F57F9C8F4}"/>
              </a:ext>
            </a:extLst>
          </p:cNvPr>
          <p:cNvSpPr>
            <a:spLocks noGrp="1"/>
          </p:cNvSpPr>
          <p:nvPr>
            <p:ph type="title"/>
          </p:nvPr>
        </p:nvSpPr>
        <p:spPr/>
        <p:txBody>
          <a:bodyPr/>
          <a:lstStyle/>
          <a:p>
            <a:r>
              <a:rPr kumimoji="1" lang="ja-JP" altLang="en-US" dirty="0"/>
              <a:t>データの出典：</a:t>
            </a:r>
          </a:p>
        </p:txBody>
      </p:sp>
      <p:sp>
        <p:nvSpPr>
          <p:cNvPr id="3" name="テキスト プレースホルダー 2">
            <a:extLst>
              <a:ext uri="{FF2B5EF4-FFF2-40B4-BE49-F238E27FC236}">
                <a16:creationId xmlns:a16="http://schemas.microsoft.com/office/drawing/2014/main" id="{EE9C2C65-CDB2-4902-15F4-7F71833C4004}"/>
              </a:ext>
            </a:extLst>
          </p:cNvPr>
          <p:cNvSpPr>
            <a:spLocks noGrp="1"/>
          </p:cNvSpPr>
          <p:nvPr>
            <p:ph type="body" idx="1"/>
          </p:nvPr>
        </p:nvSpPr>
        <p:spPr/>
        <p:txBody>
          <a:bodyPr/>
          <a:lstStyle/>
          <a:p>
            <a:r>
              <a:rPr kumimoji="1" lang="ja-JP" altLang="en-US" dirty="0"/>
              <a:t>人口移動確率</a:t>
            </a:r>
          </a:p>
        </p:txBody>
      </p:sp>
      <p:sp>
        <p:nvSpPr>
          <p:cNvPr id="4" name="コンテンツ プレースホルダー 3">
            <a:extLst>
              <a:ext uri="{FF2B5EF4-FFF2-40B4-BE49-F238E27FC236}">
                <a16:creationId xmlns:a16="http://schemas.microsoft.com/office/drawing/2014/main" id="{732B2A5E-9CA6-E93B-4038-667B629ADF71}"/>
              </a:ext>
            </a:extLst>
          </p:cNvPr>
          <p:cNvSpPr>
            <a:spLocks noGrp="1"/>
          </p:cNvSpPr>
          <p:nvPr>
            <p:ph sz="half" idx="2"/>
          </p:nvPr>
        </p:nvSpPr>
        <p:spPr/>
        <p:txBody>
          <a:bodyPr/>
          <a:lstStyle/>
          <a:p>
            <a:r>
              <a:rPr kumimoji="1" lang="ja-JP" altLang="en-US" dirty="0"/>
              <a:t>国勢調査：</a:t>
            </a:r>
            <a:r>
              <a:rPr lang="ja-JP" altLang="en-US" b="0" i="0" u="none" strike="noStrike" dirty="0">
                <a:solidFill>
                  <a:srgbClr val="084BA2"/>
                </a:solidFill>
                <a:effectLst/>
                <a:latin typeface="Arial" panose="020B0604020202020204" pitchFamily="34" charset="0"/>
                <a:hlinkClick r:id="rId2"/>
              </a:rPr>
              <a:t>移動人口の男女・年齢等集計　（主な内容：人口の転出入状況）</a:t>
            </a:r>
            <a:endParaRPr lang="en-US" altLang="ja-JP" b="0" i="0" u="none" strike="noStrike" dirty="0">
              <a:solidFill>
                <a:srgbClr val="084BA2"/>
              </a:solidFill>
              <a:effectLst/>
              <a:latin typeface="Arial" panose="020B0604020202020204" pitchFamily="34" charset="0"/>
            </a:endParaRPr>
          </a:p>
          <a:p>
            <a:r>
              <a:rPr lang="ja-JP" altLang="en-US" dirty="0">
                <a:hlinkClick r:id="rId3"/>
              </a:rPr>
              <a:t>国勢調査 令和２年国勢調査 移動人口の男女・年齢等集計　（主な内容：人口の転出入状況） </a:t>
            </a:r>
            <a:r>
              <a:rPr lang="en-US" altLang="ja-JP" dirty="0">
                <a:hlinkClick r:id="rId3"/>
              </a:rPr>
              <a:t>| </a:t>
            </a:r>
            <a:r>
              <a:rPr lang="ja-JP" altLang="en-US" dirty="0">
                <a:hlinkClick r:id="rId3"/>
              </a:rPr>
              <a:t>ファイル </a:t>
            </a:r>
            <a:r>
              <a:rPr lang="en-US" altLang="ja-JP" dirty="0">
                <a:hlinkClick r:id="rId3"/>
              </a:rPr>
              <a:t>| </a:t>
            </a:r>
            <a:r>
              <a:rPr lang="ja-JP" altLang="en-US" dirty="0">
                <a:hlinkClick r:id="rId3"/>
              </a:rPr>
              <a:t>統計データを探す </a:t>
            </a:r>
            <a:r>
              <a:rPr lang="en-US" altLang="ja-JP" dirty="0">
                <a:hlinkClick r:id="rId3"/>
              </a:rPr>
              <a:t>| </a:t>
            </a:r>
            <a:r>
              <a:rPr lang="ja-JP" altLang="en-US" dirty="0">
                <a:hlinkClick r:id="rId3"/>
              </a:rPr>
              <a:t>政府統計の総合窓口 </a:t>
            </a:r>
            <a:r>
              <a:rPr lang="en-US" altLang="ja-JP" dirty="0">
                <a:hlinkClick r:id="rId3"/>
              </a:rPr>
              <a:t>(e-stat.go.jp)</a:t>
            </a:r>
            <a:endParaRPr kumimoji="1" lang="ja-JP" altLang="en-US" dirty="0"/>
          </a:p>
        </p:txBody>
      </p:sp>
      <p:sp>
        <p:nvSpPr>
          <p:cNvPr id="5" name="テキスト プレースホルダー 4">
            <a:extLst>
              <a:ext uri="{FF2B5EF4-FFF2-40B4-BE49-F238E27FC236}">
                <a16:creationId xmlns:a16="http://schemas.microsoft.com/office/drawing/2014/main" id="{4D37E177-29C8-C0DD-6129-2371C8E9E158}"/>
              </a:ext>
            </a:extLst>
          </p:cNvPr>
          <p:cNvSpPr>
            <a:spLocks noGrp="1"/>
          </p:cNvSpPr>
          <p:nvPr>
            <p:ph type="body" sz="quarter" idx="3"/>
          </p:nvPr>
        </p:nvSpPr>
        <p:spPr/>
        <p:txBody>
          <a:bodyPr/>
          <a:lstStyle/>
          <a:p>
            <a:r>
              <a:rPr kumimoji="1" lang="ja-JP" altLang="en-US" dirty="0"/>
              <a:t>都道府県別出生・死亡</a:t>
            </a:r>
          </a:p>
        </p:txBody>
      </p:sp>
      <p:sp>
        <p:nvSpPr>
          <p:cNvPr id="6" name="コンテンツ プレースホルダー 5">
            <a:extLst>
              <a:ext uri="{FF2B5EF4-FFF2-40B4-BE49-F238E27FC236}">
                <a16:creationId xmlns:a16="http://schemas.microsoft.com/office/drawing/2014/main" id="{CF84EAAB-B146-5D2A-7BD4-5E5BE3287FF5}"/>
              </a:ext>
            </a:extLst>
          </p:cNvPr>
          <p:cNvSpPr>
            <a:spLocks noGrp="1"/>
          </p:cNvSpPr>
          <p:nvPr>
            <p:ph sz="quarter" idx="4"/>
          </p:nvPr>
        </p:nvSpPr>
        <p:spPr/>
        <p:txBody>
          <a:bodyPr/>
          <a:lstStyle/>
          <a:p>
            <a:r>
              <a:rPr lang="ja-JP" altLang="en-US" dirty="0">
                <a:hlinkClick r:id="rId4"/>
              </a:rPr>
              <a:t>人口統計資料集：国立社会保障・人口問題研究所 </a:t>
            </a:r>
            <a:r>
              <a:rPr lang="en-US" altLang="ja-JP" dirty="0">
                <a:hlinkClick r:id="rId4"/>
              </a:rPr>
              <a:t>(ipss.go.jp)</a:t>
            </a:r>
            <a:endParaRPr lang="en-US" altLang="ja-JP" dirty="0"/>
          </a:p>
          <a:p>
            <a:r>
              <a:rPr kumimoji="1" lang="ja-JP" altLang="en-US" dirty="0"/>
              <a:t>都道府県別・年齢階級別出生率</a:t>
            </a:r>
            <a:r>
              <a:rPr kumimoji="1" lang="en-US" altLang="ja-JP" dirty="0"/>
              <a:t>,</a:t>
            </a:r>
            <a:r>
              <a:rPr kumimoji="1" lang="ja-JP" altLang="en-US" dirty="0"/>
              <a:t>乳幼児死亡率および出生性比はここで取ることが出来る</a:t>
            </a:r>
            <a:r>
              <a:rPr kumimoji="1" lang="en-US" altLang="ja-JP" dirty="0"/>
              <a:t>.</a:t>
            </a:r>
            <a:endParaRPr kumimoji="1" lang="ja-JP" altLang="en-US" dirty="0"/>
          </a:p>
        </p:txBody>
      </p:sp>
    </p:spTree>
    <p:extLst>
      <p:ext uri="{BB962C8B-B14F-4D97-AF65-F5344CB8AC3E}">
        <p14:creationId xmlns:p14="http://schemas.microsoft.com/office/powerpoint/2010/main" val="115847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a:extLst>
              <a:ext uri="{FF2B5EF4-FFF2-40B4-BE49-F238E27FC236}">
                <a16:creationId xmlns:a16="http://schemas.microsoft.com/office/drawing/2014/main" id="{D1480EE1-328D-E1D0-6C6D-C0BBBDC17E28}"/>
              </a:ext>
            </a:extLst>
          </p:cNvPr>
          <p:cNvPicPr>
            <a:picLocks noGrp="1" noChangeAspect="1"/>
          </p:cNvPicPr>
          <p:nvPr>
            <p:ph idx="1"/>
          </p:nvPr>
        </p:nvPicPr>
        <p:blipFill>
          <a:blip r:embed="rId2"/>
          <a:stretch>
            <a:fillRect/>
          </a:stretch>
        </p:blipFill>
        <p:spPr>
          <a:xfrm>
            <a:off x="4267201" y="615613"/>
            <a:ext cx="7924799" cy="5603732"/>
          </a:xfrm>
          <a:prstGeom prst="rect">
            <a:avLst/>
          </a:prstGeom>
        </p:spPr>
      </p:pic>
      <p:sp>
        <p:nvSpPr>
          <p:cNvPr id="7" name="タイトル 6">
            <a:extLst>
              <a:ext uri="{FF2B5EF4-FFF2-40B4-BE49-F238E27FC236}">
                <a16:creationId xmlns:a16="http://schemas.microsoft.com/office/drawing/2014/main" id="{F290BA4C-9B75-410F-AFA2-9F657054995C}"/>
              </a:ext>
            </a:extLst>
          </p:cNvPr>
          <p:cNvSpPr>
            <a:spLocks noGrp="1"/>
          </p:cNvSpPr>
          <p:nvPr>
            <p:ph type="title"/>
          </p:nvPr>
        </p:nvSpPr>
        <p:spPr/>
        <p:txBody>
          <a:bodyPr/>
          <a:lstStyle/>
          <a:p>
            <a:r>
              <a:rPr lang="en-US" altLang="ja-JP" dirty="0"/>
              <a:t>The structure of reproductive value in 2020</a:t>
            </a:r>
            <a:endParaRPr lang="ja-JP" altLang="en-US" dirty="0"/>
          </a:p>
        </p:txBody>
      </p:sp>
      <p:sp>
        <p:nvSpPr>
          <p:cNvPr id="9" name="テキスト プレースホルダー 8">
            <a:extLst>
              <a:ext uri="{FF2B5EF4-FFF2-40B4-BE49-F238E27FC236}">
                <a16:creationId xmlns:a16="http://schemas.microsoft.com/office/drawing/2014/main" id="{38E25A74-CD34-4B31-8153-6BBBB1174508}"/>
              </a:ext>
            </a:extLst>
          </p:cNvPr>
          <p:cNvSpPr>
            <a:spLocks noGrp="1"/>
          </p:cNvSpPr>
          <p:nvPr>
            <p:ph type="body" sz="half" idx="2"/>
          </p:nvPr>
        </p:nvSpPr>
        <p:spPr>
          <a:solidFill>
            <a:schemeClr val="bg1">
              <a:lumMod val="95000"/>
            </a:schemeClr>
          </a:solidFill>
        </p:spPr>
        <p:txBody>
          <a:bodyPr>
            <a:normAutofit/>
          </a:bodyPr>
          <a:lstStyle/>
          <a:p>
            <a:r>
              <a:rPr lang="ja-JP" altLang="en-US" b="0" i="0" dirty="0">
                <a:solidFill>
                  <a:srgbClr val="111111"/>
                </a:solidFill>
                <a:effectLst/>
                <a:latin typeface="-apple-system"/>
              </a:rPr>
              <a:t>これが</a:t>
            </a:r>
            <a:r>
              <a:rPr lang="en-US" altLang="ja-JP" b="0" i="0" dirty="0">
                <a:solidFill>
                  <a:srgbClr val="111111"/>
                </a:solidFill>
                <a:effectLst/>
                <a:latin typeface="-apple-system"/>
              </a:rPr>
              <a:t>2020</a:t>
            </a:r>
            <a:r>
              <a:rPr lang="ja-JP" altLang="en-US" b="0" i="0" dirty="0">
                <a:solidFill>
                  <a:srgbClr val="111111"/>
                </a:solidFill>
                <a:effectLst/>
                <a:latin typeface="-apple-system"/>
              </a:rPr>
              <a:t>年の最新の国勢調査のデータによって計算された、実際の都道府県別繁殖価である</a:t>
            </a:r>
            <a:r>
              <a:rPr lang="en-US" altLang="ja-JP" b="0" i="0" dirty="0">
                <a:solidFill>
                  <a:srgbClr val="111111"/>
                </a:solidFill>
                <a:effectLst/>
                <a:latin typeface="-apple-system"/>
              </a:rPr>
              <a:t>.</a:t>
            </a:r>
            <a:r>
              <a:rPr lang="ja-JP" altLang="en-US" b="0" i="0" dirty="0">
                <a:solidFill>
                  <a:srgbClr val="111111"/>
                </a:solidFill>
                <a:effectLst/>
                <a:latin typeface="-apple-system"/>
              </a:rPr>
              <a:t>　</a:t>
            </a:r>
            <a:endParaRPr lang="en-US" altLang="ja-JP" b="0" i="0" dirty="0">
              <a:solidFill>
                <a:srgbClr val="111111"/>
              </a:solidFill>
              <a:effectLst/>
              <a:latin typeface="-apple-system"/>
            </a:endParaRPr>
          </a:p>
          <a:p>
            <a:r>
              <a:rPr lang="ja-JP" altLang="en-US" dirty="0">
                <a:solidFill>
                  <a:srgbClr val="111111"/>
                </a:solidFill>
                <a:latin typeface="-apple-system"/>
              </a:rPr>
              <a:t> 出生統計は</a:t>
            </a:r>
            <a:r>
              <a:rPr lang="en-US" altLang="ja-JP" dirty="0">
                <a:solidFill>
                  <a:srgbClr val="111111"/>
                </a:solidFill>
                <a:latin typeface="-apple-system"/>
              </a:rPr>
              <a:t>15</a:t>
            </a:r>
            <a:r>
              <a:rPr lang="ja-JP" altLang="en-US" dirty="0">
                <a:solidFill>
                  <a:srgbClr val="111111"/>
                </a:solidFill>
                <a:latin typeface="-apple-system"/>
              </a:rPr>
              <a:t>歳から</a:t>
            </a:r>
            <a:r>
              <a:rPr lang="en-US" altLang="ja-JP" dirty="0">
                <a:solidFill>
                  <a:srgbClr val="111111"/>
                </a:solidFill>
                <a:latin typeface="-apple-system"/>
              </a:rPr>
              <a:t>49</a:t>
            </a:r>
            <a:r>
              <a:rPr lang="ja-JP" altLang="en-US" dirty="0">
                <a:solidFill>
                  <a:srgbClr val="111111"/>
                </a:solidFill>
                <a:latin typeface="-apple-system"/>
              </a:rPr>
              <a:t>歳までの再生産が発生すると仮定しているので，</a:t>
            </a:r>
            <a:r>
              <a:rPr lang="en-US" altLang="ja-JP" b="0" i="0" dirty="0">
                <a:solidFill>
                  <a:srgbClr val="111111"/>
                </a:solidFill>
                <a:effectLst/>
                <a:latin typeface="-apple-system"/>
              </a:rPr>
              <a:t>50</a:t>
            </a:r>
            <a:r>
              <a:rPr lang="ja-JP" altLang="en-US" b="0" i="0" dirty="0">
                <a:solidFill>
                  <a:srgbClr val="111111"/>
                </a:solidFill>
                <a:effectLst/>
                <a:latin typeface="-apple-system"/>
              </a:rPr>
              <a:t>歳以上の女性は常に</a:t>
            </a:r>
            <a:r>
              <a:rPr lang="en-US" altLang="ja-JP" b="0" i="0" dirty="0">
                <a:solidFill>
                  <a:srgbClr val="111111"/>
                </a:solidFill>
                <a:effectLst/>
                <a:latin typeface="-apple-system"/>
              </a:rPr>
              <a:t>0</a:t>
            </a:r>
            <a:r>
              <a:rPr lang="ja-JP" altLang="en-US" b="0" i="0" dirty="0">
                <a:solidFill>
                  <a:srgbClr val="111111"/>
                </a:solidFill>
                <a:effectLst/>
                <a:latin typeface="-apple-system"/>
              </a:rPr>
              <a:t>となる</a:t>
            </a:r>
            <a:r>
              <a:rPr lang="en-US" altLang="ja-JP" b="0" i="0" dirty="0">
                <a:solidFill>
                  <a:srgbClr val="111111"/>
                </a:solidFill>
                <a:effectLst/>
                <a:latin typeface="-apple-system"/>
              </a:rPr>
              <a:t>.</a:t>
            </a:r>
            <a:r>
              <a:rPr lang="ja-JP" altLang="en-US" dirty="0">
                <a:solidFill>
                  <a:srgbClr val="111111"/>
                </a:solidFill>
                <a:latin typeface="-apple-system"/>
              </a:rPr>
              <a:t> </a:t>
            </a:r>
            <a:r>
              <a:rPr lang="ja-JP" altLang="en-US" b="0" i="0" dirty="0">
                <a:solidFill>
                  <a:srgbClr val="111111"/>
                </a:solidFill>
                <a:effectLst/>
                <a:latin typeface="-apple-system"/>
              </a:rPr>
              <a:t>この図は、沖縄がすべての年齢で最も高い繁殖価を持ち、その出生率の高さを反映していることを示している</a:t>
            </a:r>
            <a:r>
              <a:rPr lang="en-US" altLang="ja-JP" b="0" i="0" dirty="0">
                <a:solidFill>
                  <a:srgbClr val="111111"/>
                </a:solidFill>
                <a:effectLst/>
                <a:latin typeface="-apple-system"/>
              </a:rPr>
              <a:t>.</a:t>
            </a:r>
          </a:p>
          <a:p>
            <a:r>
              <a:rPr lang="ja-JP" altLang="en-US" b="0" i="0" dirty="0">
                <a:solidFill>
                  <a:srgbClr val="111111"/>
                </a:solidFill>
                <a:effectLst/>
                <a:latin typeface="-apple-system"/>
              </a:rPr>
              <a:t>同様に，東京はすべての年齢で最も低い</a:t>
            </a:r>
            <a:r>
              <a:rPr lang="en-US" altLang="ja-JP" b="0" i="0" dirty="0">
                <a:solidFill>
                  <a:srgbClr val="111111"/>
                </a:solidFill>
                <a:effectLst/>
                <a:latin typeface="-apple-system"/>
              </a:rPr>
              <a:t>.</a:t>
            </a:r>
            <a:r>
              <a:rPr lang="ja-JP" altLang="en-US" b="0" i="0" dirty="0">
                <a:solidFill>
                  <a:srgbClr val="111111"/>
                </a:solidFill>
                <a:effectLst/>
                <a:latin typeface="-apple-system"/>
              </a:rPr>
              <a:t>すべての都道府県の中で，沖縄が祖先として最も高い貢献度を持ち，東京がすべての都道府県で最も低い貢献度を持っている事を表している</a:t>
            </a:r>
            <a:r>
              <a:rPr lang="en-US" altLang="ja-JP" b="0" i="0" dirty="0">
                <a:solidFill>
                  <a:srgbClr val="111111"/>
                </a:solidFill>
                <a:effectLst/>
                <a:latin typeface="-apple-system"/>
              </a:rPr>
              <a:t>.</a:t>
            </a:r>
            <a:endParaRPr lang="ja-JP" altLang="en-US" dirty="0"/>
          </a:p>
        </p:txBody>
      </p:sp>
      <p:sp>
        <p:nvSpPr>
          <p:cNvPr id="15" name="テキスト ボックス 14">
            <a:extLst>
              <a:ext uri="{FF2B5EF4-FFF2-40B4-BE49-F238E27FC236}">
                <a16:creationId xmlns:a16="http://schemas.microsoft.com/office/drawing/2014/main" id="{7499E6E3-5CEF-4BF4-ABE8-B46D3E4E30B1}"/>
              </a:ext>
            </a:extLst>
          </p:cNvPr>
          <p:cNvSpPr txBox="1"/>
          <p:nvPr/>
        </p:nvSpPr>
        <p:spPr>
          <a:xfrm>
            <a:off x="5936457" y="6298288"/>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age</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6953A727-CA37-41D5-B4E2-7267316BC123}"/>
              </a:ext>
            </a:extLst>
          </p:cNvPr>
          <p:cNvSpPr txBox="1"/>
          <p:nvPr/>
        </p:nvSpPr>
        <p:spPr>
          <a:xfrm>
            <a:off x="10045134" y="4221838"/>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prefectures</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9BB9672-0957-4CA1-A9F3-BA040B988371}"/>
                  </a:ext>
                </a:extLst>
              </p:cNvPr>
              <p:cNvSpPr txBox="1"/>
              <p:nvPr/>
            </p:nvSpPr>
            <p:spPr>
              <a:xfrm>
                <a:off x="5503614" y="1162646"/>
                <a:ext cx="35837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The reproductive value: </a:t>
                </a:r>
                <a14:m>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𝑣</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e>
                    </m:d>
                  </m:oMath>
                </a14:m>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(2020)</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7" name="テキスト ボックス 16">
                <a:extLst>
                  <a:ext uri="{FF2B5EF4-FFF2-40B4-BE49-F238E27FC236}">
                    <a16:creationId xmlns:a16="http://schemas.microsoft.com/office/drawing/2014/main" id="{D9BB9672-0957-4CA1-A9F3-BA040B988371}"/>
                  </a:ext>
                </a:extLst>
              </p:cNvPr>
              <p:cNvSpPr txBox="1">
                <a:spLocks noRot="1" noChangeAspect="1" noMove="1" noResize="1" noEditPoints="1" noAdjustHandles="1" noChangeArrowheads="1" noChangeShapeType="1" noTextEdit="1"/>
              </p:cNvSpPr>
              <p:nvPr/>
            </p:nvSpPr>
            <p:spPr>
              <a:xfrm>
                <a:off x="5503614" y="1162646"/>
                <a:ext cx="3583781" cy="646331"/>
              </a:xfrm>
              <a:prstGeom prst="rect">
                <a:avLst/>
              </a:prstGeom>
              <a:blipFill>
                <a:blip r:embed="rId3"/>
                <a:stretch>
                  <a:fillRect l="-1531" t="-4717" b="-14151"/>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4600D81C-D751-4233-A414-6FFE024AC4C3}"/>
              </a:ext>
            </a:extLst>
          </p:cNvPr>
          <p:cNvSpPr txBox="1"/>
          <p:nvPr/>
        </p:nvSpPr>
        <p:spPr>
          <a:xfrm>
            <a:off x="10536556" y="1852323"/>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Age 50</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9" name="直線コネクタ 18">
            <a:extLst>
              <a:ext uri="{FF2B5EF4-FFF2-40B4-BE49-F238E27FC236}">
                <a16:creationId xmlns:a16="http://schemas.microsoft.com/office/drawing/2014/main" id="{A05D708D-9168-4D91-B54F-3645036D3B4A}"/>
              </a:ext>
            </a:extLst>
          </p:cNvPr>
          <p:cNvCxnSpPr>
            <a:cxnSpLocks/>
          </p:cNvCxnSpPr>
          <p:nvPr/>
        </p:nvCxnSpPr>
        <p:spPr>
          <a:xfrm>
            <a:off x="8692039" y="538281"/>
            <a:ext cx="582590" cy="570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2EB630C-CC0B-4CD8-AB4A-FA5101D9AB6D}"/>
              </a:ext>
            </a:extLst>
          </p:cNvPr>
          <p:cNvSpPr txBox="1"/>
          <p:nvPr/>
        </p:nvSpPr>
        <p:spPr>
          <a:xfrm>
            <a:off x="5472113" y="3852506"/>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Tokyo</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2" name="直線コネクタ 21">
            <a:extLst>
              <a:ext uri="{FF2B5EF4-FFF2-40B4-BE49-F238E27FC236}">
                <a16:creationId xmlns:a16="http://schemas.microsoft.com/office/drawing/2014/main" id="{1719E258-AABC-4ED5-BEC4-F6E4C2E5F1EF}"/>
              </a:ext>
            </a:extLst>
          </p:cNvPr>
          <p:cNvCxnSpPr>
            <a:cxnSpLocks/>
          </p:cNvCxnSpPr>
          <p:nvPr/>
        </p:nvCxnSpPr>
        <p:spPr>
          <a:xfrm>
            <a:off x="6051505" y="4144506"/>
            <a:ext cx="435020" cy="261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A983F83-1544-468B-A76F-62D5D4046A6B}"/>
              </a:ext>
            </a:extLst>
          </p:cNvPr>
          <p:cNvCxnSpPr>
            <a:cxnSpLocks/>
          </p:cNvCxnSpPr>
          <p:nvPr/>
        </p:nvCxnSpPr>
        <p:spPr>
          <a:xfrm flipH="1">
            <a:off x="6435955" y="2369531"/>
            <a:ext cx="3759130" cy="34677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65B64A1-4838-4C66-820C-21F511D4E3E6}"/>
              </a:ext>
            </a:extLst>
          </p:cNvPr>
          <p:cNvCxnSpPr>
            <a:cxnSpLocks/>
          </p:cNvCxnSpPr>
          <p:nvPr/>
        </p:nvCxnSpPr>
        <p:spPr>
          <a:xfrm flipV="1">
            <a:off x="10195085" y="2123358"/>
            <a:ext cx="459105" cy="25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79D9BBA9-0315-4FF9-9776-014303AFFEBD}"/>
              </a:ext>
            </a:extLst>
          </p:cNvPr>
          <p:cNvSpPr txBox="1"/>
          <p:nvPr/>
        </p:nvSpPr>
        <p:spPr>
          <a:xfrm>
            <a:off x="8029098" y="246281"/>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Okinawa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BD1B54C2-D372-489A-8A14-D44E9040404A}"/>
              </a:ext>
            </a:extLst>
          </p:cNvPr>
          <p:cNvSpPr txBox="1"/>
          <p:nvPr/>
        </p:nvSpPr>
        <p:spPr>
          <a:xfrm>
            <a:off x="7975795" y="5761653"/>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North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44B78508-3BC5-4584-B6D8-5818EEFF562F}"/>
              </a:ext>
            </a:extLst>
          </p:cNvPr>
          <p:cNvSpPr txBox="1"/>
          <p:nvPr/>
        </p:nvSpPr>
        <p:spPr>
          <a:xfrm>
            <a:off x="11401426" y="2719149"/>
            <a:ext cx="814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South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34" name="直線矢印コネクタ 33">
            <a:extLst>
              <a:ext uri="{FF2B5EF4-FFF2-40B4-BE49-F238E27FC236}">
                <a16:creationId xmlns:a16="http://schemas.microsoft.com/office/drawing/2014/main" id="{8B3B2E72-96C7-420C-836A-CFC229358E7C}"/>
              </a:ext>
            </a:extLst>
          </p:cNvPr>
          <p:cNvCxnSpPr>
            <a:cxnSpLocks/>
          </p:cNvCxnSpPr>
          <p:nvPr/>
        </p:nvCxnSpPr>
        <p:spPr>
          <a:xfrm flipV="1">
            <a:off x="8531155" y="2978288"/>
            <a:ext cx="3013145" cy="28522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5C52E2D6-02D9-47C3-998D-74A7969D79B9}"/>
                  </a:ext>
                </a:extLst>
              </p:cNvPr>
              <p:cNvSpPr txBox="1"/>
              <p:nvPr/>
            </p:nvSpPr>
            <p:spPr>
              <a:xfrm>
                <a:off x="6529000" y="1493759"/>
                <a:ext cx="15730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𝝀</m:t>
                          </m:r>
                        </m:e>
                        <m:sub>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𝟗𝟒</m:t>
                      </m:r>
                      <m:r>
                        <a:rPr kumimoji="1" lang="en-US" altLang="ja-JP" sz="1800" b="1" i="0" u="none" strike="noStrike" kern="1200" cap="none" spc="0" normalizeH="0" baseline="0" noProof="0" smtClean="0">
                          <a:ln>
                            <a:noFill/>
                          </a:ln>
                          <a:solidFill>
                            <a:prstClr val="black"/>
                          </a:solidFill>
                          <a:effectLst/>
                          <a:uLnTx/>
                          <a:uFillTx/>
                          <a:latin typeface="Cambria Math" panose="02040503050406030204" pitchFamily="18" charset="0"/>
                          <a:cs typeface="+mn-cs"/>
                        </a:rPr>
                        <m:t>𝟒</m:t>
                      </m:r>
                    </m:oMath>
                  </m:oMathPara>
                </a14:m>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39" name="テキスト ボックス 38">
                <a:extLst>
                  <a:ext uri="{FF2B5EF4-FFF2-40B4-BE49-F238E27FC236}">
                    <a16:creationId xmlns:a16="http://schemas.microsoft.com/office/drawing/2014/main" id="{5C52E2D6-02D9-47C3-998D-74A7969D79B9}"/>
                  </a:ext>
                </a:extLst>
              </p:cNvPr>
              <p:cNvSpPr txBox="1">
                <a:spLocks noRot="1" noChangeAspect="1" noMove="1" noResize="1" noEditPoints="1" noAdjustHandles="1" noChangeArrowheads="1" noChangeShapeType="1" noTextEdit="1"/>
              </p:cNvSpPr>
              <p:nvPr/>
            </p:nvSpPr>
            <p:spPr>
              <a:xfrm>
                <a:off x="6529000" y="1493759"/>
                <a:ext cx="1573054" cy="36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430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4">
            <a:extLst>
              <a:ext uri="{FF2B5EF4-FFF2-40B4-BE49-F238E27FC236}">
                <a16:creationId xmlns:a16="http://schemas.microsoft.com/office/drawing/2014/main" id="{C9AEF74E-BEEC-26A9-8F77-ECF73ED4BC88}"/>
              </a:ext>
            </a:extLst>
          </p:cNvPr>
          <p:cNvPicPr>
            <a:picLocks noGrp="1" noChangeAspect="1"/>
          </p:cNvPicPr>
          <p:nvPr>
            <p:ph idx="1"/>
          </p:nvPr>
        </p:nvPicPr>
        <p:blipFill>
          <a:blip r:embed="rId2"/>
          <a:stretch>
            <a:fillRect/>
          </a:stretch>
        </p:blipFill>
        <p:spPr>
          <a:xfrm>
            <a:off x="5183188" y="1214300"/>
            <a:ext cx="6926438" cy="4959980"/>
          </a:xfrm>
          <a:prstGeom prst="rect">
            <a:avLst/>
          </a:prstGeom>
        </p:spPr>
      </p:pic>
      <p:sp>
        <p:nvSpPr>
          <p:cNvPr id="2" name="タイトル 1">
            <a:extLst>
              <a:ext uri="{FF2B5EF4-FFF2-40B4-BE49-F238E27FC236}">
                <a16:creationId xmlns:a16="http://schemas.microsoft.com/office/drawing/2014/main" id="{C15F3D5B-3EA1-4F46-B8B2-B8ECBAC5223A}"/>
              </a:ext>
            </a:extLst>
          </p:cNvPr>
          <p:cNvSpPr>
            <a:spLocks noGrp="1"/>
          </p:cNvSpPr>
          <p:nvPr>
            <p:ph type="title"/>
          </p:nvPr>
        </p:nvSpPr>
        <p:spPr/>
        <p:txBody>
          <a:bodyPr/>
          <a:lstStyle/>
          <a:p>
            <a:r>
              <a:rPr kumimoji="1" lang="en-US" altLang="ja-JP" dirty="0"/>
              <a:t>The stable age-prefecture distribution</a:t>
            </a:r>
            <a:endParaRPr kumimoji="1" lang="ja-JP" altLang="en-US" dirty="0"/>
          </a:p>
        </p:txBody>
      </p:sp>
      <p:sp>
        <p:nvSpPr>
          <p:cNvPr id="4" name="テキスト プレースホルダー 3">
            <a:extLst>
              <a:ext uri="{FF2B5EF4-FFF2-40B4-BE49-F238E27FC236}">
                <a16:creationId xmlns:a16="http://schemas.microsoft.com/office/drawing/2014/main" id="{9E81F342-107F-4D5B-95FF-1D16408441BF}"/>
              </a:ext>
            </a:extLst>
          </p:cNvPr>
          <p:cNvSpPr>
            <a:spLocks noGrp="1"/>
          </p:cNvSpPr>
          <p:nvPr>
            <p:ph type="body" sz="half" idx="2"/>
          </p:nvPr>
        </p:nvSpPr>
        <p:spPr/>
        <p:txBody>
          <a:bodyPr/>
          <a:lstStyle/>
          <a:p>
            <a:r>
              <a:rPr lang="ja-JP" altLang="en-US" b="0" i="0" dirty="0">
                <a:solidFill>
                  <a:srgbClr val="000000"/>
                </a:solidFill>
                <a:effectLst/>
                <a:latin typeface="Roboto" panose="02000000000000000000" pitchFamily="2" charset="0"/>
              </a:rPr>
              <a:t>右固有ベクトルは，安定年齢の都道府県分布を表す． 東京など，人口流入の多い都市部は出生率に関係なく人口が多くなる． 支配的な固有値が </a:t>
            </a:r>
            <a:r>
              <a:rPr lang="en-US" altLang="ja-JP" b="0" i="0" dirty="0">
                <a:solidFill>
                  <a:srgbClr val="000000"/>
                </a:solidFill>
                <a:effectLst/>
                <a:latin typeface="Roboto" panose="02000000000000000000" pitchFamily="2" charset="0"/>
              </a:rPr>
              <a:t>1 </a:t>
            </a:r>
            <a:r>
              <a:rPr lang="ja-JP" altLang="en-US" b="0" i="0" dirty="0">
                <a:solidFill>
                  <a:srgbClr val="000000"/>
                </a:solidFill>
                <a:effectLst/>
                <a:latin typeface="Roboto" panose="02000000000000000000" pitchFamily="2" charset="0"/>
              </a:rPr>
              <a:t>未満であるため</a:t>
            </a:r>
            <a:r>
              <a:rPr lang="en-US" altLang="ja-JP" b="0" i="0" dirty="0">
                <a:solidFill>
                  <a:srgbClr val="000000"/>
                </a:solidFill>
                <a:effectLst/>
                <a:latin typeface="Roboto" panose="02000000000000000000" pitchFamily="2" charset="0"/>
              </a:rPr>
              <a:t>,</a:t>
            </a:r>
            <a:r>
              <a:rPr lang="ja-JP" altLang="en-US" b="0" i="0" dirty="0">
                <a:solidFill>
                  <a:srgbClr val="000000"/>
                </a:solidFill>
                <a:effectLst/>
                <a:latin typeface="Roboto" panose="02000000000000000000" pitchFamily="2" charset="0"/>
              </a:rPr>
              <a:t>高齢者の人口は若者の人口よりも多くなる． この図は、安定年齢分布が出生率よりも移動の影響を受けていることを示している</a:t>
            </a:r>
            <a:endParaRPr kumimoji="1" lang="ja-JP" altLang="en-US" dirty="0"/>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9BEDDB1-6E4A-4B18-9200-6F42FDEC3E65}"/>
                  </a:ext>
                </a:extLst>
              </p:cNvPr>
              <p:cNvSpPr txBox="1"/>
              <p:nvPr/>
            </p:nvSpPr>
            <p:spPr>
              <a:xfrm>
                <a:off x="7926705" y="1610204"/>
                <a:ext cx="15730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𝝀</m:t>
                          </m:r>
                        </m:e>
                        <m:sub>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𝟗𝟒</m:t>
                      </m:r>
                      <m:r>
                        <a:rPr kumimoji="1" lang="en-US" altLang="ja-JP" sz="1800" b="1" i="0" u="none" strike="noStrike" kern="1200" cap="none" spc="0" normalizeH="0" baseline="0" noProof="0" smtClean="0">
                          <a:ln>
                            <a:noFill/>
                          </a:ln>
                          <a:solidFill>
                            <a:prstClr val="black"/>
                          </a:solidFill>
                          <a:effectLst/>
                          <a:uLnTx/>
                          <a:uFillTx/>
                          <a:latin typeface="Cambria Math" panose="02040503050406030204" pitchFamily="18" charset="0"/>
                          <a:cs typeface="+mn-cs"/>
                        </a:rPr>
                        <m:t>𝟒</m:t>
                      </m:r>
                    </m:oMath>
                  </m:oMathPara>
                </a14:m>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0" name="テキスト ボックス 9">
                <a:extLst>
                  <a:ext uri="{FF2B5EF4-FFF2-40B4-BE49-F238E27FC236}">
                    <a16:creationId xmlns:a16="http://schemas.microsoft.com/office/drawing/2014/main" id="{B9BEDDB1-6E4A-4B18-9200-6F42FDEC3E65}"/>
                  </a:ext>
                </a:extLst>
              </p:cNvPr>
              <p:cNvSpPr txBox="1">
                <a:spLocks noRot="1" noChangeAspect="1" noMove="1" noResize="1" noEditPoints="1" noAdjustHandles="1" noChangeArrowheads="1" noChangeShapeType="1" noTextEdit="1"/>
              </p:cNvSpPr>
              <p:nvPr/>
            </p:nvSpPr>
            <p:spPr>
              <a:xfrm>
                <a:off x="7926705" y="1610204"/>
                <a:ext cx="1573054" cy="36933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A71912F-8441-4D47-82AA-48C59379443B}"/>
                  </a:ext>
                </a:extLst>
              </p:cNvPr>
              <p:cNvSpPr txBox="1"/>
              <p:nvPr/>
            </p:nvSpPr>
            <p:spPr>
              <a:xfrm>
                <a:off x="5318760" y="1330317"/>
                <a:ext cx="59207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The stable age-prefecture distribution </a:t>
                </a:r>
                <a14:m>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𝑤</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𝑎</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(2020)</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1" name="テキスト ボックス 10">
                <a:extLst>
                  <a:ext uri="{FF2B5EF4-FFF2-40B4-BE49-F238E27FC236}">
                    <a16:creationId xmlns:a16="http://schemas.microsoft.com/office/drawing/2014/main" id="{DA71912F-8441-4D47-82AA-48C59379443B}"/>
                  </a:ext>
                </a:extLst>
              </p:cNvPr>
              <p:cNvSpPr txBox="1">
                <a:spLocks noRot="1" noChangeAspect="1" noMove="1" noResize="1" noEditPoints="1" noAdjustHandles="1" noChangeArrowheads="1" noChangeShapeType="1" noTextEdit="1"/>
              </p:cNvSpPr>
              <p:nvPr/>
            </p:nvSpPr>
            <p:spPr>
              <a:xfrm>
                <a:off x="5318760" y="1330317"/>
                <a:ext cx="5920739" cy="369332"/>
              </a:xfrm>
              <a:prstGeom prst="rect">
                <a:avLst/>
              </a:prstGeom>
              <a:blipFill>
                <a:blip r:embed="rId4"/>
                <a:stretch>
                  <a:fillRect l="-927" t="-6557" b="-26230"/>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A6D12240-5B4E-49BF-B3AF-B9F25C5464BF}"/>
              </a:ext>
            </a:extLst>
          </p:cNvPr>
          <p:cNvSpPr txBox="1"/>
          <p:nvPr/>
        </p:nvSpPr>
        <p:spPr>
          <a:xfrm>
            <a:off x="4885428" y="5684138"/>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North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6BE8D15-DDCE-4B66-9948-AD0EBCC0D2A2}"/>
              </a:ext>
            </a:extLst>
          </p:cNvPr>
          <p:cNvSpPr txBox="1"/>
          <p:nvPr/>
        </p:nvSpPr>
        <p:spPr>
          <a:xfrm>
            <a:off x="11005186" y="5684322"/>
            <a:ext cx="814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South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4" name="直線矢印コネクタ 13">
            <a:extLst>
              <a:ext uri="{FF2B5EF4-FFF2-40B4-BE49-F238E27FC236}">
                <a16:creationId xmlns:a16="http://schemas.microsoft.com/office/drawing/2014/main" id="{518B010E-DAA6-4016-89D6-4097E3062773}"/>
              </a:ext>
            </a:extLst>
          </p:cNvPr>
          <p:cNvCxnSpPr>
            <a:cxnSpLocks/>
            <a:endCxn id="13" idx="1"/>
          </p:cNvCxnSpPr>
          <p:nvPr/>
        </p:nvCxnSpPr>
        <p:spPr>
          <a:xfrm flipV="1">
            <a:off x="5700087" y="5868988"/>
            <a:ext cx="5305099" cy="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DBF16CE-3A1A-4ED1-922E-901BF6589611}"/>
              </a:ext>
            </a:extLst>
          </p:cNvPr>
          <p:cNvSpPr txBox="1"/>
          <p:nvPr/>
        </p:nvSpPr>
        <p:spPr>
          <a:xfrm>
            <a:off x="8500110" y="2091930"/>
            <a:ext cx="7665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Aichi</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A5E62F71-1B06-4E5B-8C94-11C924CB6435}"/>
              </a:ext>
            </a:extLst>
          </p:cNvPr>
          <p:cNvCxnSpPr>
            <a:cxnSpLocks/>
          </p:cNvCxnSpPr>
          <p:nvPr/>
        </p:nvCxnSpPr>
        <p:spPr>
          <a:xfrm>
            <a:off x="6774599" y="2091930"/>
            <a:ext cx="714772" cy="56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A9943C3-1201-4541-94A6-3586CC5E00D0}"/>
              </a:ext>
            </a:extLst>
          </p:cNvPr>
          <p:cNvCxnSpPr>
            <a:cxnSpLocks/>
            <a:stCxn id="16" idx="2"/>
          </p:cNvCxnSpPr>
          <p:nvPr/>
        </p:nvCxnSpPr>
        <p:spPr>
          <a:xfrm flipH="1">
            <a:off x="8855481" y="2461262"/>
            <a:ext cx="27896" cy="838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18C6AC0-FC87-49F5-BBA6-A61A24843746}"/>
              </a:ext>
            </a:extLst>
          </p:cNvPr>
          <p:cNvCxnSpPr>
            <a:cxnSpLocks/>
            <a:stCxn id="26" idx="2"/>
          </p:cNvCxnSpPr>
          <p:nvPr/>
        </p:nvCxnSpPr>
        <p:spPr>
          <a:xfrm>
            <a:off x="11557406" y="3570833"/>
            <a:ext cx="262439" cy="69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2C7FF76-1504-4157-A6CF-CBD23955CBDC}"/>
              </a:ext>
            </a:extLst>
          </p:cNvPr>
          <p:cNvCxnSpPr>
            <a:cxnSpLocks/>
            <a:stCxn id="25" idx="2"/>
          </p:cNvCxnSpPr>
          <p:nvPr/>
        </p:nvCxnSpPr>
        <p:spPr>
          <a:xfrm flipH="1">
            <a:off x="9294540" y="2657882"/>
            <a:ext cx="406082" cy="630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68F8766-E6DB-4EFE-AD22-11E5776E275A}"/>
              </a:ext>
            </a:extLst>
          </p:cNvPr>
          <p:cNvSpPr txBox="1"/>
          <p:nvPr/>
        </p:nvSpPr>
        <p:spPr>
          <a:xfrm>
            <a:off x="6032868" y="1794870"/>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Tokyo</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F2F62584-1E03-4286-A72F-1EB852A6D7CF}"/>
              </a:ext>
            </a:extLst>
          </p:cNvPr>
          <p:cNvSpPr txBox="1"/>
          <p:nvPr/>
        </p:nvSpPr>
        <p:spPr>
          <a:xfrm>
            <a:off x="9266644" y="2288550"/>
            <a:ext cx="867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Osaka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A6A2EB7A-E93F-4D98-9A95-30E52B9B0C5A}"/>
              </a:ext>
            </a:extLst>
          </p:cNvPr>
          <p:cNvSpPr txBox="1"/>
          <p:nvPr/>
        </p:nvSpPr>
        <p:spPr>
          <a:xfrm>
            <a:off x="11005186" y="3201501"/>
            <a:ext cx="11044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Okinawa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07B46204-0254-4AB9-BFC2-16DD71DC6AB8}"/>
              </a:ext>
            </a:extLst>
          </p:cNvPr>
          <p:cNvSpPr txBox="1"/>
          <p:nvPr/>
        </p:nvSpPr>
        <p:spPr>
          <a:xfrm>
            <a:off x="7702181" y="5304351"/>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prefectures</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楕円 2">
            <a:extLst>
              <a:ext uri="{FF2B5EF4-FFF2-40B4-BE49-F238E27FC236}">
                <a16:creationId xmlns:a16="http://schemas.microsoft.com/office/drawing/2014/main" id="{0FB559C9-1938-EB79-7E88-681196CF13E2}"/>
              </a:ext>
            </a:extLst>
          </p:cNvPr>
          <p:cNvSpPr/>
          <p:nvPr/>
        </p:nvSpPr>
        <p:spPr>
          <a:xfrm>
            <a:off x="7213424" y="3811662"/>
            <a:ext cx="152400" cy="122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CDBE6AB-BC6D-DE40-F0FD-D7A6779DD0DE}"/>
              </a:ext>
            </a:extLst>
          </p:cNvPr>
          <p:cNvSpPr txBox="1"/>
          <p:nvPr/>
        </p:nvSpPr>
        <p:spPr>
          <a:xfrm>
            <a:off x="843820" y="4042465"/>
            <a:ext cx="3671252" cy="2031325"/>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歳繁殖価とは対照的に，</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歳安定都道府県分布は，このまま人口減少が続けば東京都がすべての都道府県出身の女性が最も貢献している子孫の出身地域になることを示している．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89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241632A-BA3A-687F-C402-25A86DB65928}"/>
              </a:ext>
            </a:extLst>
          </p:cNvPr>
          <p:cNvSpPr>
            <a:spLocks noGrp="1"/>
          </p:cNvSpPr>
          <p:nvPr>
            <p:ph type="title"/>
          </p:nvPr>
        </p:nvSpPr>
        <p:spPr/>
        <p:txBody>
          <a:bodyPr/>
          <a:lstStyle/>
          <a:p>
            <a:r>
              <a:rPr lang="ja-JP" altLang="en-US" dirty="0"/>
              <a:t>行列の摂動理論：</a:t>
            </a:r>
            <a:br>
              <a:rPr lang="en-US" altLang="ja-JP"/>
            </a:br>
            <a:r>
              <a:rPr lang="ja-JP" altLang="en-US" sz="4400"/>
              <a:t>感度</a:t>
            </a:r>
            <a:r>
              <a:rPr lang="ja-JP" altLang="en-US" sz="4400" dirty="0"/>
              <a:t>分析と感度行列</a:t>
            </a:r>
          </a:p>
        </p:txBody>
      </p:sp>
      <mc:AlternateContent xmlns:mc="http://schemas.openxmlformats.org/markup-compatibility/2006" xmlns:a14="http://schemas.microsoft.com/office/drawing/2010/main">
        <mc:Choice Requires="a14">
          <p:sp>
            <p:nvSpPr>
              <p:cNvPr id="6" name="コンテンツ プレースホルダー 5">
                <a:extLst>
                  <a:ext uri="{FF2B5EF4-FFF2-40B4-BE49-F238E27FC236}">
                    <a16:creationId xmlns:a16="http://schemas.microsoft.com/office/drawing/2014/main" id="{B64172E7-A2D4-5076-11BE-2E991E3832FB}"/>
                  </a:ext>
                </a:extLst>
              </p:cNvPr>
              <p:cNvSpPr>
                <a:spLocks noGrp="1"/>
              </p:cNvSpPr>
              <p:nvPr>
                <p:ph idx="1"/>
              </p:nvPr>
            </p:nvSpPr>
            <p:spPr>
              <a:xfrm>
                <a:off x="838200" y="1903552"/>
                <a:ext cx="10515600" cy="4236087"/>
              </a:xfrm>
            </p:spPr>
            <p:txBody>
              <a:bodyPr/>
              <a:lstStyle/>
              <a:p>
                <a:r>
                  <a:rPr lang="ja-JP" altLang="en-US" dirty="0"/>
                  <a:t>固有ベクトルの定義から次の摂動を考える．</a:t>
                </a:r>
                <a:endParaRPr lang="en-US" altLang="ja-JP" dirty="0"/>
              </a:p>
              <a:p>
                <a:pPr marL="0" indent="0">
                  <a:buNone/>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𝜆</m:t>
                          </m:r>
                        </m:e>
                        <m:sub>
                          <m:r>
                            <a:rPr lang="en-US" altLang="ja-JP" b="0" i="1" smtClean="0">
                              <a:latin typeface="Cambria Math" panose="02040503050406030204" pitchFamily="18" charset="0"/>
                            </a:rPr>
                            <m:t>1</m:t>
                          </m:r>
                        </m:sub>
                      </m:sSub>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𝒘</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r>
                        <a:rPr lang="en-US" altLang="ja-JP" b="1" i="1">
                          <a:latin typeface="Cambria Math" panose="02040503050406030204" pitchFamily="18" charset="0"/>
                        </a:rPr>
                        <m:t>𝑳</m:t>
                      </m:r>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𝒘</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i="1">
                              <a:latin typeface="Cambria Math" panose="02040503050406030204" pitchFamily="18" charset="0"/>
                            </a:rPr>
                            <m:t>𝜆</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𝑑</m:t>
                      </m:r>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𝒘</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r>
                        <a:rPr lang="en-US" altLang="ja-JP" i="1">
                          <a:latin typeface="Cambria Math" panose="02040503050406030204" pitchFamily="18" charset="0"/>
                        </a:rPr>
                        <m:t>𝑑</m:t>
                      </m:r>
                      <m:sSub>
                        <m:sSubPr>
                          <m:ctrlPr>
                            <a:rPr lang="en-US" altLang="ja-JP" b="0" i="1" smtClean="0">
                              <a:latin typeface="Cambria Math" panose="02040503050406030204" pitchFamily="18" charset="0"/>
                            </a:rPr>
                          </m:ctrlPr>
                        </m:sSubPr>
                        <m:e>
                          <m:r>
                            <a:rPr lang="en-US" altLang="ja-JP" b="0" i="1">
                              <a:latin typeface="Cambria Math" panose="02040503050406030204" pitchFamily="18" charset="0"/>
                            </a:rPr>
                            <m:t>𝜆</m:t>
                          </m:r>
                        </m:e>
                        <m:sub>
                          <m:r>
                            <a:rPr lang="en-US" altLang="ja-JP" b="0" i="1" smtClean="0">
                              <a:latin typeface="Cambria Math" panose="02040503050406030204" pitchFamily="18" charset="0"/>
                            </a:rPr>
                            <m:t>1</m:t>
                          </m:r>
                        </m:sub>
                      </m:sSub>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r>
                        <a:rPr lang="en-US" altLang="ja-JP" b="0" i="1" smtClean="0">
                          <a:latin typeface="Cambria Math" panose="02040503050406030204" pitchFamily="18" charset="0"/>
                        </a:rPr>
                        <m:t>=</m:t>
                      </m:r>
                      <m:r>
                        <a:rPr lang="en-US" altLang="ja-JP" b="1" i="1" smtClean="0">
                          <a:latin typeface="Cambria Math" panose="02040503050406030204" pitchFamily="18" charset="0"/>
                        </a:rPr>
                        <m:t>𝑳</m:t>
                      </m:r>
                      <m:r>
                        <a:rPr lang="en-US" altLang="ja-JP" b="0" i="1" smtClean="0">
                          <a:latin typeface="Cambria Math" panose="02040503050406030204" pitchFamily="18" charset="0"/>
                        </a:rPr>
                        <m:t>𝑑</m:t>
                      </m:r>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𝑑</m:t>
                      </m:r>
                      <m:r>
                        <a:rPr lang="en-US" altLang="ja-JP" b="1" i="1" smtClean="0">
                          <a:latin typeface="Cambria Math" panose="02040503050406030204" pitchFamily="18" charset="0"/>
                        </a:rPr>
                        <m:t>𝑳</m:t>
                      </m:r>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r>
                        <a:rPr lang="en-US" altLang="ja-JP" b="1" i="1" smtClean="0">
                          <a:latin typeface="Cambria Math" panose="02040503050406030204" pitchFamily="18" charset="0"/>
                        </a:rPr>
                        <m:t>⇒</m:t>
                      </m:r>
                      <m:r>
                        <a:rPr lang="en-US" altLang="ja-JP" i="1">
                          <a:latin typeface="Cambria Math" panose="02040503050406030204" pitchFamily="18" charset="0"/>
                        </a:rPr>
                        <m:t>𝑑</m:t>
                      </m:r>
                      <m:r>
                        <a:rPr lang="en-US" altLang="ja-JP" i="1">
                          <a:latin typeface="Cambria Math" panose="02040503050406030204" pitchFamily="18" charset="0"/>
                        </a:rPr>
                        <m:t>𝜆</m:t>
                      </m:r>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𝒗</m:t>
                          </m:r>
                        </m:e>
                        <m:sub>
                          <m:r>
                            <a:rPr lang="en-US" altLang="ja-JP" b="0" i="1" smtClean="0">
                              <a:latin typeface="Cambria Math" panose="02040503050406030204" pitchFamily="18" charset="0"/>
                            </a:rPr>
                            <m:t>1</m:t>
                          </m:r>
                        </m:sub>
                      </m:sSub>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r>
                        <a:rPr lang="en-US" altLang="ja-JP" b="1" i="1" smtClean="0">
                          <a:latin typeface="Cambria Math" panose="02040503050406030204" pitchFamily="18" charset="0"/>
                        </a:rPr>
                        <m:t>=</m:t>
                      </m:r>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𝒗</m:t>
                          </m:r>
                        </m:e>
                        <m:sub>
                          <m:r>
                            <a:rPr lang="en-US" altLang="ja-JP" b="0" i="1" smtClean="0">
                              <a:latin typeface="Cambria Math" panose="02040503050406030204" pitchFamily="18" charset="0"/>
                            </a:rPr>
                            <m:t>1</m:t>
                          </m:r>
                        </m:sub>
                      </m:sSub>
                      <m:r>
                        <a:rPr lang="en-US" altLang="ja-JP" i="1">
                          <a:latin typeface="Cambria Math" panose="02040503050406030204" pitchFamily="18" charset="0"/>
                        </a:rPr>
                        <m:t>𝑑</m:t>
                      </m:r>
                      <m:r>
                        <a:rPr lang="en-US" altLang="ja-JP" b="1" i="1">
                          <a:latin typeface="Cambria Math" panose="02040503050406030204" pitchFamily="18" charset="0"/>
                        </a:rPr>
                        <m:t>𝑳</m:t>
                      </m:r>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oMath>
                  </m:oMathPara>
                </a14:m>
                <a:endParaRPr lang="en-US" altLang="ja-JP" b="1" dirty="0"/>
              </a:p>
              <a:p>
                <a:pPr marL="0" indent="0">
                  <a:buNone/>
                </a:pPr>
                <a14:m>
                  <m:oMath xmlns:m="http://schemas.openxmlformats.org/officeDocument/2006/math">
                    <m:r>
                      <a:rPr lang="en-US" altLang="ja-JP" i="1" smtClean="0">
                        <a:latin typeface="Cambria Math" panose="02040503050406030204" pitchFamily="18" charset="0"/>
                      </a:rPr>
                      <m:t>𝑑</m:t>
                    </m:r>
                    <m:r>
                      <a:rPr lang="en-US" altLang="ja-JP" b="1" i="1">
                        <a:latin typeface="Cambria Math" panose="02040503050406030204" pitchFamily="18" charset="0"/>
                      </a:rPr>
                      <m:t>𝑳</m:t>
                    </m:r>
                    <m:r>
                      <a:rPr lang="en-US" altLang="ja-JP" b="1" i="0" smtClean="0">
                        <a:latin typeface="Cambria Math" panose="02040503050406030204" pitchFamily="18" charset="0"/>
                      </a:rPr>
                      <m:t>=</m:t>
                    </m:r>
                    <m:d>
                      <m:dPr>
                        <m:ctrlPr>
                          <a:rPr lang="en-US" altLang="ja-JP" b="1" i="1" smtClean="0">
                            <a:latin typeface="Cambria Math" panose="02040503050406030204" pitchFamily="18" charset="0"/>
                          </a:rPr>
                        </m:ctrlPr>
                      </m:dPr>
                      <m:e>
                        <m:m>
                          <m:mPr>
                            <m:mcs>
                              <m:mc>
                                <m:mcPr>
                                  <m:count m:val="3"/>
                                  <m:mcJc m:val="center"/>
                                </m:mcPr>
                              </m:mc>
                            </m:mcs>
                            <m:ctrlPr>
                              <a:rPr lang="en-US" altLang="ja-JP" b="1" i="1" smtClean="0">
                                <a:latin typeface="Cambria Math" panose="02040503050406030204" pitchFamily="18" charset="0"/>
                              </a:rPr>
                            </m:ctrlPr>
                          </m:mPr>
                          <m:mr>
                            <m:e>
                              <m:r>
                                <m:rPr>
                                  <m:brk m:alnAt="7"/>
                                </m:rPr>
                                <a:rPr lang="en-US" altLang="ja-JP" b="1" i="1" smtClean="0">
                                  <a:latin typeface="Cambria Math" panose="02040503050406030204" pitchFamily="18" charset="0"/>
                                </a:rPr>
                                <m:t>𝑶</m:t>
                              </m:r>
                            </m:e>
                            <m:e>
                              <m:r>
                                <a:rPr lang="en-US" altLang="ja-JP" b="1" i="1" smtClean="0">
                                  <a:latin typeface="Cambria Math" panose="02040503050406030204" pitchFamily="18" charset="0"/>
                                </a:rPr>
                                <m:t>⋯</m:t>
                              </m:r>
                            </m:e>
                            <m:e>
                              <m:r>
                                <a:rPr lang="en-US" altLang="ja-JP" b="1" i="1" smtClean="0">
                                  <a:latin typeface="Cambria Math" panose="02040503050406030204" pitchFamily="18" charset="0"/>
                                </a:rPr>
                                <m:t>𝑶</m:t>
                              </m:r>
                            </m:e>
                          </m:mr>
                          <m:mr>
                            <m:e>
                              <m:r>
                                <a:rPr lang="en-US" altLang="ja-JP" b="1" i="1" smtClean="0">
                                  <a:latin typeface="Cambria Math" panose="02040503050406030204" pitchFamily="18" charset="0"/>
                                </a:rPr>
                                <m:t>⋮</m:t>
                              </m:r>
                            </m:e>
                            <m:e>
                              <m:r>
                                <a:rPr lang="en-US" altLang="ja-JP" b="0" i="1" smtClean="0">
                                  <a:latin typeface="Cambria Math" panose="02040503050406030204" pitchFamily="18" charset="0"/>
                                </a:rPr>
                                <m:t>𝑑</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𝑘</m:t>
                                  </m:r>
                                </m:e>
                                <m:sub>
                                  <m:r>
                                    <a:rPr lang="en-US" altLang="ja-JP" b="0" i="1" smtClean="0">
                                      <a:latin typeface="Cambria Math" panose="02040503050406030204" pitchFamily="18" charset="0"/>
                                    </a:rPr>
                                    <m:t>𝑖𝑗</m:t>
                                  </m:r>
                                </m:sub>
                              </m:sSub>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𝑎</m:t>
                                  </m:r>
                                </m:e>
                              </m:d>
                            </m:e>
                            <m:e>
                              <m:r>
                                <a:rPr lang="en-US" altLang="ja-JP" b="1" i="1" smtClean="0">
                                  <a:latin typeface="Cambria Math" panose="02040503050406030204" pitchFamily="18" charset="0"/>
                                </a:rPr>
                                <m:t>⋮</m:t>
                              </m:r>
                            </m:e>
                          </m:mr>
                          <m:mr>
                            <m:e>
                              <m:r>
                                <a:rPr lang="en-US" altLang="ja-JP" b="1" i="1" smtClean="0">
                                  <a:latin typeface="Cambria Math" panose="02040503050406030204" pitchFamily="18" charset="0"/>
                                </a:rPr>
                                <m:t>𝑶</m:t>
                              </m:r>
                            </m:e>
                            <m:e>
                              <m:r>
                                <a:rPr lang="en-US" altLang="ja-JP" b="1" i="1" smtClean="0">
                                  <a:latin typeface="Cambria Math" panose="02040503050406030204" pitchFamily="18" charset="0"/>
                                </a:rPr>
                                <m:t>⋯</m:t>
                              </m:r>
                            </m:e>
                            <m:e>
                              <m:r>
                                <a:rPr lang="en-US" altLang="ja-JP" b="1" i="1" smtClean="0">
                                  <a:latin typeface="Cambria Math" panose="02040503050406030204" pitchFamily="18" charset="0"/>
                                </a:rPr>
                                <m:t>𝑶</m:t>
                              </m:r>
                            </m:e>
                          </m:mr>
                        </m:m>
                      </m:e>
                    </m:d>
                  </m:oMath>
                </a14:m>
                <a:r>
                  <a:rPr lang="ja-JP" altLang="en-US" dirty="0"/>
                  <a:t>とすれば，以下を得る：</a:t>
                </a:r>
                <a:endParaRPr lang="en-US" altLang="ja-JP" dirty="0"/>
              </a:p>
              <a:p>
                <a:pPr marL="0" indent="0" algn="ctr">
                  <a:buNone/>
                </a:pP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𝜆</m:t>
                            </m:r>
                          </m:e>
                          <m:sub>
                            <m:r>
                              <a:rPr lang="en-US" altLang="ja-JP" b="0" i="1" smtClean="0">
                                <a:latin typeface="Cambria Math" panose="02040503050406030204" pitchFamily="18" charset="0"/>
                              </a:rPr>
                              <m:t>1</m:t>
                            </m:r>
                          </m:sub>
                        </m:sSub>
                      </m:num>
                      <m:den>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𝑘</m:t>
                            </m:r>
                          </m:e>
                          <m:sub>
                            <m:r>
                              <a:rPr lang="en-US" altLang="ja-JP" b="0" i="1" smtClean="0">
                                <a:latin typeface="Cambria Math" panose="02040503050406030204" pitchFamily="18" charset="0"/>
                              </a:rPr>
                              <m:t>𝑖𝑗</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e>
                        </m:d>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b="0" i="1" smtClean="0">
                                <a:latin typeface="Cambria Math" panose="02040503050406030204" pitchFamily="18" charset="0"/>
                              </a:rPr>
                              <m:t>1</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r>
                              <a:rPr lang="en-US" altLang="ja-JP" b="0" i="1" smtClean="0">
                                <a:latin typeface="Cambria Math" panose="02040503050406030204" pitchFamily="18" charset="0"/>
                              </a:rPr>
                              <m:t>+1,</m:t>
                            </m:r>
                            <m:r>
                              <a:rPr lang="en-US" altLang="ja-JP" b="0" i="1" smtClean="0">
                                <a:latin typeface="Cambria Math" panose="02040503050406030204" pitchFamily="18" charset="0"/>
                              </a:rPr>
                              <m:t>𝑖</m:t>
                            </m:r>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𝑤</m:t>
                            </m:r>
                          </m:e>
                          <m:sub>
                            <m:r>
                              <a:rPr lang="en-US" altLang="ja-JP" b="0" i="1" smtClean="0">
                                <a:latin typeface="Cambria Math" panose="02040503050406030204" pitchFamily="18" charset="0"/>
                              </a:rPr>
                              <m:t>1</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𝑗</m:t>
                            </m:r>
                          </m:e>
                        </m:d>
                      </m:num>
                      <m:den>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𝒗</m:t>
                            </m:r>
                          </m:e>
                          <m:sub>
                            <m:r>
                              <a:rPr lang="en-US" altLang="ja-JP" b="0" i="1" smtClean="0">
                                <a:latin typeface="Cambria Math" panose="02040503050406030204" pitchFamily="18" charset="0"/>
                              </a:rPr>
                              <m:t>1</m:t>
                            </m:r>
                          </m:sub>
                        </m:sSub>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𝒘</m:t>
                            </m:r>
                          </m:e>
                          <m:sub>
                            <m:r>
                              <a:rPr lang="en-US" altLang="ja-JP" b="0" i="1" smtClean="0">
                                <a:latin typeface="Cambria Math" panose="02040503050406030204" pitchFamily="18" charset="0"/>
                              </a:rPr>
                              <m:t>1</m:t>
                            </m:r>
                          </m:sub>
                        </m:sSub>
                      </m:den>
                    </m:f>
                  </m:oMath>
                </a14:m>
                <a:r>
                  <a:rPr lang="ja-JP" altLang="en-US" dirty="0"/>
                  <a:t>同様に，</a:t>
                </a:r>
                <a:r>
                  <a:rPr lang="en-US" altLang="ja-JP"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i="1">
                                <a:latin typeface="Cambria Math" panose="02040503050406030204" pitchFamily="18" charset="0"/>
                              </a:rPr>
                              <m:t>𝑖𝑗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e>
                        </m:d>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0</m:t>
                            </m:r>
                            <m:r>
                              <a:rPr lang="en-US" altLang="ja-JP" i="1">
                                <a:latin typeface="Cambria Math" panose="02040503050406030204" pitchFamily="18" charset="0"/>
                              </a:rPr>
                              <m:t>,</m:t>
                            </m:r>
                            <m:r>
                              <a:rPr lang="en-US" altLang="ja-JP" i="1">
                                <a:latin typeface="Cambria Math" panose="02040503050406030204" pitchFamily="18" charset="0"/>
                              </a:rPr>
                              <m:t>𝑖</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m:t>
                            </m:r>
                            <m:r>
                              <a:rPr lang="en-US" altLang="ja-JP" i="1">
                                <a:latin typeface="Cambria Math" panose="02040503050406030204" pitchFamily="18" charset="0"/>
                              </a:rPr>
                              <m:t>𝑗</m:t>
                            </m:r>
                          </m:e>
                        </m:d>
                      </m:num>
                      <m:den>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𝒗</m:t>
                            </m:r>
                          </m:e>
                          <m:sub>
                            <m:r>
                              <a:rPr lang="en-US" altLang="ja-JP" i="1">
                                <a:latin typeface="Cambria Math" panose="02040503050406030204" pitchFamily="18" charset="0"/>
                              </a:rPr>
                              <m:t>1</m:t>
                            </m:r>
                          </m:sub>
                        </m:sSub>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den>
                    </m:f>
                  </m:oMath>
                </a14:m>
                <a:endParaRPr lang="en-US" altLang="ja-JP" dirty="0"/>
              </a:p>
              <a:p>
                <a:pPr marL="0" indent="0">
                  <a:buNone/>
                </a:pPr>
                <a:r>
                  <a:rPr lang="ja-JP" altLang="en-US" dirty="0"/>
                  <a:t>一般的な公式として，行列</a:t>
                </a:r>
                <a14:m>
                  <m:oMath xmlns:m="http://schemas.openxmlformats.org/officeDocument/2006/math">
                    <m:r>
                      <a:rPr kumimoji="0" lang="en-US" altLang="ja-JP" sz="2000" b="1" i="1" u="none" strike="noStrike" kern="1200" cap="none" spc="100" normalizeH="0" baseline="0" noProof="0" smtClean="0">
                        <a:ln>
                          <a:noFill/>
                        </a:ln>
                        <a:solidFill>
                          <a:prstClr val="black"/>
                        </a:solidFill>
                        <a:effectLst/>
                        <a:uLnTx/>
                        <a:uFillTx/>
                        <a:latin typeface="Cambria Math" panose="02040503050406030204" pitchFamily="18" charset="0"/>
                        <a:ea typeface="+mn-ea"/>
                        <a:cs typeface="+mn-cs"/>
                      </a:rPr>
                      <m:t>𝑨</m:t>
                    </m:r>
                  </m:oMath>
                </a14:m>
                <a:r>
                  <a:rPr lang="ja-JP" altLang="en-US" dirty="0"/>
                  <a:t>の各成分</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𝑖𝑗</m:t>
                        </m:r>
                      </m:sub>
                    </m:sSub>
                  </m:oMath>
                </a14:m>
                <a:r>
                  <a:rPr lang="ja-JP" altLang="en-US" dirty="0"/>
                  <a:t>による固有値</a:t>
                </a:r>
                <a14:m>
                  <m:oMath xmlns:m="http://schemas.openxmlformats.org/officeDocument/2006/math">
                    <m:r>
                      <a:rPr lang="en-US" altLang="ja-JP" b="0" i="1" smtClean="0">
                        <a:latin typeface="Cambria Math" panose="02040503050406030204" pitchFamily="18" charset="0"/>
                      </a:rPr>
                      <m:t>𝜆</m:t>
                    </m:r>
                  </m:oMath>
                </a14:m>
                <a:r>
                  <a:rPr lang="ja-JP" altLang="en-US" dirty="0"/>
                  <a:t>の偏導係数</a:t>
                </a:r>
                <a:r>
                  <a:rPr lang="en-US" altLang="ja-JP" dirty="0"/>
                  <a:t>(</a:t>
                </a:r>
                <a:r>
                  <a:rPr lang="ja-JP" altLang="en-US" dirty="0"/>
                  <a:t>感度</a:t>
                </a:r>
                <a:r>
                  <a:rPr lang="en-US" altLang="ja-JP" dirty="0"/>
                  <a:t>)</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𝜕𝜆</m:t>
                        </m:r>
                      </m:num>
                      <m:den>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𝑖𝑗</m:t>
                            </m:r>
                          </m:sub>
                        </m:sSub>
                      </m:den>
                    </m:f>
                  </m:oMath>
                </a14:m>
                <a:r>
                  <a:rPr lang="ja-JP" altLang="en-US" dirty="0"/>
                  <a:t>によって構成される行列</a:t>
                </a:r>
                <a14:m>
                  <m:oMath xmlns:m="http://schemas.openxmlformats.org/officeDocument/2006/math">
                    <m:r>
                      <a:rPr lang="en-US" altLang="ja-JP" b="1" i="1" smtClean="0">
                        <a:solidFill>
                          <a:prstClr val="black"/>
                        </a:solidFill>
                        <a:latin typeface="Cambria Math" panose="02040503050406030204" pitchFamily="18" charset="0"/>
                      </a:rPr>
                      <m:t>𝑺</m:t>
                    </m:r>
                  </m:oMath>
                </a14:m>
                <a:r>
                  <a:rPr lang="ja-JP" altLang="en-US" dirty="0"/>
                  <a:t>を感度行列と呼び以下で表す事が出来る．</a:t>
                </a:r>
                <a:r>
                  <a:rPr lang="en-US" altLang="ja-JP" b="1" dirty="0">
                    <a:solidFill>
                      <a:prstClr val="black"/>
                    </a:solidFill>
                  </a:rPr>
                  <a:t> </a:t>
                </a:r>
                <a14:m>
                  <m:oMath xmlns:m="http://schemas.openxmlformats.org/officeDocument/2006/math">
                    <m:r>
                      <a:rPr lang="en-US" altLang="ja-JP" b="1" i="1">
                        <a:solidFill>
                          <a:prstClr val="black"/>
                        </a:solidFill>
                        <a:latin typeface="Cambria Math" panose="02040503050406030204" pitchFamily="18" charset="0"/>
                      </a:rPr>
                      <m:t>𝑺</m:t>
                    </m:r>
                    <m:r>
                      <a:rPr lang="en-US" altLang="ja-JP" b="1" i="1" smtClean="0">
                        <a:solidFill>
                          <a:prstClr val="black"/>
                        </a:solidFill>
                        <a:latin typeface="Cambria Math" panose="02040503050406030204" pitchFamily="18" charset="0"/>
                      </a:rPr>
                      <m:t>≔</m:t>
                    </m:r>
                    <m:sSub>
                      <m:sSubPr>
                        <m:ctrlPr>
                          <a:rPr lang="en-US" altLang="ja-JP" i="1" smtClean="0">
                            <a:solidFill>
                              <a:prstClr val="black"/>
                            </a:solidFill>
                            <a:latin typeface="Cambria Math" panose="02040503050406030204" pitchFamily="18" charset="0"/>
                          </a:rPr>
                        </m:ctrlPr>
                      </m:sSubPr>
                      <m:e>
                        <m:d>
                          <m:dPr>
                            <m:ctrlPr>
                              <a:rPr lang="en-US" altLang="ja-JP" i="1" smtClean="0">
                                <a:solidFill>
                                  <a:prstClr val="black"/>
                                </a:solidFill>
                                <a:latin typeface="Cambria Math" panose="02040503050406030204" pitchFamily="18" charset="0"/>
                              </a:rPr>
                            </m:ctrlPr>
                          </m:dPr>
                          <m:e>
                            <m:f>
                              <m:fPr>
                                <m:ctrlPr>
                                  <a:rPr lang="en-US" altLang="ja-JP" i="1">
                                    <a:latin typeface="Cambria Math" panose="02040503050406030204" pitchFamily="18" charset="0"/>
                                  </a:rPr>
                                </m:ctrlPr>
                              </m:fPr>
                              <m:num>
                                <m:r>
                                  <a:rPr lang="en-US" altLang="ja-JP" b="0" i="1">
                                    <a:latin typeface="Cambria Math" panose="02040503050406030204" pitchFamily="18" charset="0"/>
                                  </a:rPr>
                                  <m:t>𝜕𝜆</m:t>
                                </m:r>
                              </m:num>
                              <m:den>
                                <m:r>
                                  <a:rPr lang="en-US" altLang="ja-JP" b="0"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a:latin typeface="Cambria Math" panose="02040503050406030204" pitchFamily="18" charset="0"/>
                                      </a:rPr>
                                      <m:t>𝑎</m:t>
                                    </m:r>
                                  </m:e>
                                  <m:sub>
                                    <m:r>
                                      <a:rPr lang="en-US" altLang="ja-JP" b="0" i="1">
                                        <a:latin typeface="Cambria Math" panose="02040503050406030204" pitchFamily="18" charset="0"/>
                                      </a:rPr>
                                      <m:t>𝑖𝑗</m:t>
                                    </m:r>
                                  </m:sub>
                                </m:sSub>
                              </m:den>
                            </m:f>
                          </m:e>
                        </m:d>
                      </m:e>
                      <m:sub>
                        <m:r>
                          <a:rPr lang="en-US" altLang="ja-JP" b="0" i="1" smtClean="0">
                            <a:solidFill>
                              <a:prstClr val="black"/>
                            </a:solidFill>
                            <a:latin typeface="Cambria Math" panose="02040503050406030204" pitchFamily="18" charset="0"/>
                          </a:rPr>
                          <m:t>1≤</m:t>
                        </m:r>
                        <m:r>
                          <a:rPr lang="en-US" altLang="ja-JP" b="0" i="1" smtClean="0">
                            <a:solidFill>
                              <a:prstClr val="black"/>
                            </a:solidFill>
                            <a:latin typeface="Cambria Math" panose="02040503050406030204" pitchFamily="18" charset="0"/>
                          </a:rPr>
                          <m:t>𝑖𝑗</m:t>
                        </m:r>
                        <m:r>
                          <a:rPr lang="en-US" altLang="ja-JP" b="0" i="1" smtClean="0">
                            <a:solidFill>
                              <a:prstClr val="black"/>
                            </a:solidFill>
                            <a:latin typeface="Cambria Math" panose="02040503050406030204" pitchFamily="18" charset="0"/>
                          </a:rPr>
                          <m:t>≤1</m:t>
                        </m:r>
                      </m:sub>
                    </m:sSub>
                    <m:r>
                      <a:rPr lang="en-US" altLang="ja-JP" b="0" i="1" smtClean="0">
                        <a:solidFill>
                          <a:prstClr val="black"/>
                        </a:solidFill>
                        <a:latin typeface="Cambria Math" panose="02040503050406030204" pitchFamily="18" charset="0"/>
                      </a:rPr>
                      <m:t>=</m:t>
                    </m:r>
                    <m:f>
                      <m:fPr>
                        <m:ctrlPr>
                          <a:rPr lang="en-US" altLang="ja-JP" i="1">
                            <a:latin typeface="Cambria Math" panose="02040503050406030204" pitchFamily="18" charset="0"/>
                          </a:rPr>
                        </m:ctrlPr>
                      </m:fPr>
                      <m:num>
                        <m:r>
                          <a:rPr lang="en-US" altLang="ja-JP" b="1" i="1">
                            <a:latin typeface="Cambria Math" panose="02040503050406030204" pitchFamily="18" charset="0"/>
                          </a:rPr>
                          <m:t>𝒗</m:t>
                        </m:r>
                        <m:r>
                          <a:rPr lang="en-US" altLang="ja-JP" b="0" i="1" smtClean="0">
                            <a:latin typeface="Cambria Math" panose="02040503050406030204" pitchFamily="18" charset="0"/>
                          </a:rPr>
                          <m:t>⊗</m:t>
                        </m:r>
                        <m:r>
                          <a:rPr lang="en-US" altLang="ja-JP" b="1" i="1" smtClean="0">
                            <a:latin typeface="Cambria Math" panose="02040503050406030204" pitchFamily="18" charset="0"/>
                          </a:rPr>
                          <m:t>𝒘</m:t>
                        </m:r>
                      </m:num>
                      <m:den>
                        <m:r>
                          <a:rPr lang="en-US" altLang="ja-JP" b="1" i="1">
                            <a:latin typeface="Cambria Math" panose="02040503050406030204" pitchFamily="18" charset="0"/>
                          </a:rPr>
                          <m:t>𝒗𝒘</m:t>
                        </m:r>
                      </m:den>
                    </m:f>
                  </m:oMath>
                </a14:m>
                <a:endParaRPr lang="en-US" altLang="ja-JP" dirty="0"/>
              </a:p>
              <a:p>
                <a:pPr marL="0" indent="0">
                  <a:buNone/>
                </a:pPr>
                <a:endParaRPr lang="en-US" altLang="ja-JP" dirty="0"/>
              </a:p>
              <a:p>
                <a:pPr marL="0" indent="0">
                  <a:buNone/>
                </a:pPr>
                <a:endParaRPr lang="en-US" altLang="ja-JP" b="1" dirty="0"/>
              </a:p>
            </p:txBody>
          </p:sp>
        </mc:Choice>
        <mc:Fallback xmlns="">
          <p:sp>
            <p:nvSpPr>
              <p:cNvPr id="6" name="コンテンツ プレースホルダー 5">
                <a:extLst>
                  <a:ext uri="{FF2B5EF4-FFF2-40B4-BE49-F238E27FC236}">
                    <a16:creationId xmlns:a16="http://schemas.microsoft.com/office/drawing/2014/main" id="{B64172E7-A2D4-5076-11BE-2E991E3832FB}"/>
                  </a:ext>
                </a:extLst>
              </p:cNvPr>
              <p:cNvSpPr>
                <a:spLocks noGrp="1" noRot="1" noChangeAspect="1" noMove="1" noResize="1" noEditPoints="1" noAdjustHandles="1" noChangeArrowheads="1" noChangeShapeType="1" noTextEdit="1"/>
              </p:cNvSpPr>
              <p:nvPr>
                <p:ph idx="1"/>
              </p:nvPr>
            </p:nvSpPr>
            <p:spPr>
              <a:xfrm>
                <a:off x="838200" y="1903552"/>
                <a:ext cx="10515600" cy="4236087"/>
              </a:xfrm>
              <a:blipFill>
                <a:blip r:embed="rId2"/>
                <a:stretch>
                  <a:fillRect l="-464" b="-7914"/>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9A85F9B8-56AA-04B5-2BCB-3D5C1CD7E53D}"/>
              </a:ext>
            </a:extLst>
          </p:cNvPr>
          <p:cNvSpPr txBox="1"/>
          <p:nvPr/>
        </p:nvSpPr>
        <p:spPr>
          <a:xfrm>
            <a:off x="9661759" y="6488668"/>
            <a:ext cx="2530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H. Caswell, 1978</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p:spTree>
    <p:extLst>
      <p:ext uri="{BB962C8B-B14F-4D97-AF65-F5344CB8AC3E}">
        <p14:creationId xmlns:p14="http://schemas.microsoft.com/office/powerpoint/2010/main" val="423733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671FE-394D-3648-E25F-458028B6A03D}"/>
              </a:ext>
            </a:extLst>
          </p:cNvPr>
          <p:cNvSpPr>
            <a:spLocks noGrp="1"/>
          </p:cNvSpPr>
          <p:nvPr>
            <p:ph type="title"/>
          </p:nvPr>
        </p:nvSpPr>
        <p:spPr/>
        <p:txBody>
          <a:bodyPr>
            <a:normAutofit/>
          </a:bodyPr>
          <a:lstStyle/>
          <a:p>
            <a:r>
              <a:rPr kumimoji="1" lang="ja-JP" altLang="en-US" dirty="0"/>
              <a:t>日本の</a:t>
            </a:r>
            <a:br>
              <a:rPr kumimoji="1" lang="en-US" altLang="ja-JP" dirty="0"/>
            </a:br>
            <a:r>
              <a:rPr kumimoji="1" lang="ja-JP" altLang="en-US" dirty="0"/>
              <a:t>少子・高齢化</a:t>
            </a:r>
            <a:br>
              <a:rPr kumimoji="1" lang="en-US" altLang="ja-JP" dirty="0"/>
            </a:br>
            <a:r>
              <a:rPr kumimoji="1" lang="ja-JP" altLang="en-US" dirty="0"/>
              <a:t>の歴史</a:t>
            </a:r>
          </a:p>
        </p:txBody>
      </p:sp>
      <p:graphicFrame>
        <p:nvGraphicFramePr>
          <p:cNvPr id="5" name="コンテンツ プレースホルダー 4">
            <a:extLst>
              <a:ext uri="{FF2B5EF4-FFF2-40B4-BE49-F238E27FC236}">
                <a16:creationId xmlns:a16="http://schemas.microsoft.com/office/drawing/2014/main" id="{FAC6BB50-A18F-42BF-896B-67816545B869}"/>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プレースホルダー 3">
            <a:extLst>
              <a:ext uri="{FF2B5EF4-FFF2-40B4-BE49-F238E27FC236}">
                <a16:creationId xmlns:a16="http://schemas.microsoft.com/office/drawing/2014/main" id="{32A8ACA6-4BCC-E9D3-553A-EC6B2AA37D36}"/>
              </a:ext>
            </a:extLst>
          </p:cNvPr>
          <p:cNvSpPr>
            <a:spLocks noGrp="1"/>
          </p:cNvSpPr>
          <p:nvPr>
            <p:ph type="body" sz="half" idx="2"/>
          </p:nvPr>
        </p:nvSpPr>
        <p:spPr/>
        <p:txBody>
          <a:bodyPr>
            <a:normAutofit/>
          </a:bodyPr>
          <a:lstStyle/>
          <a:p>
            <a:r>
              <a:rPr lang="ja-JP" altLang="en-US" b="0" i="0" dirty="0">
                <a:solidFill>
                  <a:srgbClr val="000000"/>
                </a:solidFill>
                <a:effectLst/>
                <a:latin typeface="Roboto" panose="02000000000000000000" pitchFamily="2" charset="0"/>
              </a:rPr>
              <a:t>日本の出生率は、</a:t>
            </a:r>
            <a:r>
              <a:rPr lang="en-US" altLang="ja-JP" b="0" i="0" dirty="0">
                <a:solidFill>
                  <a:srgbClr val="000000"/>
                </a:solidFill>
                <a:effectLst/>
                <a:latin typeface="Roboto" panose="02000000000000000000" pitchFamily="2" charset="0"/>
              </a:rPr>
              <a:t>1970 </a:t>
            </a:r>
            <a:r>
              <a:rPr lang="ja-JP" altLang="en-US" b="0" i="0" dirty="0">
                <a:solidFill>
                  <a:srgbClr val="000000"/>
                </a:solidFill>
                <a:effectLst/>
                <a:latin typeface="Roboto" panose="02000000000000000000" pitchFamily="2" charset="0"/>
              </a:rPr>
              <a:t>年代半ばに合計特殊出生率が人口置換水準を下回って以来、</a:t>
            </a:r>
            <a:r>
              <a:rPr lang="en-US" altLang="ja-JP" b="0" i="0" dirty="0">
                <a:solidFill>
                  <a:srgbClr val="000000"/>
                </a:solidFill>
                <a:effectLst/>
                <a:latin typeface="Roboto" panose="02000000000000000000" pitchFamily="2" charset="0"/>
              </a:rPr>
              <a:t>45 </a:t>
            </a:r>
            <a:r>
              <a:rPr lang="ja-JP" altLang="en-US" b="0" i="0" dirty="0">
                <a:solidFill>
                  <a:srgbClr val="000000"/>
                </a:solidFill>
                <a:effectLst/>
                <a:latin typeface="Roboto" panose="02000000000000000000" pitchFamily="2" charset="0"/>
              </a:rPr>
              <a:t>年以上にわたって低い状態を維持し続けている． 人口増加は、死亡率の低下による平均余命の伸びによって支えられてきた。 それでも、人口は </a:t>
            </a:r>
            <a:r>
              <a:rPr lang="en-US" altLang="ja-JP" b="0" i="0" dirty="0">
                <a:solidFill>
                  <a:srgbClr val="000000"/>
                </a:solidFill>
                <a:effectLst/>
                <a:latin typeface="Roboto" panose="02000000000000000000" pitchFamily="2" charset="0"/>
              </a:rPr>
              <a:t>2010 </a:t>
            </a:r>
            <a:r>
              <a:rPr lang="ja-JP" altLang="en-US" b="0" i="0" dirty="0">
                <a:solidFill>
                  <a:srgbClr val="000000"/>
                </a:solidFill>
                <a:effectLst/>
                <a:latin typeface="Roboto" panose="02000000000000000000" pitchFamily="2" charset="0"/>
              </a:rPr>
              <a:t>年にピークを迎えた後、過去 </a:t>
            </a:r>
            <a:r>
              <a:rPr lang="en-US" altLang="ja-JP" b="0" i="0" dirty="0">
                <a:solidFill>
                  <a:srgbClr val="000000"/>
                </a:solidFill>
                <a:effectLst/>
                <a:latin typeface="Roboto" panose="02000000000000000000" pitchFamily="2" charset="0"/>
              </a:rPr>
              <a:t>10 </a:t>
            </a:r>
            <a:r>
              <a:rPr lang="ja-JP" altLang="en-US" b="0" i="0" dirty="0">
                <a:solidFill>
                  <a:srgbClr val="000000"/>
                </a:solidFill>
                <a:effectLst/>
                <a:latin typeface="Roboto" panose="02000000000000000000" pitchFamily="2" charset="0"/>
              </a:rPr>
              <a:t>年間で減少の段階に入っている．</a:t>
            </a:r>
            <a:endParaRPr lang="en-US" altLang="ja-JP" dirty="0"/>
          </a:p>
        </p:txBody>
      </p:sp>
      <p:cxnSp>
        <p:nvCxnSpPr>
          <p:cNvPr id="6" name="直線コネクタ 5">
            <a:extLst>
              <a:ext uri="{FF2B5EF4-FFF2-40B4-BE49-F238E27FC236}">
                <a16:creationId xmlns:a16="http://schemas.microsoft.com/office/drawing/2014/main" id="{633E3711-CE9E-50DD-2441-63F80589B826}"/>
              </a:ext>
            </a:extLst>
          </p:cNvPr>
          <p:cNvCxnSpPr>
            <a:cxnSpLocks/>
          </p:cNvCxnSpPr>
          <p:nvPr/>
        </p:nvCxnSpPr>
        <p:spPr>
          <a:xfrm flipV="1">
            <a:off x="10229458" y="1402666"/>
            <a:ext cx="0" cy="386956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CD5C90B-7E26-620D-5E33-14C057B18D0D}"/>
              </a:ext>
            </a:extLst>
          </p:cNvPr>
          <p:cNvSpPr txBox="1"/>
          <p:nvPr/>
        </p:nvSpPr>
        <p:spPr>
          <a:xfrm>
            <a:off x="6438276" y="5861050"/>
            <a:ext cx="4624466" cy="246221"/>
          </a:xfrm>
          <a:prstGeom prst="rect">
            <a:avLst/>
          </a:prstGeom>
          <a:noFill/>
        </p:spPr>
        <p:txBody>
          <a:bodyPr wrap="square" rtlCol="0">
            <a:spAutoFit/>
          </a:bodyPr>
          <a:lstStyle/>
          <a:p>
            <a:r>
              <a:rPr kumimoji="1" lang="ja-JP" altLang="en-US" sz="1000" dirty="0"/>
              <a:t>出典</a:t>
            </a:r>
            <a:r>
              <a:rPr kumimoji="1" lang="en-US" altLang="ja-JP" sz="1000" dirty="0"/>
              <a:t>:</a:t>
            </a:r>
            <a:r>
              <a:rPr kumimoji="1" lang="ja-JP" altLang="en-US" sz="1000" dirty="0"/>
              <a:t>総務省</a:t>
            </a:r>
            <a:r>
              <a:rPr kumimoji="1" lang="en-US" altLang="ja-JP" sz="1000" dirty="0"/>
              <a:t>,</a:t>
            </a:r>
            <a:r>
              <a:rPr kumimoji="1" lang="ja-JP" altLang="en-US" sz="1000" dirty="0"/>
              <a:t>「国勢調査」，厚生労働省「人口動態統計」</a:t>
            </a:r>
            <a:endParaRPr kumimoji="1" lang="en-US" altLang="ja-JP" sz="1000" dirty="0"/>
          </a:p>
        </p:txBody>
      </p:sp>
      <p:sp>
        <p:nvSpPr>
          <p:cNvPr id="3" name="テキスト ボックス 2">
            <a:extLst>
              <a:ext uri="{FF2B5EF4-FFF2-40B4-BE49-F238E27FC236}">
                <a16:creationId xmlns:a16="http://schemas.microsoft.com/office/drawing/2014/main" id="{6359BE45-3B11-31C0-CA15-45200EC8B1AA}"/>
              </a:ext>
            </a:extLst>
          </p:cNvPr>
          <p:cNvSpPr txBox="1"/>
          <p:nvPr/>
        </p:nvSpPr>
        <p:spPr>
          <a:xfrm>
            <a:off x="9231085" y="5525457"/>
            <a:ext cx="2251788" cy="276999"/>
          </a:xfrm>
          <a:prstGeom prst="rect">
            <a:avLst/>
          </a:prstGeom>
          <a:solidFill>
            <a:schemeClr val="bg1"/>
          </a:solidFill>
        </p:spPr>
        <p:txBody>
          <a:bodyPr wrap="square" rtlCol="0">
            <a:spAutoFit/>
          </a:bodyPr>
          <a:lstStyle/>
          <a:p>
            <a:r>
              <a:rPr kumimoji="1" lang="ja-JP" altLang="en-US" sz="1200" dirty="0"/>
              <a:t>合計特殊出生率</a:t>
            </a:r>
          </a:p>
        </p:txBody>
      </p:sp>
    </p:spTree>
    <p:extLst>
      <p:ext uri="{BB962C8B-B14F-4D97-AF65-F5344CB8AC3E}">
        <p14:creationId xmlns:p14="http://schemas.microsoft.com/office/powerpoint/2010/main" val="61951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31CF3A-E4C6-72BD-C3F6-CDAB8AD8B31E}"/>
              </a:ext>
            </a:extLst>
          </p:cNvPr>
          <p:cNvSpPr>
            <a:spLocks noGrp="1"/>
          </p:cNvSpPr>
          <p:nvPr>
            <p:ph type="title"/>
          </p:nvPr>
        </p:nvSpPr>
        <p:spPr/>
        <p:txBody>
          <a:bodyPr/>
          <a:lstStyle/>
          <a:p>
            <a:r>
              <a:rPr lang="ja-JP" altLang="en-US" dirty="0"/>
              <a:t>感度分析と少子化対策への指針</a:t>
            </a:r>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E1F2C0EC-A560-D90E-D93A-656F4D53AAC3}"/>
                  </a:ext>
                </a:extLst>
              </p:cNvPr>
              <p:cNvSpPr>
                <a:spLocks noGrp="1"/>
              </p:cNvSpPr>
              <p:nvPr>
                <p:ph idx="1"/>
              </p:nvPr>
            </p:nvSpPr>
            <p:spPr/>
            <p:txBody>
              <a:bodyPr/>
              <a:lstStyle/>
              <a:p>
                <a:r>
                  <a:rPr lang="ja-JP" altLang="en-US" dirty="0"/>
                  <a:t>移住率の感度：</a:t>
                </a:r>
                <a:endParaRPr lang="en-US" altLang="ja-JP" dirty="0"/>
              </a:p>
              <a:p>
                <a:pPr marL="0" indent="0">
                  <a:buNone/>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𝜆</m:t>
                              </m:r>
                            </m:e>
                            <m:sub>
                              <m:r>
                                <a:rPr lang="en-US" altLang="ja-JP" b="0" i="1" smtClean="0">
                                  <a:latin typeface="Cambria Math" panose="02040503050406030204" pitchFamily="18" charset="0"/>
                                </a:rPr>
                                <m:t>1</m:t>
                              </m:r>
                            </m:sub>
                          </m:sSub>
                        </m:num>
                        <m:den>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𝑘</m:t>
                              </m:r>
                            </m:e>
                            <m:sub>
                              <m:r>
                                <a:rPr lang="en-US" altLang="ja-JP" b="0" i="1" smtClean="0">
                                  <a:latin typeface="Cambria Math" panose="02040503050406030204" pitchFamily="18" charset="0"/>
                                </a:rPr>
                                <m:t>𝑖𝑗</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e>
                          </m:d>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𝑣</m:t>
                              </m:r>
                            </m:e>
                            <m:sub>
                              <m:r>
                                <a:rPr lang="en-US" altLang="ja-JP" b="0" i="1" smtClean="0">
                                  <a:latin typeface="Cambria Math" panose="02040503050406030204" pitchFamily="18" charset="0"/>
                                </a:rPr>
                                <m:t>1</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1</m:t>
                              </m:r>
                              <m:r>
                                <a:rPr lang="en-US" altLang="ja-JP" b="0" i="1" smtClean="0">
                                  <a:latin typeface="Cambria Math" panose="02040503050406030204" pitchFamily="18" charset="0"/>
                                </a:rPr>
                                <m:t>,</m:t>
                              </m:r>
                              <m:r>
                                <a:rPr lang="en-US" altLang="ja-JP" b="0" i="1" smtClean="0">
                                  <a:latin typeface="Cambria Math" panose="02040503050406030204" pitchFamily="18" charset="0"/>
                                </a:rPr>
                                <m:t>𝑖</m:t>
                              </m:r>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𝑤</m:t>
                              </m:r>
                            </m:e>
                            <m:sub>
                              <m:r>
                                <a:rPr lang="en-US" altLang="ja-JP" b="0" i="1" smtClean="0">
                                  <a:latin typeface="Cambria Math" panose="02040503050406030204" pitchFamily="18" charset="0"/>
                                </a:rPr>
                                <m:t>1</m:t>
                              </m:r>
                            </m:sub>
                          </m:sSub>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𝑗</m:t>
                              </m:r>
                            </m:e>
                          </m:d>
                        </m:num>
                        <m:den>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𝒗</m:t>
                              </m:r>
                            </m:e>
                            <m:sub>
                              <m:r>
                                <a:rPr lang="en-US" altLang="ja-JP" b="0" i="1" smtClean="0">
                                  <a:latin typeface="Cambria Math" panose="02040503050406030204" pitchFamily="18" charset="0"/>
                                </a:rPr>
                                <m:t>1</m:t>
                              </m:r>
                            </m:sub>
                          </m:sSub>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𝒘</m:t>
                              </m:r>
                            </m:e>
                            <m:sub>
                              <m:r>
                                <a:rPr lang="en-US" altLang="ja-JP" b="0" i="1" smtClean="0">
                                  <a:latin typeface="Cambria Math" panose="02040503050406030204" pitchFamily="18" charset="0"/>
                                </a:rPr>
                                <m:t>1</m:t>
                              </m:r>
                            </m:sub>
                          </m:sSub>
                        </m:den>
                      </m:f>
                    </m:oMath>
                  </m:oMathPara>
                </a14:m>
                <a:endParaRPr lang="en-US" altLang="ja-JP" dirty="0"/>
              </a:p>
              <a:p>
                <a:r>
                  <a:rPr lang="ja-JP" altLang="en-US" dirty="0"/>
                  <a:t>出生率の感度：</a:t>
                </a:r>
                <a:endParaRPr lang="en-US" altLang="ja-JP" dirty="0"/>
              </a:p>
              <a:p>
                <a:pPr marL="0" indent="0">
                  <a:buNone/>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𝜆</m:t>
                              </m:r>
                            </m:e>
                            <m:sub>
                              <m:r>
                                <a:rPr lang="en-US" altLang="ja-JP" i="1">
                                  <a:latin typeface="Cambria Math" panose="02040503050406030204" pitchFamily="18" charset="0"/>
                                </a:rPr>
                                <m:t>1</m:t>
                              </m:r>
                            </m:sub>
                          </m:sSub>
                        </m:num>
                        <m:den>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i="1">
                                  <a:latin typeface="Cambria Math" panose="02040503050406030204" pitchFamily="18" charset="0"/>
                                </a:rPr>
                                <m:t>𝑖𝑗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e>
                          </m:d>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b="0" i="1" smtClean="0">
                                  <a:latin typeface="Cambria Math" panose="02040503050406030204" pitchFamily="18" charset="0"/>
                                </a:rPr>
                                <m:t>0</m:t>
                              </m:r>
                              <m:r>
                                <a:rPr lang="en-US" altLang="ja-JP" i="1">
                                  <a:latin typeface="Cambria Math" panose="02040503050406030204" pitchFamily="18" charset="0"/>
                                </a:rPr>
                                <m:t>,</m:t>
                              </m:r>
                              <m:r>
                                <a:rPr lang="en-US" altLang="ja-JP" i="1">
                                  <a:latin typeface="Cambria Math" panose="02040503050406030204" pitchFamily="18" charset="0"/>
                                </a:rPr>
                                <m:t>𝑖</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m:t>
                              </m:r>
                              <m:r>
                                <a:rPr lang="en-US" altLang="ja-JP" i="1">
                                  <a:latin typeface="Cambria Math" panose="02040503050406030204" pitchFamily="18" charset="0"/>
                                </a:rPr>
                                <m:t>𝑗</m:t>
                              </m:r>
                            </m:e>
                          </m:d>
                        </m:num>
                        <m:den>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𝒗</m:t>
                              </m:r>
                            </m:e>
                            <m:sub>
                              <m:r>
                                <a:rPr lang="en-US" altLang="ja-JP" i="1">
                                  <a:latin typeface="Cambria Math" panose="02040503050406030204" pitchFamily="18" charset="0"/>
                                </a:rPr>
                                <m:t>1</m:t>
                              </m:r>
                            </m:sub>
                          </m:sSub>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1</m:t>
                              </m:r>
                            </m:sub>
                          </m:sSub>
                        </m:den>
                      </m:f>
                    </m:oMath>
                  </m:oMathPara>
                </a14:m>
                <a:endParaRPr lang="en-US" altLang="ja-JP" dirty="0"/>
              </a:p>
              <a:p>
                <a:pPr marL="0" indent="0">
                  <a:buNone/>
                </a:pPr>
                <a:endParaRPr lang="en-US" altLang="ja-JP" dirty="0"/>
              </a:p>
              <a:p>
                <a:pPr marL="0" indent="0">
                  <a:buNone/>
                </a:pPr>
                <a:r>
                  <a:rPr lang="en-US" altLang="ja-JP" sz="1600" dirty="0"/>
                  <a:t>※</a:t>
                </a:r>
                <a:r>
                  <a:rPr lang="ja-JP" altLang="en-US" sz="1600" dirty="0"/>
                  <a:t>数値解析ではデータの時系列を揃える為，出生は居住地でのみ起こるものとした．</a:t>
                </a:r>
                <a:endParaRPr lang="en-US" altLang="ja-JP" sz="1600" dirty="0"/>
              </a:p>
              <a:p>
                <a:pPr marL="0" indent="0" algn="ctr">
                  <a:buNone/>
                </a:pPr>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𝑓</m:t>
                        </m:r>
                      </m:e>
                      <m:sub>
                        <m:r>
                          <a:rPr lang="en-US" altLang="ja-JP" sz="1600" i="1">
                            <a:latin typeface="Cambria Math" panose="02040503050406030204" pitchFamily="18" charset="0"/>
                          </a:rPr>
                          <m:t>𝑖𝑗</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𝑎</m:t>
                        </m:r>
                      </m:e>
                    </m:d>
                  </m:oMath>
                </a14:m>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𝑓</m:t>
                        </m:r>
                      </m:e>
                      <m:sub>
                        <m:r>
                          <a:rPr lang="en-US" altLang="ja-JP" sz="1600" i="1">
                            <a:latin typeface="Cambria Math" panose="02040503050406030204" pitchFamily="18" charset="0"/>
                          </a:rPr>
                          <m:t>𝑖𝑗</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𝑎</m:t>
                        </m:r>
                      </m:e>
                    </m:d>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𝛿</m:t>
                        </m:r>
                      </m:e>
                      <m:sub>
                        <m:r>
                          <a:rPr lang="en-US" altLang="ja-JP" sz="1600" b="0" i="1" smtClean="0">
                            <a:latin typeface="Cambria Math" panose="02040503050406030204" pitchFamily="18" charset="0"/>
                          </a:rPr>
                          <m:t>𝑖𝑗</m:t>
                        </m:r>
                      </m:sub>
                    </m:sSub>
                  </m:oMath>
                </a14:m>
                <a:endParaRPr lang="ja-JP" altLang="en-US" sz="1600" dirty="0"/>
              </a:p>
            </p:txBody>
          </p:sp>
        </mc:Choice>
        <mc:Fallback xmlns="">
          <p:sp>
            <p:nvSpPr>
              <p:cNvPr id="5" name="コンテンツ プレースホルダー 4">
                <a:extLst>
                  <a:ext uri="{FF2B5EF4-FFF2-40B4-BE49-F238E27FC236}">
                    <a16:creationId xmlns:a16="http://schemas.microsoft.com/office/drawing/2014/main" id="{E1F2C0EC-A560-D90E-D93A-656F4D53AAC3}"/>
                  </a:ext>
                </a:extLst>
              </p:cNvPr>
              <p:cNvSpPr>
                <a:spLocks noGrp="1" noRot="1" noChangeAspect="1" noMove="1" noResize="1" noEditPoints="1" noAdjustHandles="1" noChangeArrowheads="1" noChangeShapeType="1" noTextEdit="1"/>
              </p:cNvSpPr>
              <p:nvPr>
                <p:ph idx="1"/>
              </p:nvPr>
            </p:nvSpPr>
            <p:spPr>
              <a:blipFill>
                <a:blip r:embed="rId2"/>
                <a:stretch>
                  <a:fillRect l="-1050"/>
                </a:stretch>
              </a:blipFill>
            </p:spPr>
            <p:txBody>
              <a:bodyPr/>
              <a:lstStyle/>
              <a:p>
                <a:r>
                  <a:rPr lang="ja-JP" altLang="en-US">
                    <a:noFill/>
                  </a:rPr>
                  <a:t> </a:t>
                </a:r>
              </a:p>
            </p:txBody>
          </p:sp>
        </mc:Fallback>
      </mc:AlternateContent>
      <p:sp>
        <p:nvSpPr>
          <p:cNvPr id="6" name="テキスト プレースホルダー 5">
            <a:extLst>
              <a:ext uri="{FF2B5EF4-FFF2-40B4-BE49-F238E27FC236}">
                <a16:creationId xmlns:a16="http://schemas.microsoft.com/office/drawing/2014/main" id="{1DAE8919-7586-80CC-E86F-38BBA6F9CFE1}"/>
              </a:ext>
            </a:extLst>
          </p:cNvPr>
          <p:cNvSpPr>
            <a:spLocks noGrp="1"/>
          </p:cNvSpPr>
          <p:nvPr>
            <p:ph type="body" sz="half" idx="2"/>
          </p:nvPr>
        </p:nvSpPr>
        <p:spPr/>
        <p:txBody>
          <a:bodyPr>
            <a:normAutofit fontScale="70000" lnSpcReduction="20000"/>
          </a:bodyPr>
          <a:lstStyle/>
          <a:p>
            <a:r>
              <a:rPr lang="ja-JP" altLang="en-US" dirty="0"/>
              <a:t>感度の構造から，国内移動に関しては，定常人口の多い地域から，繁殖価の高い年齢と地域への移住率の改善が効果的である．</a:t>
            </a:r>
            <a:endParaRPr lang="en-US" altLang="ja-JP" dirty="0"/>
          </a:p>
          <a:p>
            <a:r>
              <a:rPr lang="ja-JP" altLang="en-US" dirty="0"/>
              <a:t>出生率に関しては定常人口の多い地域から</a:t>
            </a:r>
            <a:r>
              <a:rPr lang="en-US" altLang="ja-JP" dirty="0"/>
              <a:t>0</a:t>
            </a:r>
            <a:r>
              <a:rPr lang="ja-JP" altLang="en-US" dirty="0"/>
              <a:t>歳繁殖価の高い地域への出生率の改善が効果的である</a:t>
            </a:r>
          </a:p>
        </p:txBody>
      </p:sp>
    </p:spTree>
    <p:extLst>
      <p:ext uri="{BB962C8B-B14F-4D97-AF65-F5344CB8AC3E}">
        <p14:creationId xmlns:p14="http://schemas.microsoft.com/office/powerpoint/2010/main" val="351898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コンテンツ プレースホルダー 14">
            <a:extLst>
              <a:ext uri="{FF2B5EF4-FFF2-40B4-BE49-F238E27FC236}">
                <a16:creationId xmlns:a16="http://schemas.microsoft.com/office/drawing/2014/main" id="{831408CC-7D5B-4A2B-8590-B45A5D47E6E1}"/>
              </a:ext>
            </a:extLst>
          </p:cNvPr>
          <p:cNvPicPr>
            <a:picLocks noGrp="1" noChangeAspect="1"/>
          </p:cNvPicPr>
          <p:nvPr>
            <p:ph sz="half" idx="2"/>
          </p:nvPr>
        </p:nvPicPr>
        <p:blipFill>
          <a:blip r:embed="rId2"/>
          <a:stretch>
            <a:fillRect/>
          </a:stretch>
        </p:blipFill>
        <p:spPr>
          <a:xfrm>
            <a:off x="609600" y="2364279"/>
            <a:ext cx="5386388" cy="3519154"/>
          </a:xfrm>
          <a:prstGeom prst="rect">
            <a:avLst/>
          </a:prstGeom>
        </p:spPr>
      </p:pic>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8F5FD7CF-DCE7-4462-98DD-98051D96B464}"/>
                  </a:ext>
                </a:extLst>
              </p:cNvPr>
              <p:cNvSpPr>
                <a:spLocks noGrp="1"/>
              </p:cNvSpPr>
              <p:nvPr>
                <p:ph type="body" idx="1"/>
              </p:nvPr>
            </p:nvSpPr>
            <p:spPr>
              <a:xfrm>
                <a:off x="583596" y="1601081"/>
                <a:ext cx="5386917" cy="639762"/>
              </a:xfrm>
            </p:spPr>
            <p:txBody>
              <a:bodyPr>
                <a:normAutofit fontScale="77500" lnSpcReduction="20000"/>
              </a:bodyPr>
              <a:lstStyle/>
              <a:p>
                <a:r>
                  <a:rPr lang="en-US" altLang="ja-JP" dirty="0"/>
                  <a:t>                              2010</a:t>
                </a:r>
                <a:r>
                  <a:rPr lang="ja-JP" altLang="en-US" dirty="0"/>
                  <a:t> の感度</a:t>
                </a:r>
                <a:endParaRPr lang="en-US" altLang="ja-JP" dirty="0"/>
              </a:p>
              <a:p>
                <a:pPr algn="ctr"/>
                <a:r>
                  <a:rPr lang="ja-JP" altLang="en-US" dirty="0"/>
                  <a:t>（</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𝝀</m:t>
                        </m:r>
                      </m:e>
                      <m:sub>
                        <m:r>
                          <a:rPr lang="en-US" altLang="ja-JP" i="1">
                            <a:latin typeface="Cambria Math" panose="02040503050406030204" pitchFamily="18" charset="0"/>
                          </a:rPr>
                          <m:t>𝟏</m:t>
                        </m:r>
                      </m:sub>
                    </m:sSub>
                    <m:r>
                      <a:rPr lang="en-US" altLang="ja-JP" i="1">
                        <a:latin typeface="Cambria Math" panose="02040503050406030204" pitchFamily="18" charset="0"/>
                      </a:rPr>
                      <m:t>≈</m:t>
                    </m:r>
                    <m:r>
                      <a:rPr lang="en-US" altLang="ja-JP" i="1">
                        <a:latin typeface="Cambria Math" panose="02040503050406030204" pitchFamily="18" charset="0"/>
                      </a:rPr>
                      <m:t>𝟎</m:t>
                    </m:r>
                    <m:r>
                      <a:rPr lang="en-US" altLang="ja-JP" i="1">
                        <a:latin typeface="Cambria Math" panose="02040503050406030204" pitchFamily="18" charset="0"/>
                      </a:rPr>
                      <m:t>.</m:t>
                    </m:r>
                    <m:r>
                      <a:rPr lang="en-US" altLang="ja-JP" i="1">
                        <a:latin typeface="Cambria Math" panose="02040503050406030204" pitchFamily="18" charset="0"/>
                      </a:rPr>
                      <m:t>𝟗</m:t>
                    </m:r>
                    <m:r>
                      <a:rPr lang="en-US" altLang="ja-JP" b="1" i="1" smtClean="0">
                        <a:latin typeface="Cambria Math" panose="02040503050406030204" pitchFamily="18" charset="0"/>
                      </a:rPr>
                      <m:t>𝟑𝟓</m:t>
                    </m:r>
                  </m:oMath>
                </a14:m>
                <a:r>
                  <a:rPr lang="ja-JP" altLang="en-US" dirty="0"/>
                  <a:t>）</a:t>
                </a:r>
                <a:endParaRPr kumimoji="1" lang="ja-JP" altLang="en-US" dirty="0"/>
              </a:p>
            </p:txBody>
          </p:sp>
        </mc:Choice>
        <mc:Fallback xmlns="">
          <p:sp>
            <p:nvSpPr>
              <p:cNvPr id="3" name="テキスト プレースホルダー 2">
                <a:extLst>
                  <a:ext uri="{FF2B5EF4-FFF2-40B4-BE49-F238E27FC236}">
                    <a16:creationId xmlns:a16="http://schemas.microsoft.com/office/drawing/2014/main" id="{8F5FD7CF-DCE7-4462-98DD-98051D96B464}"/>
                  </a:ext>
                </a:extLst>
              </p:cNvPr>
              <p:cNvSpPr>
                <a:spLocks noGrp="1" noRot="1" noChangeAspect="1" noMove="1" noResize="1" noEditPoints="1" noAdjustHandles="1" noChangeArrowheads="1" noChangeShapeType="1" noTextEdit="1"/>
              </p:cNvSpPr>
              <p:nvPr>
                <p:ph type="body" idx="1"/>
              </p:nvPr>
            </p:nvSpPr>
            <p:spPr>
              <a:xfrm>
                <a:off x="583596" y="1601081"/>
                <a:ext cx="5386917" cy="639762"/>
              </a:xfrm>
              <a:blipFill>
                <a:blip r:embed="rId3"/>
                <a:stretch>
                  <a:fillRect t="-12381"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プレースホルダー 4">
                <a:extLst>
                  <a:ext uri="{FF2B5EF4-FFF2-40B4-BE49-F238E27FC236}">
                    <a16:creationId xmlns:a16="http://schemas.microsoft.com/office/drawing/2014/main" id="{C48DC98C-3322-4A06-B77A-6BA9006D0EE1}"/>
                  </a:ext>
                </a:extLst>
              </p:cNvPr>
              <p:cNvSpPr>
                <a:spLocks noGrp="1"/>
              </p:cNvSpPr>
              <p:nvPr>
                <p:ph type="body" sz="quarter" idx="3"/>
              </p:nvPr>
            </p:nvSpPr>
            <p:spPr>
              <a:xfrm>
                <a:off x="6170416" y="1626229"/>
                <a:ext cx="5389034" cy="639762"/>
              </a:xfrm>
            </p:spPr>
            <p:txBody>
              <a:bodyPr>
                <a:normAutofit fontScale="77500" lnSpcReduction="20000"/>
              </a:bodyPr>
              <a:lstStyle/>
              <a:p>
                <a:r>
                  <a:rPr lang="en-US" altLang="ja-JP" dirty="0"/>
                  <a:t>                               2015</a:t>
                </a:r>
                <a:r>
                  <a:rPr lang="ja-JP" altLang="en-US" dirty="0"/>
                  <a:t>の感度</a:t>
                </a:r>
                <a:endParaRPr lang="en-US" altLang="ja-JP" dirty="0"/>
              </a:p>
              <a:p>
                <a:pPr algn="ctr"/>
                <a:r>
                  <a:rPr lang="ja-JP" altLang="en-US" dirty="0"/>
                  <a:t>（</a:t>
                </a:r>
                <a14:m>
                  <m:oMath xmlns:m="http://schemas.openxmlformats.org/officeDocument/2006/math">
                    <m:sSub>
                      <m:sSubPr>
                        <m:ctrlPr>
                          <a:rPr lang="en-US" altLang="ja-JP" b="1" i="1" smtClean="0">
                            <a:latin typeface="Cambria Math" panose="02040503050406030204" pitchFamily="18" charset="0"/>
                          </a:rPr>
                        </m:ctrlPr>
                      </m:sSubPr>
                      <m:e>
                        <m:r>
                          <a:rPr lang="en-US" altLang="ja-JP" b="1" i="1" smtClean="0">
                            <a:latin typeface="Cambria Math" panose="02040503050406030204" pitchFamily="18" charset="0"/>
                          </a:rPr>
                          <m:t>𝝀</m:t>
                        </m:r>
                      </m:e>
                      <m:sub>
                        <m:r>
                          <a:rPr lang="en-US" altLang="ja-JP" b="1" i="1" smtClean="0">
                            <a:latin typeface="Cambria Math" panose="02040503050406030204" pitchFamily="18" charset="0"/>
                          </a:rPr>
                          <m:t>𝟏</m:t>
                        </m:r>
                      </m:sub>
                    </m:sSub>
                    <m:r>
                      <a:rPr lang="en-US" altLang="ja-JP" b="1" i="1" smtClean="0">
                        <a:latin typeface="Cambria Math" panose="02040503050406030204" pitchFamily="18" charset="0"/>
                      </a:rPr>
                      <m:t>≈</m:t>
                    </m:r>
                    <m:r>
                      <a:rPr lang="en-US" altLang="ja-JP" b="1" i="1" smtClean="0">
                        <a:latin typeface="Cambria Math" panose="02040503050406030204" pitchFamily="18" charset="0"/>
                      </a:rPr>
                      <m:t>𝟎</m:t>
                    </m:r>
                    <m:r>
                      <a:rPr lang="en-US" altLang="ja-JP" b="1" i="1" smtClean="0">
                        <a:latin typeface="Cambria Math" panose="02040503050406030204" pitchFamily="18" charset="0"/>
                      </a:rPr>
                      <m:t>.</m:t>
                    </m:r>
                    <m:r>
                      <a:rPr lang="en-US" altLang="ja-JP" b="1" i="1" smtClean="0">
                        <a:latin typeface="Cambria Math" panose="02040503050406030204" pitchFamily="18" charset="0"/>
                      </a:rPr>
                      <m:t>𝟗𝟒</m:t>
                    </m:r>
                  </m:oMath>
                </a14:m>
                <a:r>
                  <a:rPr lang="en-US" altLang="ja-JP" dirty="0"/>
                  <a:t>4</a:t>
                </a:r>
                <a:r>
                  <a:rPr lang="ja-JP" altLang="en-US" dirty="0"/>
                  <a:t>）</a:t>
                </a:r>
                <a:endParaRPr kumimoji="1" lang="ja-JP" altLang="en-US" dirty="0"/>
              </a:p>
            </p:txBody>
          </p:sp>
        </mc:Choice>
        <mc:Fallback xmlns="">
          <p:sp>
            <p:nvSpPr>
              <p:cNvPr id="5" name="テキスト プレースホルダー 4">
                <a:extLst>
                  <a:ext uri="{FF2B5EF4-FFF2-40B4-BE49-F238E27FC236}">
                    <a16:creationId xmlns:a16="http://schemas.microsoft.com/office/drawing/2014/main" id="{C48DC98C-3322-4A06-B77A-6BA9006D0EE1}"/>
                  </a:ext>
                </a:extLst>
              </p:cNvPr>
              <p:cNvSpPr>
                <a:spLocks noGrp="1" noRot="1" noChangeAspect="1" noMove="1" noResize="1" noEditPoints="1" noAdjustHandles="1" noChangeArrowheads="1" noChangeShapeType="1" noTextEdit="1"/>
              </p:cNvSpPr>
              <p:nvPr>
                <p:ph type="body" sz="quarter" idx="3"/>
              </p:nvPr>
            </p:nvSpPr>
            <p:spPr>
              <a:xfrm>
                <a:off x="6170416" y="1626229"/>
                <a:ext cx="5389034" cy="639762"/>
              </a:xfrm>
              <a:blipFill>
                <a:blip r:embed="rId4"/>
                <a:stretch>
                  <a:fillRect t="-12381" b="-17143"/>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C8B23796-FC6B-49EF-92D3-6423B95E1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AF06B-B84B-4F25-B09D-EA309050A7B2}"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2" name="グループ化 11">
            <a:extLst>
              <a:ext uri="{FF2B5EF4-FFF2-40B4-BE49-F238E27FC236}">
                <a16:creationId xmlns:a16="http://schemas.microsoft.com/office/drawing/2014/main" id="{EA3025A5-A711-47DC-A8CC-094191F8250D}"/>
              </a:ext>
            </a:extLst>
          </p:cNvPr>
          <p:cNvGrpSpPr/>
          <p:nvPr/>
        </p:nvGrpSpPr>
        <p:grpSpPr>
          <a:xfrm>
            <a:off x="2192932" y="3454581"/>
            <a:ext cx="3703766" cy="1501838"/>
            <a:chOff x="2229016" y="3118089"/>
            <a:chExt cx="3703766" cy="1501838"/>
          </a:xfrm>
        </p:grpSpPr>
        <p:sp>
          <p:nvSpPr>
            <p:cNvPr id="10" name="楕円 9">
              <a:extLst>
                <a:ext uri="{FF2B5EF4-FFF2-40B4-BE49-F238E27FC236}">
                  <a16:creationId xmlns:a16="http://schemas.microsoft.com/office/drawing/2014/main" id="{58C9B0E2-EFE9-44A9-AB8E-6A58042F55C0}"/>
                </a:ext>
              </a:extLst>
            </p:cNvPr>
            <p:cNvSpPr/>
            <p:nvPr/>
          </p:nvSpPr>
          <p:spPr>
            <a:xfrm rot="20957065">
              <a:off x="2229016" y="3306598"/>
              <a:ext cx="3703766" cy="1313329"/>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E35192E3-8C2B-4501-9C15-75A4B126F360}"/>
                </a:ext>
              </a:extLst>
            </p:cNvPr>
            <p:cNvSpPr txBox="1"/>
            <p:nvPr/>
          </p:nvSpPr>
          <p:spPr>
            <a:xfrm rot="20888017">
              <a:off x="3726736" y="3118089"/>
              <a:ext cx="14425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Fertility</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grpSp>
      <p:sp>
        <p:nvSpPr>
          <p:cNvPr id="16" name="テキスト ボックス 15">
            <a:extLst>
              <a:ext uri="{FF2B5EF4-FFF2-40B4-BE49-F238E27FC236}">
                <a16:creationId xmlns:a16="http://schemas.microsoft.com/office/drawing/2014/main" id="{E02E6C6E-CA0B-4ABB-B213-BC40237E3E8F}"/>
              </a:ext>
            </a:extLst>
          </p:cNvPr>
          <p:cNvSpPr txBox="1"/>
          <p:nvPr/>
        </p:nvSpPr>
        <p:spPr>
          <a:xfrm>
            <a:off x="3714551" y="2346902"/>
            <a:ext cx="103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Aichi</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8" name="直線コネクタ 17">
            <a:extLst>
              <a:ext uri="{FF2B5EF4-FFF2-40B4-BE49-F238E27FC236}">
                <a16:creationId xmlns:a16="http://schemas.microsoft.com/office/drawing/2014/main" id="{23D7039A-2C2A-4EED-8B90-35E8CA3CCD34}"/>
              </a:ext>
            </a:extLst>
          </p:cNvPr>
          <p:cNvCxnSpPr>
            <a:cxnSpLocks/>
            <a:stCxn id="16" idx="1"/>
          </p:cNvCxnSpPr>
          <p:nvPr/>
        </p:nvCxnSpPr>
        <p:spPr>
          <a:xfrm flipH="1">
            <a:off x="2807054" y="2531568"/>
            <a:ext cx="907497" cy="389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8D42C2A-CC83-47B0-A7A6-292B69DC5587}"/>
              </a:ext>
            </a:extLst>
          </p:cNvPr>
          <p:cNvCxnSpPr>
            <a:cxnSpLocks/>
          </p:cNvCxnSpPr>
          <p:nvPr/>
        </p:nvCxnSpPr>
        <p:spPr>
          <a:xfrm>
            <a:off x="3995697" y="2716234"/>
            <a:ext cx="164447" cy="1217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4BB5891-F294-4381-A00D-F2FFCA90DD3E}"/>
              </a:ext>
            </a:extLst>
          </p:cNvPr>
          <p:cNvSpPr txBox="1"/>
          <p:nvPr/>
        </p:nvSpPr>
        <p:spPr>
          <a:xfrm>
            <a:off x="4220876" y="2781440"/>
            <a:ext cx="103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Tokyo</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6" name="直線コネクタ 25">
            <a:extLst>
              <a:ext uri="{FF2B5EF4-FFF2-40B4-BE49-F238E27FC236}">
                <a16:creationId xmlns:a16="http://schemas.microsoft.com/office/drawing/2014/main" id="{EEA59CDA-E0EA-4438-8455-F8D6CB36CEED}"/>
              </a:ext>
            </a:extLst>
          </p:cNvPr>
          <p:cNvCxnSpPr>
            <a:cxnSpLocks/>
          </p:cNvCxnSpPr>
          <p:nvPr/>
        </p:nvCxnSpPr>
        <p:spPr>
          <a:xfrm flipH="1">
            <a:off x="3431884" y="2947936"/>
            <a:ext cx="806681" cy="83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679D42A-94DC-4391-9C6D-75E67A278FD9}"/>
              </a:ext>
            </a:extLst>
          </p:cNvPr>
          <p:cNvCxnSpPr>
            <a:cxnSpLocks/>
          </p:cNvCxnSpPr>
          <p:nvPr/>
        </p:nvCxnSpPr>
        <p:spPr>
          <a:xfrm>
            <a:off x="4626959" y="3118627"/>
            <a:ext cx="0" cy="963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F038039-C092-414D-A8DC-0B94EA2261FB}"/>
              </a:ext>
            </a:extLst>
          </p:cNvPr>
          <p:cNvSpPr txBox="1"/>
          <p:nvPr/>
        </p:nvSpPr>
        <p:spPr>
          <a:xfrm>
            <a:off x="1636205" y="4467660"/>
            <a:ext cx="10373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Okinawa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1" name="直線コネクタ 30">
            <a:extLst>
              <a:ext uri="{FF2B5EF4-FFF2-40B4-BE49-F238E27FC236}">
                <a16:creationId xmlns:a16="http://schemas.microsoft.com/office/drawing/2014/main" id="{B857AE4B-E88F-4793-B0B6-8127B9A59790}"/>
              </a:ext>
            </a:extLst>
          </p:cNvPr>
          <p:cNvCxnSpPr>
            <a:cxnSpLocks/>
          </p:cNvCxnSpPr>
          <p:nvPr/>
        </p:nvCxnSpPr>
        <p:spPr>
          <a:xfrm flipH="1">
            <a:off x="2273322" y="4308522"/>
            <a:ext cx="519726" cy="235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D0E1F35-2C4C-4EAD-9DF9-7A60386AB2C8}"/>
              </a:ext>
            </a:extLst>
          </p:cNvPr>
          <p:cNvCxnSpPr>
            <a:cxnSpLocks/>
          </p:cNvCxnSpPr>
          <p:nvPr/>
        </p:nvCxnSpPr>
        <p:spPr>
          <a:xfrm>
            <a:off x="1867551" y="4426242"/>
            <a:ext cx="226091" cy="117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矢印: 上 3">
            <a:extLst>
              <a:ext uri="{FF2B5EF4-FFF2-40B4-BE49-F238E27FC236}">
                <a16:creationId xmlns:a16="http://schemas.microsoft.com/office/drawing/2014/main" id="{1EC031B8-0033-40AB-B5F0-53D69337BBB4}"/>
              </a:ext>
            </a:extLst>
          </p:cNvPr>
          <p:cNvSpPr/>
          <p:nvPr/>
        </p:nvSpPr>
        <p:spPr>
          <a:xfrm>
            <a:off x="3734480" y="5568197"/>
            <a:ext cx="343440" cy="365125"/>
          </a:xfrm>
          <a:prstGeom prst="up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矢印: 上 24">
            <a:extLst>
              <a:ext uri="{FF2B5EF4-FFF2-40B4-BE49-F238E27FC236}">
                <a16:creationId xmlns:a16="http://schemas.microsoft.com/office/drawing/2014/main" id="{BE9EB093-FD51-46F8-A2CC-F2C89AB9C29A}"/>
              </a:ext>
            </a:extLst>
          </p:cNvPr>
          <p:cNvSpPr/>
          <p:nvPr/>
        </p:nvSpPr>
        <p:spPr>
          <a:xfrm rot="10800000">
            <a:off x="9497076" y="3272019"/>
            <a:ext cx="343440" cy="365125"/>
          </a:xfrm>
          <a:prstGeom prst="up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E3522465-77E0-4F89-AEEE-C293B4EEB751}"/>
              </a:ext>
            </a:extLst>
          </p:cNvPr>
          <p:cNvSpPr txBox="1"/>
          <p:nvPr/>
        </p:nvSpPr>
        <p:spPr>
          <a:xfrm>
            <a:off x="9064428" y="2941112"/>
            <a:ext cx="21388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replacement point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F2CC869D-0CB2-4188-926C-98210BE5F477}"/>
              </a:ext>
            </a:extLst>
          </p:cNvPr>
          <p:cNvSpPr txBox="1"/>
          <p:nvPr/>
        </p:nvSpPr>
        <p:spPr>
          <a:xfrm>
            <a:off x="882038" y="3350656"/>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Kanagawa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9" name="直線コネクタ 28">
            <a:extLst>
              <a:ext uri="{FF2B5EF4-FFF2-40B4-BE49-F238E27FC236}">
                <a16:creationId xmlns:a16="http://schemas.microsoft.com/office/drawing/2014/main" id="{FC9579BF-8E08-4218-B635-115F3859F18A}"/>
              </a:ext>
            </a:extLst>
          </p:cNvPr>
          <p:cNvCxnSpPr>
            <a:cxnSpLocks/>
            <a:stCxn id="27" idx="0"/>
          </p:cNvCxnSpPr>
          <p:nvPr/>
        </p:nvCxnSpPr>
        <p:spPr>
          <a:xfrm flipH="1">
            <a:off x="1393425" y="3350656"/>
            <a:ext cx="107320" cy="150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E57B5F3-DB40-4337-9D8B-96C72F793C08}"/>
              </a:ext>
            </a:extLst>
          </p:cNvPr>
          <p:cNvSpPr txBox="1"/>
          <p:nvPr/>
        </p:nvSpPr>
        <p:spPr>
          <a:xfrm>
            <a:off x="2278275" y="3564519"/>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Osaka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9779E6B9-4189-4BD8-8FD5-9C992764C536}"/>
              </a:ext>
            </a:extLst>
          </p:cNvPr>
          <p:cNvSpPr txBox="1"/>
          <p:nvPr/>
        </p:nvSpPr>
        <p:spPr>
          <a:xfrm>
            <a:off x="1474935" y="3713233"/>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Fukuoka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6" name="直線コネクタ 35">
            <a:extLst>
              <a:ext uri="{FF2B5EF4-FFF2-40B4-BE49-F238E27FC236}">
                <a16:creationId xmlns:a16="http://schemas.microsoft.com/office/drawing/2014/main" id="{1A495916-E438-486A-92CA-488C2A9A8858}"/>
              </a:ext>
            </a:extLst>
          </p:cNvPr>
          <p:cNvCxnSpPr>
            <a:cxnSpLocks/>
          </p:cNvCxnSpPr>
          <p:nvPr/>
        </p:nvCxnSpPr>
        <p:spPr>
          <a:xfrm flipH="1">
            <a:off x="1632707" y="4008511"/>
            <a:ext cx="371996"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87C82A40-27B3-46DE-A26A-E0883E3EF970}"/>
              </a:ext>
            </a:extLst>
          </p:cNvPr>
          <p:cNvCxnSpPr>
            <a:cxnSpLocks/>
          </p:cNvCxnSpPr>
          <p:nvPr/>
        </p:nvCxnSpPr>
        <p:spPr>
          <a:xfrm flipH="1">
            <a:off x="2619695" y="3451477"/>
            <a:ext cx="371996"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875DD014-E7DA-419F-9383-944B8FB82986}"/>
              </a:ext>
            </a:extLst>
          </p:cNvPr>
          <p:cNvSpPr txBox="1"/>
          <p:nvPr/>
        </p:nvSpPr>
        <p:spPr>
          <a:xfrm>
            <a:off x="5097172" y="4677828"/>
            <a:ext cx="10373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Okinawa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E4EBAEF8-BCB9-4C00-8210-09DE83115779}"/>
              </a:ext>
            </a:extLst>
          </p:cNvPr>
          <p:cNvSpPr txBox="1"/>
          <p:nvPr/>
        </p:nvSpPr>
        <p:spPr>
          <a:xfrm>
            <a:off x="5137042" y="4437853"/>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Kanagawa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テキスト ボックス 39">
            <a:extLst>
              <a:ext uri="{FF2B5EF4-FFF2-40B4-BE49-F238E27FC236}">
                <a16:creationId xmlns:a16="http://schemas.microsoft.com/office/drawing/2014/main" id="{F7DB3DD3-8C1A-4FF7-A320-431E1BCCD97B}"/>
              </a:ext>
            </a:extLst>
          </p:cNvPr>
          <p:cNvSpPr txBox="1"/>
          <p:nvPr/>
        </p:nvSpPr>
        <p:spPr>
          <a:xfrm>
            <a:off x="5123588" y="4219349"/>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Osaka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3C724895-2F22-47A9-8E31-5B30DE1BF5DE}"/>
              </a:ext>
            </a:extLst>
          </p:cNvPr>
          <p:cNvSpPr txBox="1"/>
          <p:nvPr/>
        </p:nvSpPr>
        <p:spPr>
          <a:xfrm>
            <a:off x="5097172" y="4020692"/>
            <a:ext cx="1237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Fukuoka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5" name="グループ化 14">
            <a:extLst>
              <a:ext uri="{FF2B5EF4-FFF2-40B4-BE49-F238E27FC236}">
                <a16:creationId xmlns:a16="http://schemas.microsoft.com/office/drawing/2014/main" id="{A45DD235-68DB-4C3F-9516-61CCC4F6CE78}"/>
              </a:ext>
            </a:extLst>
          </p:cNvPr>
          <p:cNvGrpSpPr/>
          <p:nvPr/>
        </p:nvGrpSpPr>
        <p:grpSpPr>
          <a:xfrm>
            <a:off x="1195782" y="1725691"/>
            <a:ext cx="2197634" cy="3749809"/>
            <a:chOff x="790441" y="1592483"/>
            <a:chExt cx="2197634" cy="3749809"/>
          </a:xfrm>
        </p:grpSpPr>
        <p:sp>
          <p:nvSpPr>
            <p:cNvPr id="13" name="楕円 12">
              <a:extLst>
                <a:ext uri="{FF2B5EF4-FFF2-40B4-BE49-F238E27FC236}">
                  <a16:creationId xmlns:a16="http://schemas.microsoft.com/office/drawing/2014/main" id="{9D3E0700-A820-4228-BE0E-3EF77956AD55}"/>
                </a:ext>
              </a:extLst>
            </p:cNvPr>
            <p:cNvSpPr/>
            <p:nvPr/>
          </p:nvSpPr>
          <p:spPr>
            <a:xfrm>
              <a:off x="790441" y="1592483"/>
              <a:ext cx="2197634" cy="3749809"/>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92AEA9C4-3A4B-4A81-80C8-D6065B5A7F0F}"/>
                </a:ext>
              </a:extLst>
            </p:cNvPr>
            <p:cNvSpPr txBox="1"/>
            <p:nvPr/>
          </p:nvSpPr>
          <p:spPr>
            <a:xfrm rot="18897835">
              <a:off x="687624" y="3172048"/>
              <a:ext cx="2456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Move to Okinawa</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sp>
        <p:nvSpPr>
          <p:cNvPr id="6" name="テキスト ボックス 5">
            <a:extLst>
              <a:ext uri="{FF2B5EF4-FFF2-40B4-BE49-F238E27FC236}">
                <a16:creationId xmlns:a16="http://schemas.microsoft.com/office/drawing/2014/main" id="{14A6C476-4646-4818-8A27-474A439FB63F}"/>
              </a:ext>
            </a:extLst>
          </p:cNvPr>
          <p:cNvSpPr txBox="1"/>
          <p:nvPr/>
        </p:nvSpPr>
        <p:spPr>
          <a:xfrm>
            <a:off x="4297677" y="6377230"/>
            <a:ext cx="45170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The sensitivity structures are almost the same.</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8" name="コンテンツ プレースホルダー 13">
            <a:extLst>
              <a:ext uri="{FF2B5EF4-FFF2-40B4-BE49-F238E27FC236}">
                <a16:creationId xmlns:a16="http://schemas.microsoft.com/office/drawing/2014/main" id="{9534BE2A-035D-40C5-976E-2017A22B474F}"/>
              </a:ext>
            </a:extLst>
          </p:cNvPr>
          <p:cNvPicPr>
            <a:picLocks noGrp="1" noChangeAspect="1"/>
          </p:cNvPicPr>
          <p:nvPr>
            <p:ph sz="quarter" idx="4"/>
          </p:nvPr>
        </p:nvPicPr>
        <p:blipFill>
          <a:blip r:embed="rId5"/>
          <a:stretch>
            <a:fillRect/>
          </a:stretch>
        </p:blipFill>
        <p:spPr>
          <a:xfrm>
            <a:off x="6192838" y="2388751"/>
            <a:ext cx="5389562" cy="3523536"/>
          </a:xfrm>
          <a:prstGeom prst="rect">
            <a:avLst/>
          </a:prstGeom>
        </p:spPr>
      </p:pic>
      <p:sp>
        <p:nvSpPr>
          <p:cNvPr id="52" name="タイトル 7">
            <a:extLst>
              <a:ext uri="{FF2B5EF4-FFF2-40B4-BE49-F238E27FC236}">
                <a16:creationId xmlns:a16="http://schemas.microsoft.com/office/drawing/2014/main" id="{BC02C958-6A21-4A96-B5A2-94ADC8E5F76E}"/>
              </a:ext>
            </a:extLst>
          </p:cNvPr>
          <p:cNvSpPr>
            <a:spLocks noGrp="1"/>
          </p:cNvSpPr>
          <p:nvPr>
            <p:ph type="title"/>
          </p:nvPr>
        </p:nvSpPr>
        <p:spPr>
          <a:xfrm>
            <a:off x="839788" y="365125"/>
            <a:ext cx="10742084" cy="1325563"/>
          </a:xfrm>
        </p:spPr>
        <p:txBody>
          <a:bodyPr>
            <a:normAutofit fontScale="90000"/>
          </a:bodyPr>
          <a:lstStyle/>
          <a:p>
            <a:r>
              <a:rPr lang="en-US" altLang="ja-JP" sz="2800" dirty="0"/>
              <a:t>2010</a:t>
            </a:r>
            <a:r>
              <a:rPr lang="ja-JP" altLang="en-US" sz="2800" dirty="0"/>
              <a:t>年と比較しても感度の構造は変わらず，都市部から出生率の高い地方へ移動する効果は２０代まで，３０代以降は都市部の出生率の改善の効果が勝る．</a:t>
            </a:r>
          </a:p>
        </p:txBody>
      </p:sp>
      <p:sp>
        <p:nvSpPr>
          <p:cNvPr id="53" name="テキスト ボックス 52">
            <a:extLst>
              <a:ext uri="{FF2B5EF4-FFF2-40B4-BE49-F238E27FC236}">
                <a16:creationId xmlns:a16="http://schemas.microsoft.com/office/drawing/2014/main" id="{42B1E692-49F0-452D-938F-80EA8DE4C670}"/>
              </a:ext>
            </a:extLst>
          </p:cNvPr>
          <p:cNvSpPr txBox="1"/>
          <p:nvPr/>
        </p:nvSpPr>
        <p:spPr>
          <a:xfrm>
            <a:off x="882038" y="5964019"/>
            <a:ext cx="109694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移動の影響は２０～２４歳の東京→沖縄が２０１０年，２０１５年共に高く，３０代以降の出生率の改善は愛知県が最も高い．</a:t>
            </a:r>
          </a:p>
        </p:txBody>
      </p:sp>
    </p:spTree>
    <p:extLst>
      <p:ext uri="{BB962C8B-B14F-4D97-AF65-F5344CB8AC3E}">
        <p14:creationId xmlns:p14="http://schemas.microsoft.com/office/powerpoint/2010/main" val="22013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92D5FC8-1BF3-CF98-1BC6-02CED074C37F}"/>
              </a:ext>
            </a:extLst>
          </p:cNvPr>
          <p:cNvSpPr>
            <a:spLocks noGrp="1"/>
          </p:cNvSpPr>
          <p:nvPr>
            <p:ph type="title"/>
          </p:nvPr>
        </p:nvSpPr>
        <p:spPr/>
        <p:txBody>
          <a:bodyPr>
            <a:noAutofit/>
          </a:bodyPr>
          <a:lstStyle/>
          <a:p>
            <a:r>
              <a:rPr lang="en-US" altLang="ja-JP" sz="2800" dirty="0"/>
              <a:t>2020</a:t>
            </a:r>
            <a:r>
              <a:rPr lang="ja-JP" altLang="en-US" sz="2800" dirty="0"/>
              <a:t>年のデータにおける</a:t>
            </a:r>
            <a:br>
              <a:rPr lang="en-US" altLang="ja-JP" sz="2800" dirty="0"/>
            </a:br>
            <a:r>
              <a:rPr lang="ja-JP" altLang="en-US" sz="2800" dirty="0"/>
              <a:t>移住率と地域別出生率の感度</a:t>
            </a:r>
          </a:p>
        </p:txBody>
      </p:sp>
      <p:pic>
        <p:nvPicPr>
          <p:cNvPr id="11" name="図プレースホルダー 10">
            <a:extLst>
              <a:ext uri="{FF2B5EF4-FFF2-40B4-BE49-F238E27FC236}">
                <a16:creationId xmlns:a16="http://schemas.microsoft.com/office/drawing/2014/main" id="{4FE592AB-D612-E6A7-CA5C-90F4A7301E9B}"/>
              </a:ext>
            </a:extLst>
          </p:cNvPr>
          <p:cNvPicPr>
            <a:picLocks noGrp="1" noChangeAspect="1"/>
          </p:cNvPicPr>
          <p:nvPr>
            <p:ph type="pic" idx="1"/>
          </p:nvPr>
        </p:nvPicPr>
        <p:blipFill>
          <a:blip r:embed="rId2"/>
          <a:srcRect l="3291" r="3291"/>
          <a:stretch>
            <a:fillRect/>
          </a:stretch>
        </p:blipFill>
        <p:spPr>
          <a:xfrm>
            <a:off x="5007429" y="987425"/>
            <a:ext cx="6694714" cy="5139845"/>
          </a:xfrm>
          <a:prstGeom prst="rect">
            <a:avLst/>
          </a:prstGeom>
        </p:spPr>
      </p:pic>
      <p:sp>
        <p:nvSpPr>
          <p:cNvPr id="10" name="テキスト プレースホルダー 9">
            <a:extLst>
              <a:ext uri="{FF2B5EF4-FFF2-40B4-BE49-F238E27FC236}">
                <a16:creationId xmlns:a16="http://schemas.microsoft.com/office/drawing/2014/main" id="{C51FA2CD-CC73-25D8-3CCD-2287D3012B78}"/>
              </a:ext>
            </a:extLst>
          </p:cNvPr>
          <p:cNvSpPr>
            <a:spLocks noGrp="1"/>
          </p:cNvSpPr>
          <p:nvPr>
            <p:ph type="body" sz="half" idx="2"/>
          </p:nvPr>
        </p:nvSpPr>
        <p:spPr>
          <a:xfrm>
            <a:off x="839788" y="3664424"/>
            <a:ext cx="4343400" cy="2971800"/>
          </a:xfrm>
        </p:spPr>
        <p:txBody>
          <a:bodyPr>
            <a:normAutofit fontScale="70000" lnSpcReduction="20000"/>
          </a:bodyPr>
          <a:lstStyle/>
          <a:p>
            <a:r>
              <a:rPr lang="en-US" altLang="ja-JP" b="0" i="0" dirty="0">
                <a:solidFill>
                  <a:srgbClr val="111111"/>
                </a:solidFill>
                <a:effectLst/>
                <a:latin typeface="-apple-system"/>
              </a:rPr>
              <a:t>2020</a:t>
            </a:r>
            <a:r>
              <a:rPr lang="ja-JP" altLang="en-US" b="0" i="0" dirty="0">
                <a:solidFill>
                  <a:srgbClr val="111111"/>
                </a:solidFill>
                <a:effectLst/>
                <a:latin typeface="-apple-system"/>
              </a:rPr>
              <a:t>年の高感度地域の構造は、東京が以前よりも目立つことを除けば、過去</a:t>
            </a:r>
            <a:r>
              <a:rPr lang="en-US" altLang="ja-JP" b="0" i="0" dirty="0">
                <a:solidFill>
                  <a:srgbClr val="111111"/>
                </a:solidFill>
                <a:effectLst/>
                <a:latin typeface="-apple-system"/>
              </a:rPr>
              <a:t>10</a:t>
            </a:r>
            <a:r>
              <a:rPr lang="ja-JP" altLang="en-US" b="0" i="0" dirty="0">
                <a:solidFill>
                  <a:srgbClr val="111111"/>
                </a:solidFill>
                <a:effectLst/>
                <a:latin typeface="-apple-system"/>
              </a:rPr>
              <a:t>年間でほとんど変化がない</a:t>
            </a:r>
            <a:r>
              <a:rPr lang="en-US" altLang="ja-JP" b="0" i="0" dirty="0">
                <a:solidFill>
                  <a:srgbClr val="111111"/>
                </a:solidFill>
                <a:effectLst/>
                <a:latin typeface="-apple-system"/>
              </a:rPr>
              <a:t>.</a:t>
            </a:r>
          </a:p>
          <a:p>
            <a:r>
              <a:rPr lang="en-US" altLang="ja-JP" b="0" i="0" dirty="0">
                <a:solidFill>
                  <a:srgbClr val="111111"/>
                </a:solidFill>
                <a:effectLst/>
                <a:latin typeface="-apple-system"/>
              </a:rPr>
              <a:t>20</a:t>
            </a:r>
            <a:r>
              <a:rPr lang="ja-JP" altLang="en-US" b="0" i="0" dirty="0">
                <a:solidFill>
                  <a:srgbClr val="111111"/>
                </a:solidFill>
                <a:effectLst/>
                <a:latin typeface="-apple-system"/>
              </a:rPr>
              <a:t>代までは、都市部から沖縄のような出生率の高い地域への移住が有効である</a:t>
            </a:r>
            <a:r>
              <a:rPr lang="en-US" altLang="ja-JP" b="0" i="0" dirty="0">
                <a:solidFill>
                  <a:srgbClr val="111111"/>
                </a:solidFill>
                <a:effectLst/>
                <a:latin typeface="-apple-system"/>
              </a:rPr>
              <a:t>.</a:t>
            </a:r>
          </a:p>
          <a:p>
            <a:r>
              <a:rPr lang="en-US" altLang="ja-JP" b="0" i="0" dirty="0">
                <a:solidFill>
                  <a:srgbClr val="111111"/>
                </a:solidFill>
                <a:effectLst/>
                <a:latin typeface="-apple-system"/>
              </a:rPr>
              <a:t>30</a:t>
            </a:r>
            <a:r>
              <a:rPr lang="ja-JP" altLang="en-US" b="0" i="0" dirty="0">
                <a:solidFill>
                  <a:srgbClr val="111111"/>
                </a:solidFill>
                <a:effectLst/>
                <a:latin typeface="-apple-system"/>
              </a:rPr>
              <a:t>代以降も，都市部での出生率の改善効果は</a:t>
            </a:r>
            <a:r>
              <a:rPr lang="en-US" altLang="ja-JP" b="0" i="0" dirty="0">
                <a:solidFill>
                  <a:srgbClr val="111111"/>
                </a:solidFill>
                <a:effectLst/>
                <a:latin typeface="-apple-system"/>
              </a:rPr>
              <a:t>2020</a:t>
            </a:r>
            <a:r>
              <a:rPr lang="ja-JP" altLang="en-US" b="0" i="0" dirty="0">
                <a:solidFill>
                  <a:srgbClr val="111111"/>
                </a:solidFill>
                <a:effectLst/>
                <a:latin typeface="-apple-system"/>
              </a:rPr>
              <a:t>年でも変わらない</a:t>
            </a:r>
            <a:r>
              <a:rPr lang="en-US" altLang="ja-JP" b="0" i="0" dirty="0">
                <a:solidFill>
                  <a:srgbClr val="111111"/>
                </a:solidFill>
                <a:effectLst/>
                <a:latin typeface="-apple-system"/>
              </a:rPr>
              <a:t>.</a:t>
            </a:r>
            <a:r>
              <a:rPr lang="ja-JP" altLang="en-US" b="0" i="0" dirty="0">
                <a:solidFill>
                  <a:srgbClr val="111111"/>
                </a:solidFill>
                <a:effectLst/>
                <a:latin typeface="-apple-system"/>
              </a:rPr>
              <a:t>　その結果，</a:t>
            </a:r>
            <a:r>
              <a:rPr lang="en-US" altLang="ja-JP" b="0" i="0" dirty="0">
                <a:solidFill>
                  <a:srgbClr val="111111"/>
                </a:solidFill>
                <a:effectLst/>
                <a:latin typeface="-apple-system"/>
              </a:rPr>
              <a:t>2020</a:t>
            </a:r>
            <a:r>
              <a:rPr lang="ja-JP" altLang="en-US" b="0" i="0" dirty="0">
                <a:solidFill>
                  <a:srgbClr val="111111"/>
                </a:solidFill>
                <a:effectLst/>
                <a:latin typeface="-apple-system"/>
              </a:rPr>
              <a:t>年には東京でのこれらの構造変化の重要性が増した</a:t>
            </a:r>
            <a:r>
              <a:rPr lang="en-US" altLang="ja-JP" b="0" i="0" dirty="0">
                <a:solidFill>
                  <a:srgbClr val="111111"/>
                </a:solidFill>
                <a:effectLst/>
                <a:latin typeface="-apple-system"/>
              </a:rPr>
              <a:t>.</a:t>
            </a:r>
          </a:p>
        </p:txBody>
      </p:sp>
      <p:sp>
        <p:nvSpPr>
          <p:cNvPr id="12" name="テキスト ボックス 11">
            <a:extLst>
              <a:ext uri="{FF2B5EF4-FFF2-40B4-BE49-F238E27FC236}">
                <a16:creationId xmlns:a16="http://schemas.microsoft.com/office/drawing/2014/main" id="{54B4BD1B-E4EF-04BF-F7A5-CFB2CF36553E}"/>
              </a:ext>
            </a:extLst>
          </p:cNvPr>
          <p:cNvSpPr txBox="1"/>
          <p:nvPr/>
        </p:nvSpPr>
        <p:spPr>
          <a:xfrm rot="19790118">
            <a:off x="6147386" y="2034026"/>
            <a:ext cx="2456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Move to Okinawa</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45154447-FDBD-06A6-49A1-81E15DCCB534}"/>
              </a:ext>
            </a:extLst>
          </p:cNvPr>
          <p:cNvSpPr txBox="1"/>
          <p:nvPr/>
        </p:nvSpPr>
        <p:spPr>
          <a:xfrm rot="20888017">
            <a:off x="9394766" y="2647552"/>
            <a:ext cx="14425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Fertility</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A73486BB-35D0-09BA-2B2F-1056523DC41A}"/>
              </a:ext>
            </a:extLst>
          </p:cNvPr>
          <p:cNvSpPr txBox="1"/>
          <p:nvPr/>
        </p:nvSpPr>
        <p:spPr>
          <a:xfrm>
            <a:off x="8771105" y="1257300"/>
            <a:ext cx="103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Tokyo</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6" name="直線コネクタ 15">
            <a:extLst>
              <a:ext uri="{FF2B5EF4-FFF2-40B4-BE49-F238E27FC236}">
                <a16:creationId xmlns:a16="http://schemas.microsoft.com/office/drawing/2014/main" id="{6F503A6B-A771-560A-49F0-7E708C138D7F}"/>
              </a:ext>
            </a:extLst>
          </p:cNvPr>
          <p:cNvCxnSpPr>
            <a:cxnSpLocks/>
          </p:cNvCxnSpPr>
          <p:nvPr/>
        </p:nvCxnSpPr>
        <p:spPr>
          <a:xfrm flipH="1">
            <a:off x="8354786" y="1476470"/>
            <a:ext cx="410551" cy="420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B5AD192-F0B3-D9C2-CC56-AC0BA9B653A2}"/>
              </a:ext>
            </a:extLst>
          </p:cNvPr>
          <p:cNvCxnSpPr>
            <a:cxnSpLocks/>
          </p:cNvCxnSpPr>
          <p:nvPr/>
        </p:nvCxnSpPr>
        <p:spPr>
          <a:xfrm>
            <a:off x="9198959" y="1659941"/>
            <a:ext cx="173247" cy="1501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矢印: 上 19">
            <a:extLst>
              <a:ext uri="{FF2B5EF4-FFF2-40B4-BE49-F238E27FC236}">
                <a16:creationId xmlns:a16="http://schemas.microsoft.com/office/drawing/2014/main" id="{17F23F8B-1BB7-7906-F143-EB611BFF2B64}"/>
              </a:ext>
            </a:extLst>
          </p:cNvPr>
          <p:cNvSpPr/>
          <p:nvPr/>
        </p:nvSpPr>
        <p:spPr>
          <a:xfrm>
            <a:off x="8855519" y="5714520"/>
            <a:ext cx="343440" cy="365125"/>
          </a:xfrm>
          <a:prstGeom prst="up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F5C89088-B4B0-18E1-6387-CEB9296D833D}"/>
              </a:ext>
            </a:extLst>
          </p:cNvPr>
          <p:cNvSpPr txBox="1"/>
          <p:nvPr/>
        </p:nvSpPr>
        <p:spPr>
          <a:xfrm>
            <a:off x="7727992" y="2318517"/>
            <a:ext cx="10373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Aichi</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3" name="直線コネクタ 22">
            <a:extLst>
              <a:ext uri="{FF2B5EF4-FFF2-40B4-BE49-F238E27FC236}">
                <a16:creationId xmlns:a16="http://schemas.microsoft.com/office/drawing/2014/main" id="{19F1626E-7988-8A91-A0C2-5AACB253010C}"/>
              </a:ext>
            </a:extLst>
          </p:cNvPr>
          <p:cNvCxnSpPr>
            <a:cxnSpLocks/>
          </p:cNvCxnSpPr>
          <p:nvPr/>
        </p:nvCxnSpPr>
        <p:spPr>
          <a:xfrm flipH="1">
            <a:off x="7522716" y="2598028"/>
            <a:ext cx="410551" cy="420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70D3C0E-8253-A7C8-FA96-0E44F8E8151A}"/>
              </a:ext>
            </a:extLst>
          </p:cNvPr>
          <p:cNvCxnSpPr>
            <a:cxnSpLocks/>
          </p:cNvCxnSpPr>
          <p:nvPr/>
        </p:nvCxnSpPr>
        <p:spPr>
          <a:xfrm>
            <a:off x="8208148" y="2631615"/>
            <a:ext cx="762465" cy="10586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A38206B-88B4-2EC2-0555-9FF484AF3125}"/>
              </a:ext>
            </a:extLst>
          </p:cNvPr>
          <p:cNvSpPr>
            <a:spLocks noGrp="1"/>
          </p:cNvSpPr>
          <p:nvPr>
            <p:ph type="title"/>
          </p:nvPr>
        </p:nvSpPr>
        <p:spPr/>
        <p:txBody>
          <a:bodyPr/>
          <a:lstStyle/>
          <a:p>
            <a:r>
              <a:rPr lang="en-US" altLang="ja-JP" sz="4400" dirty="0"/>
              <a:t>2020</a:t>
            </a:r>
            <a:r>
              <a:rPr lang="ja-JP" altLang="en-US" sz="4400" dirty="0"/>
              <a:t>年データによる出生率の感度</a:t>
            </a:r>
          </a:p>
        </p:txBody>
      </p:sp>
      <mc:AlternateContent xmlns:mc="http://schemas.openxmlformats.org/markup-compatibility/2006">
        <mc:Choice xmlns:a14="http://schemas.microsoft.com/office/drawing/2010/main" Requires="a14">
          <p:graphicFrame>
            <p:nvGraphicFramePr>
              <p:cNvPr id="7" name="コンテンツ プレースホルダー 6">
                <a:extLst>
                  <a:ext uri="{FF2B5EF4-FFF2-40B4-BE49-F238E27FC236}">
                    <a16:creationId xmlns:a16="http://schemas.microsoft.com/office/drawing/2014/main" id="{CC45583F-E02A-4EB8-83C2-8B156395D95D}"/>
                  </a:ext>
                </a:extLst>
              </p:cNvPr>
              <p:cNvGraphicFramePr>
                <a:graphicFrameLocks noGrp="1"/>
              </p:cNvGraphicFramePr>
              <p:nvPr>
                <p:ph idx="1"/>
              </p:nvPr>
            </p:nvGraphicFramePr>
            <p:xfrm>
              <a:off x="838200" y="1941513"/>
              <a:ext cx="10515600" cy="4235450"/>
            </p:xfrm>
            <a:graphic>
              <a:graphicData uri="http://schemas.openxmlformats.org/drawingml/2006/chart">
                <c:chart xmlns:c="http://schemas.openxmlformats.org/drawingml/2006/chart" xmlns:r="http://schemas.openxmlformats.org/officeDocument/2006/relationships" r:id="rId2"/>
              </a:graphicData>
            </a:graphic>
          </p:graphicFrame>
        </mc:Choice>
        <mc:Fallback>
          <p:graphicFrame>
            <p:nvGraphicFramePr>
              <p:cNvPr id="7" name="コンテンツ プレースホルダー 6">
                <a:extLst>
                  <a:ext uri="{FF2B5EF4-FFF2-40B4-BE49-F238E27FC236}">
                    <a16:creationId xmlns:a16="http://schemas.microsoft.com/office/drawing/2014/main" id="{CC45583F-E02A-4EB8-83C2-8B156395D95D}"/>
                  </a:ext>
                </a:extLst>
              </p:cNvPr>
              <p:cNvGraphicFramePr>
                <a:graphicFrameLocks noGrp="1"/>
              </p:cNvGraphicFramePr>
              <p:nvPr>
                <p:ph idx="1"/>
              </p:nvPr>
            </p:nvGraphicFramePr>
            <p:xfrm>
              <a:off x="838200" y="1941513"/>
              <a:ext cx="10515600" cy="4235450"/>
            </p:xfrm>
            <a:graphic>
              <a:graphicData uri="http://schemas.openxmlformats.org/drawingml/2006/chart">
                <c:chart xmlns:c="http://schemas.openxmlformats.org/drawingml/2006/chart" xmlns:r="http://schemas.openxmlformats.org/officeDocument/2006/relationships" r:id="rId2"/>
              </a:graphicData>
            </a:graphic>
          </p:graphicFrame>
        </mc:Fallback>
      </mc:AlternateContent>
    </p:spTree>
    <p:extLst>
      <p:ext uri="{BB962C8B-B14F-4D97-AF65-F5344CB8AC3E}">
        <p14:creationId xmlns:p14="http://schemas.microsoft.com/office/powerpoint/2010/main" val="423154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4424CC42-7B25-46AE-A3CD-1911BAA35DA8}"/>
              </a:ext>
            </a:extLst>
          </p:cNvPr>
          <p:cNvSpPr>
            <a:spLocks noGrp="1"/>
          </p:cNvSpPr>
          <p:nvPr>
            <p:ph type="title"/>
          </p:nvPr>
        </p:nvSpPr>
        <p:spPr/>
        <p:txBody>
          <a:bodyPr/>
          <a:lstStyle/>
          <a:p>
            <a:r>
              <a:rPr lang="ja-JP" altLang="en-US" dirty="0"/>
              <a:t>まとめ</a:t>
            </a:r>
          </a:p>
        </p:txBody>
      </p:sp>
      <p:sp>
        <p:nvSpPr>
          <p:cNvPr id="9" name="コンテンツ プレースホルダー 8">
            <a:extLst>
              <a:ext uri="{FF2B5EF4-FFF2-40B4-BE49-F238E27FC236}">
                <a16:creationId xmlns:a16="http://schemas.microsoft.com/office/drawing/2014/main" id="{21D1B594-66A9-440E-B31E-64F37B738E07}"/>
              </a:ext>
            </a:extLst>
          </p:cNvPr>
          <p:cNvSpPr>
            <a:spLocks noGrp="1"/>
          </p:cNvSpPr>
          <p:nvPr>
            <p:ph idx="1"/>
          </p:nvPr>
        </p:nvSpPr>
        <p:spPr/>
        <p:txBody>
          <a:bodyPr/>
          <a:lstStyle/>
          <a:p>
            <a:r>
              <a:rPr lang="ja-JP" altLang="en-US" dirty="0"/>
              <a:t>２０１０年～２０２０年のデータから感度の構造に大きな変化が見られないことから，少子社会の感度の安定的な構造とみられる．</a:t>
            </a:r>
            <a:endParaRPr lang="en-US" altLang="ja-JP" dirty="0"/>
          </a:p>
          <a:p>
            <a:r>
              <a:rPr lang="ja-JP" altLang="en-US" dirty="0"/>
              <a:t>少子化対策として考える地方創生は</a:t>
            </a:r>
            <a:r>
              <a:rPr lang="en-US" altLang="ja-JP" dirty="0"/>
              <a:t>20</a:t>
            </a:r>
            <a:r>
              <a:rPr lang="ja-JP" altLang="en-US" dirty="0"/>
              <a:t>代までを焦点に当てる事が効果的と考えられる．</a:t>
            </a:r>
            <a:endParaRPr lang="en-US" altLang="ja-JP" dirty="0"/>
          </a:p>
          <a:p>
            <a:r>
              <a:rPr lang="ja-JP" altLang="en-US" dirty="0"/>
              <a:t>３０代以降は都市部の出生率改善が地域移動よりも効果的であると考えられる．あるいは子どもを伴う移動が影響がある．</a:t>
            </a:r>
          </a:p>
        </p:txBody>
      </p:sp>
      <p:sp>
        <p:nvSpPr>
          <p:cNvPr id="7" name="スライド番号プレースホルダー 6">
            <a:extLst>
              <a:ext uri="{FF2B5EF4-FFF2-40B4-BE49-F238E27FC236}">
                <a16:creationId xmlns:a16="http://schemas.microsoft.com/office/drawing/2014/main" id="{1E24FCED-59E4-42A4-A885-BB0C171C4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AF06B-B84B-4F25-B09D-EA309050A7B2}"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153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水, テニス, ボート, 屋外 が含まれている画像&#10;&#10;非常に高い精度で生成された説明">
            <a:extLst>
              <a:ext uri="{FF2B5EF4-FFF2-40B4-BE49-F238E27FC236}">
                <a16:creationId xmlns:a16="http://schemas.microsoft.com/office/drawing/2014/main" id="{E698AF72-D8FF-436E-BAF8-F82ACE751CFC}"/>
              </a:ext>
            </a:extLst>
          </p:cNvPr>
          <p:cNvPicPr>
            <a:picLocks noChangeAspect="1"/>
          </p:cNvPicPr>
          <p:nvPr/>
        </p:nvPicPr>
        <p:blipFill rotWithShape="1">
          <a:blip r:embed="rId2">
            <a:extLst>
              <a:ext uri="{28A0092B-C50C-407E-A947-70E740481C1C}">
                <a14:useLocalDpi xmlns:a14="http://schemas.microsoft.com/office/drawing/2010/main" val="0"/>
              </a:ext>
            </a:extLst>
          </a:blip>
          <a:srcRect t="20773" r="2" b="12103"/>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コンテンツ プレースホルダー 5" descr="水, 爬虫類, 動物, カメ が含まれている画像&#10;&#10;非常に高い精度で生成された説明">
            <a:extLst>
              <a:ext uri="{FF2B5EF4-FFF2-40B4-BE49-F238E27FC236}">
                <a16:creationId xmlns:a16="http://schemas.microsoft.com/office/drawing/2014/main" id="{14635BCB-136E-40BE-84A5-498FF8229E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0169" r="-2" b="2477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タイトル 1">
            <a:extLst>
              <a:ext uri="{FF2B5EF4-FFF2-40B4-BE49-F238E27FC236}">
                <a16:creationId xmlns:a16="http://schemas.microsoft.com/office/drawing/2014/main" id="{07321453-ADCE-4807-8AF1-6A28846DA98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ja-JP" altLang="en-US" sz="4400" kern="1200" dirty="0">
                <a:solidFill>
                  <a:schemeClr val="tx1"/>
                </a:solidFill>
                <a:latin typeface="+mj-lt"/>
                <a:ea typeface="+mj-ea"/>
                <a:cs typeface="+mj-cs"/>
              </a:rPr>
              <a:t>保全生態学への応用</a:t>
            </a:r>
            <a:br>
              <a:rPr kumimoji="1" lang="en-US" altLang="ja-JP" sz="4400" kern="1200" dirty="0">
                <a:solidFill>
                  <a:schemeClr val="tx1"/>
                </a:solidFill>
                <a:latin typeface="+mj-lt"/>
                <a:ea typeface="+mj-ea"/>
                <a:cs typeface="+mj-cs"/>
              </a:rPr>
            </a:br>
            <a:endParaRPr kumimoji="1" lang="en-US" altLang="ja-JP" sz="2400" kern="1200" dirty="0">
              <a:solidFill>
                <a:schemeClr val="tx1"/>
              </a:solidFill>
              <a:latin typeface="+mj-lt"/>
              <a:ea typeface="+mj-ea"/>
              <a:cs typeface="+mj-cs"/>
            </a:endParaRPr>
          </a:p>
        </p:txBody>
      </p:sp>
      <p:sp>
        <p:nvSpPr>
          <p:cNvPr id="4" name="テキスト プレースホルダー 3">
            <a:extLst>
              <a:ext uri="{FF2B5EF4-FFF2-40B4-BE49-F238E27FC236}">
                <a16:creationId xmlns:a16="http://schemas.microsoft.com/office/drawing/2014/main" id="{194B4975-1A7E-44DD-A03D-8492E028DDB0}"/>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indent="-228600">
              <a:buFont typeface="Arial" panose="020B0604020202020204" pitchFamily="34" charset="0"/>
              <a:buChar char="•"/>
            </a:pPr>
            <a:r>
              <a:rPr lang="ja-JP" altLang="en-US" sz="2000" dirty="0">
                <a:solidFill>
                  <a:schemeClr val="bg1"/>
                </a:solidFill>
              </a:rPr>
              <a:t>感度分析は示唆に富むことから生態学では応用例が多い</a:t>
            </a:r>
            <a:r>
              <a:rPr lang="en-US" altLang="ja-JP" sz="2000" dirty="0">
                <a:solidFill>
                  <a:schemeClr val="bg1"/>
                </a:solidFill>
              </a:rPr>
              <a:t>.</a:t>
            </a:r>
          </a:p>
          <a:p>
            <a:pPr indent="-228600">
              <a:buFont typeface="Arial" panose="020B0604020202020204" pitchFamily="34" charset="0"/>
              <a:buChar char="•"/>
            </a:pPr>
            <a:r>
              <a:rPr lang="en-US" altLang="ja-JP" sz="2000" dirty="0">
                <a:solidFill>
                  <a:schemeClr val="bg1"/>
                </a:solidFill>
              </a:rPr>
              <a:t>1980</a:t>
            </a:r>
            <a:r>
              <a:rPr lang="ja-JP" altLang="en-US" sz="2000" dirty="0">
                <a:solidFill>
                  <a:schemeClr val="bg1"/>
                </a:solidFill>
              </a:rPr>
              <a:t>年代のアメリカ、ジョージア州のアカウミガメの保護の齢</a:t>
            </a:r>
            <a:r>
              <a:rPr lang="en-US" altLang="ja-JP" sz="2000" dirty="0">
                <a:solidFill>
                  <a:schemeClr val="bg1"/>
                </a:solidFill>
              </a:rPr>
              <a:t>(D. T. </a:t>
            </a:r>
            <a:r>
              <a:rPr lang="en-US" altLang="ja-JP" sz="2000" dirty="0" err="1">
                <a:solidFill>
                  <a:schemeClr val="bg1"/>
                </a:solidFill>
              </a:rPr>
              <a:t>Crouse,et</a:t>
            </a:r>
            <a:r>
              <a:rPr lang="en-US" altLang="ja-JP" sz="2000" dirty="0">
                <a:solidFill>
                  <a:schemeClr val="bg1"/>
                </a:solidFill>
              </a:rPr>
              <a:t> al 1987).</a:t>
            </a:r>
          </a:p>
          <a:p>
            <a:pPr indent="-228600">
              <a:buFont typeface="Arial" panose="020B0604020202020204" pitchFamily="34" charset="0"/>
              <a:buChar char="•"/>
            </a:pPr>
            <a:endParaRPr kumimoji="1" lang="en-US" altLang="ja-JP" sz="2000" dirty="0">
              <a:solidFill>
                <a:schemeClr val="bg1"/>
              </a:solidFill>
            </a:endParaRPr>
          </a:p>
        </p:txBody>
      </p:sp>
      <p:pic>
        <p:nvPicPr>
          <p:cNvPr id="3" name="図 2">
            <a:extLst>
              <a:ext uri="{FF2B5EF4-FFF2-40B4-BE49-F238E27FC236}">
                <a16:creationId xmlns:a16="http://schemas.microsoft.com/office/drawing/2014/main" id="{70C2BBB4-8BAD-455A-A8F1-B4813980FDE5}"/>
              </a:ext>
            </a:extLst>
          </p:cNvPr>
          <p:cNvPicPr>
            <a:picLocks noChangeAspect="1"/>
          </p:cNvPicPr>
          <p:nvPr/>
        </p:nvPicPr>
        <p:blipFill>
          <a:blip r:embed="rId4"/>
          <a:stretch>
            <a:fillRect/>
          </a:stretch>
        </p:blipFill>
        <p:spPr>
          <a:xfrm>
            <a:off x="769620" y="3629821"/>
            <a:ext cx="4400711" cy="2775336"/>
          </a:xfrm>
          <a:prstGeom prst="rect">
            <a:avLst/>
          </a:prstGeom>
        </p:spPr>
      </p:pic>
      <p:sp>
        <p:nvSpPr>
          <p:cNvPr id="5" name="楕円 4">
            <a:extLst>
              <a:ext uri="{FF2B5EF4-FFF2-40B4-BE49-F238E27FC236}">
                <a16:creationId xmlns:a16="http://schemas.microsoft.com/office/drawing/2014/main" id="{A67AA8C4-857C-4F5B-82E3-F690512EE02E}"/>
              </a:ext>
            </a:extLst>
          </p:cNvPr>
          <p:cNvSpPr/>
          <p:nvPr/>
        </p:nvSpPr>
        <p:spPr>
          <a:xfrm>
            <a:off x="3086100" y="5607559"/>
            <a:ext cx="1889760" cy="22174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8054B13F-F1E9-4BEA-A47B-8CAB77424FCC}"/>
              </a:ext>
            </a:extLst>
          </p:cNvPr>
          <p:cNvSpPr txBox="1"/>
          <p:nvPr/>
        </p:nvSpPr>
        <p:spPr>
          <a:xfrm>
            <a:off x="1334095" y="6488668"/>
            <a:ext cx="60971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n-cs"/>
              </a:rPr>
              <a:t>（北大名誉教授高田先生に教わった話）</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1558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89C823D-2D89-8ED0-B950-324479EC0CD5}"/>
              </a:ext>
            </a:extLst>
          </p:cNvPr>
          <p:cNvSpPr>
            <a:spLocks noGrp="1"/>
          </p:cNvSpPr>
          <p:nvPr>
            <p:ph type="title"/>
          </p:nvPr>
        </p:nvSpPr>
        <p:spPr/>
        <p:txBody>
          <a:bodyPr/>
          <a:lstStyle/>
          <a:p>
            <a:r>
              <a:rPr lang="ja-JP" altLang="en-US" dirty="0"/>
              <a:t>タイプ再生産数への応用</a:t>
            </a:r>
          </a:p>
        </p:txBody>
      </p:sp>
      <p:sp>
        <p:nvSpPr>
          <p:cNvPr id="6" name="テキスト プレースホルダー 5">
            <a:extLst>
              <a:ext uri="{FF2B5EF4-FFF2-40B4-BE49-F238E27FC236}">
                <a16:creationId xmlns:a16="http://schemas.microsoft.com/office/drawing/2014/main" id="{E3AA58C4-273F-AAA9-8C62-EF1F4ED37D77}"/>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90948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2" name="図 1">
            <a:extLst>
              <a:ext uri="{FF2B5EF4-FFF2-40B4-BE49-F238E27FC236}">
                <a16:creationId xmlns:a16="http://schemas.microsoft.com/office/drawing/2014/main" id="{C2BF429F-5C80-4F2E-B968-0C1EEA2068C9}"/>
              </a:ext>
            </a:extLst>
          </p:cNvPr>
          <p:cNvPicPr>
            <a:picLocks noChangeAspect="1"/>
          </p:cNvPicPr>
          <p:nvPr/>
        </p:nvPicPr>
        <p:blipFill>
          <a:blip r:embed="rId2"/>
          <a:stretch>
            <a:fillRect/>
          </a:stretch>
        </p:blipFill>
        <p:spPr>
          <a:xfrm>
            <a:off x="990600" y="1027358"/>
            <a:ext cx="10134600" cy="4742903"/>
          </a:xfrm>
          <a:prstGeom prst="rect">
            <a:avLst/>
          </a:prstGeom>
        </p:spPr>
      </p:pic>
    </p:spTree>
    <p:extLst>
      <p:ext uri="{BB962C8B-B14F-4D97-AF65-F5344CB8AC3E}">
        <p14:creationId xmlns:p14="http://schemas.microsoft.com/office/powerpoint/2010/main" val="177660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F3FF94-10DA-4B7B-B520-EF69CD1EE36C}"/>
              </a:ext>
            </a:extLst>
          </p:cNvPr>
          <p:cNvSpPr>
            <a:spLocks noGrp="1"/>
          </p:cNvSpPr>
          <p:nvPr>
            <p:ph idx="1"/>
          </p:nvPr>
        </p:nvSpPr>
        <p:spPr>
          <a:xfrm>
            <a:off x="-446069" y="944636"/>
            <a:ext cx="6815666" cy="5853113"/>
          </a:xfrm>
        </p:spPr>
        <p:txBody>
          <a:bodyPr/>
          <a:lstStyle/>
          <a:p>
            <a:pPr marL="0" indent="0">
              <a:buNone/>
            </a:pPr>
            <a:endParaRPr lang="en-US" altLang="ja-JP" i="1" dirty="0">
              <a:latin typeface="Cambria Math" panose="02040503050406030204" pitchFamily="18" charset="0"/>
            </a:endParaRPr>
          </a:p>
          <a:p>
            <a:pPr marL="0" indent="0">
              <a:buNone/>
            </a:pPr>
            <a:endParaRPr kumimoji="1" lang="en-US" altLang="ja-JP" b="0" i="1" dirty="0">
              <a:latin typeface="Cambria Math" panose="02040503050406030204" pitchFamily="18" charset="0"/>
            </a:endParaRPr>
          </a:p>
          <a:p>
            <a:pPr marL="0" indent="0">
              <a:buNone/>
            </a:pPr>
            <a:r>
              <a:rPr lang="en-US" altLang="ja-JP" dirty="0">
                <a:latin typeface="Cambria Math" panose="02040503050406030204" pitchFamily="18" charset="0"/>
              </a:rPr>
              <a:t>        1=</a:t>
            </a:r>
            <a:endParaRPr kumimoji="1" lang="en-US" altLang="ja-JP" b="0" i="1" dirty="0">
              <a:latin typeface="Cambria Math" panose="02040503050406030204" pitchFamily="18" charset="0"/>
            </a:endParaRPr>
          </a:p>
        </p:txBody>
      </p:sp>
      <p:sp>
        <p:nvSpPr>
          <p:cNvPr id="5" name="スライド番号プレースホルダー 4">
            <a:extLst>
              <a:ext uri="{FF2B5EF4-FFF2-40B4-BE49-F238E27FC236}">
                <a16:creationId xmlns:a16="http://schemas.microsoft.com/office/drawing/2014/main" id="{9BB61CC0-51FB-4911-92EB-CD049A5D6BC7}"/>
              </a:ext>
            </a:extLst>
          </p:cNvPr>
          <p:cNvSpPr>
            <a:spLocks noGrp="1"/>
          </p:cNvSpPr>
          <p:nvPr>
            <p:ph type="sldNum" sz="quarter" idx="12"/>
          </p:nvPr>
        </p:nvSpPr>
        <p:spPr>
          <a:xfrm>
            <a:off x="9347200" y="649287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71F47-4639-40C8-9474-68989E7D889D}"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AlternateContent xmlns:mc="http://schemas.openxmlformats.org/markup-compatibility/2006">
        <mc:Choice xmlns:a14="http://schemas.microsoft.com/office/drawing/2010/main" Requires="a14">
          <p:sp>
            <p:nvSpPr>
              <p:cNvPr id="6" name="正方形/長方形 5">
                <a:extLst>
                  <a:ext uri="{FF2B5EF4-FFF2-40B4-BE49-F238E27FC236}">
                    <a16:creationId xmlns:a16="http://schemas.microsoft.com/office/drawing/2014/main" id="{5CB44A95-86B3-469B-AC93-A50696A37C46}"/>
                  </a:ext>
                </a:extLst>
              </p:cNvPr>
              <p:cNvSpPr/>
              <p:nvPr/>
            </p:nvSpPr>
            <p:spPr>
              <a:xfrm>
                <a:off x="342018" y="4855420"/>
                <a:ext cx="4133246" cy="848758"/>
              </a:xfrm>
              <a:prstGeom prst="rect">
                <a:avLst/>
              </a:prstGeom>
              <a:solidFill>
                <a:schemeClr val="bg2">
                  <a:lumMod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𝜓</m:t>
                          </m:r>
                        </m:e>
                        <m:sub>
                          <m:r>
                            <a:rPr kumimoji="1" lang="en-US" altLang="ja-JP" b="0" i="1" smtClean="0">
                              <a:latin typeface="Cambria Math" panose="02040503050406030204" pitchFamily="18" charset="0"/>
                            </a:rPr>
                            <m:t>𝑖𝑗</m:t>
                          </m:r>
                        </m:sub>
                      </m:sSub>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m:t>
                              </m:r>
                            </m:sub>
                          </m:sSub>
                        </m:e>
                      </m:d>
                      <m:r>
                        <a:rPr kumimoji="1" lang="en-US" altLang="ja-JP" b="0" i="0"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𝜔</m:t>
                          </m:r>
                        </m:sup>
                        <m:e>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ℓ=1</m:t>
                              </m:r>
                            </m:sub>
                            <m:sup>
                              <m:r>
                                <a:rPr kumimoji="1" lang="en-US" altLang="ja-JP" b="0" i="1" smtClean="0">
                                  <a:latin typeface="Cambria Math" panose="02040503050406030204" pitchFamily="18" charset="0"/>
                                </a:rPr>
                                <m:t>𝑛</m:t>
                              </m:r>
                            </m:sup>
                            <m:e>
                              <m:sSubSup>
                                <m:sSubSupPr>
                                  <m:ctrlPr>
                                    <a:rPr lang="en-US" altLang="ja-JP" b="0" i="1" smtClean="0">
                                      <a:latin typeface="Cambria Math" panose="02040503050406030204" pitchFamily="18" charset="0"/>
                                    </a:rPr>
                                  </m:ctrlPr>
                                </m:sSubSupPr>
                                <m:e>
                                  <m:r>
                                    <a:rPr lang="en-US" altLang="ja-JP" i="1">
                                      <a:latin typeface="Cambria Math" panose="02040503050406030204" pitchFamily="18" charset="0"/>
                                    </a:rPr>
                                    <m:t>𝜆</m:t>
                                  </m:r>
                                </m:e>
                                <m:sub>
                                  <m:r>
                                    <a:rPr lang="en-US" altLang="ja-JP" b="0" i="1" smtClean="0">
                                      <a:latin typeface="Cambria Math" panose="02040503050406030204" pitchFamily="18" charset="0"/>
                                    </a:rPr>
                                    <m:t>1</m:t>
                                  </m:r>
                                </m:sub>
                                <m:sup>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−1</m:t>
                                  </m:r>
                                </m:sup>
                              </m:sSubSup>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𝑖</m:t>
                                  </m:r>
                                  <m:r>
                                    <a:rPr lang="en-US" altLang="ja-JP" i="1">
                                      <a:latin typeface="Cambria Math" panose="02040503050406030204" pitchFamily="18" charset="0"/>
                                    </a:rPr>
                                    <m:t>ℓ</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i="1">
                                      <a:latin typeface="Cambria Math" panose="02040503050406030204" pitchFamily="18" charset="0"/>
                                    </a:rPr>
                                    <m:t>ℓ</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|0</m:t>
                                  </m:r>
                                </m:e>
                              </m:d>
                            </m:e>
                          </m:nary>
                        </m:e>
                      </m:nary>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p:sp>
            <p:nvSpPr>
              <p:cNvPr id="6" name="正方形/長方形 5">
                <a:extLst>
                  <a:ext uri="{FF2B5EF4-FFF2-40B4-BE49-F238E27FC236}">
                    <a16:creationId xmlns:a16="http://schemas.microsoft.com/office/drawing/2014/main" id="{5CB44A95-86B3-469B-AC93-A50696A37C46}"/>
                  </a:ext>
                </a:extLst>
              </p:cNvPr>
              <p:cNvSpPr>
                <a:spLocks noRot="1" noChangeAspect="1" noMove="1" noResize="1" noEditPoints="1" noAdjustHandles="1" noChangeArrowheads="1" noChangeShapeType="1" noTextEdit="1"/>
              </p:cNvSpPr>
              <p:nvPr/>
            </p:nvSpPr>
            <p:spPr>
              <a:xfrm>
                <a:off x="342018" y="4855420"/>
                <a:ext cx="4133246" cy="848758"/>
              </a:xfrm>
              <a:prstGeom prst="rect">
                <a:avLst/>
              </a:prstGeom>
              <a:blipFill>
                <a:blip r:embed="rId2"/>
                <a:stretch>
                  <a:fillRect/>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7611D834-E92B-4369-AFD8-7D79DB708C97}"/>
              </a:ext>
            </a:extLst>
          </p:cNvPr>
          <p:cNvGrpSpPr/>
          <p:nvPr/>
        </p:nvGrpSpPr>
        <p:grpSpPr>
          <a:xfrm>
            <a:off x="956750" y="1702594"/>
            <a:ext cx="525780" cy="525780"/>
            <a:chOff x="6221828" y="1366524"/>
            <a:chExt cx="525780" cy="525780"/>
          </a:xfrm>
        </p:grpSpPr>
        <p:pic>
          <p:nvPicPr>
            <p:cNvPr id="8" name="グラフィックス 7" descr="赤ちゃん">
              <a:extLst>
                <a:ext uri="{FF2B5EF4-FFF2-40B4-BE49-F238E27FC236}">
                  <a16:creationId xmlns:a16="http://schemas.microsoft.com/office/drawing/2014/main" id="{AE25C3D0-228E-44C8-9F74-E6B16A5C7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304BB3C-E463-418C-9130-272C6534689D}"/>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9" name="テキスト ボックス 8">
                  <a:extLst>
                    <a:ext uri="{FF2B5EF4-FFF2-40B4-BE49-F238E27FC236}">
                      <a16:creationId xmlns:a16="http://schemas.microsoft.com/office/drawing/2014/main" id="{9304BB3C-E463-418C-9130-272C6534689D}"/>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7"/>
                  <a:stretch>
                    <a:fillRect l="-45455" r="-36364" b="-8889"/>
                  </a:stretch>
                </a:blipFill>
              </p:spPr>
              <p:txBody>
                <a:bodyPr/>
                <a:lstStyle/>
                <a:p>
                  <a:r>
                    <a:rPr lang="ja-JP" altLang="en-US">
                      <a:noFill/>
                    </a:rPr>
                    <a:t> </a:t>
                  </a:r>
                </a:p>
              </p:txBody>
            </p:sp>
          </mc:Fallback>
        </mc:AlternateContent>
      </p:grpSp>
      <p:sp>
        <p:nvSpPr>
          <p:cNvPr id="11" name="矢印: 下 10">
            <a:extLst>
              <a:ext uri="{FF2B5EF4-FFF2-40B4-BE49-F238E27FC236}">
                <a16:creationId xmlns:a16="http://schemas.microsoft.com/office/drawing/2014/main" id="{C58641BA-2B61-4C64-9250-9AB37A161ED3}"/>
              </a:ext>
            </a:extLst>
          </p:cNvPr>
          <p:cNvSpPr/>
          <p:nvPr/>
        </p:nvSpPr>
        <p:spPr>
          <a:xfrm>
            <a:off x="1054707" y="2267222"/>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2" name="グループ化 11">
            <a:extLst>
              <a:ext uri="{FF2B5EF4-FFF2-40B4-BE49-F238E27FC236}">
                <a16:creationId xmlns:a16="http://schemas.microsoft.com/office/drawing/2014/main" id="{61C00832-0800-48B6-8238-F2495E910662}"/>
              </a:ext>
            </a:extLst>
          </p:cNvPr>
          <p:cNvGrpSpPr/>
          <p:nvPr/>
        </p:nvGrpSpPr>
        <p:grpSpPr>
          <a:xfrm>
            <a:off x="956750" y="2587262"/>
            <a:ext cx="525780" cy="525780"/>
            <a:chOff x="6221828" y="1366524"/>
            <a:chExt cx="525780" cy="525780"/>
          </a:xfrm>
        </p:grpSpPr>
        <p:pic>
          <p:nvPicPr>
            <p:cNvPr id="13" name="グラフィックス 12" descr="赤ちゃん">
              <a:extLst>
                <a:ext uri="{FF2B5EF4-FFF2-40B4-BE49-F238E27FC236}">
                  <a16:creationId xmlns:a16="http://schemas.microsoft.com/office/drawing/2014/main" id="{4ECFAF95-A20E-401F-86AA-9A2793F874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4FBAA29-9C48-4582-8509-DB5003C31BD2}"/>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4" name="テキスト ボックス 13">
                  <a:extLst>
                    <a:ext uri="{FF2B5EF4-FFF2-40B4-BE49-F238E27FC236}">
                      <a16:creationId xmlns:a16="http://schemas.microsoft.com/office/drawing/2014/main" id="{D4FBAA29-9C48-4582-8509-DB5003C31BD2}"/>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8"/>
                  <a:stretch>
                    <a:fillRect l="-45455" r="-36364" b="-8889"/>
                  </a:stretch>
                </a:blipFill>
              </p:spPr>
              <p:txBody>
                <a:bodyPr/>
                <a:lstStyle/>
                <a:p>
                  <a:r>
                    <a:rPr lang="ja-JP" altLang="en-US">
                      <a:noFill/>
                    </a:rPr>
                    <a:t> </a:t>
                  </a:r>
                </a:p>
              </p:txBody>
            </p:sp>
          </mc:Fallback>
        </mc:AlternateContent>
      </p:grpSp>
      <p:sp>
        <p:nvSpPr>
          <p:cNvPr id="15" name="加算記号 14">
            <a:extLst>
              <a:ext uri="{FF2B5EF4-FFF2-40B4-BE49-F238E27FC236}">
                <a16:creationId xmlns:a16="http://schemas.microsoft.com/office/drawing/2014/main" id="{5E15FDAE-DA1B-4622-8B92-69A9E80077DD}"/>
              </a:ext>
            </a:extLst>
          </p:cNvPr>
          <p:cNvSpPr/>
          <p:nvPr/>
        </p:nvSpPr>
        <p:spPr>
          <a:xfrm>
            <a:off x="1482528" y="2222137"/>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0E9AC1B5-3EC1-4AD6-84A1-269DC099D1A5}"/>
              </a:ext>
            </a:extLst>
          </p:cNvPr>
          <p:cNvGrpSpPr/>
          <p:nvPr/>
        </p:nvGrpSpPr>
        <p:grpSpPr>
          <a:xfrm>
            <a:off x="1882861" y="1333309"/>
            <a:ext cx="525780" cy="525780"/>
            <a:chOff x="6221828" y="1366524"/>
            <a:chExt cx="525780" cy="525780"/>
          </a:xfrm>
        </p:grpSpPr>
        <p:pic>
          <p:nvPicPr>
            <p:cNvPr id="17" name="グラフィックス 16" descr="赤ちゃん">
              <a:extLst>
                <a:ext uri="{FF2B5EF4-FFF2-40B4-BE49-F238E27FC236}">
                  <a16:creationId xmlns:a16="http://schemas.microsoft.com/office/drawing/2014/main" id="{E8CDD5C6-1111-4279-BC5B-8477CF4B2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1A8F4452-9A2F-4AC0-A7EA-F55F55AEF294}"/>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8" name="テキスト ボックス 17">
                  <a:extLst>
                    <a:ext uri="{FF2B5EF4-FFF2-40B4-BE49-F238E27FC236}">
                      <a16:creationId xmlns:a16="http://schemas.microsoft.com/office/drawing/2014/main" id="{1A8F4452-9A2F-4AC0-A7EA-F55F55AEF294}"/>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9"/>
                  <a:stretch>
                    <a:fillRect l="-45455" r="-36364" b="-8889"/>
                  </a:stretch>
                </a:blipFill>
              </p:spPr>
              <p:txBody>
                <a:bodyPr/>
                <a:lstStyle/>
                <a:p>
                  <a:r>
                    <a:rPr lang="ja-JP" altLang="en-US">
                      <a:noFill/>
                    </a:rPr>
                    <a:t> </a:t>
                  </a:r>
                </a:p>
              </p:txBody>
            </p:sp>
          </mc:Fallback>
        </mc:AlternateContent>
      </p:grpSp>
      <p:sp>
        <p:nvSpPr>
          <p:cNvPr id="19" name="矢印: 下 18">
            <a:extLst>
              <a:ext uri="{FF2B5EF4-FFF2-40B4-BE49-F238E27FC236}">
                <a16:creationId xmlns:a16="http://schemas.microsoft.com/office/drawing/2014/main" id="{94FD2158-3A2F-4ADA-95CA-56C25722536C}"/>
              </a:ext>
            </a:extLst>
          </p:cNvPr>
          <p:cNvSpPr/>
          <p:nvPr/>
        </p:nvSpPr>
        <p:spPr>
          <a:xfrm>
            <a:off x="1980820" y="1869067"/>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矢印: 下 19">
            <a:extLst>
              <a:ext uri="{FF2B5EF4-FFF2-40B4-BE49-F238E27FC236}">
                <a16:creationId xmlns:a16="http://schemas.microsoft.com/office/drawing/2014/main" id="{3F75553D-BDEE-4FFF-92BD-1194B7D28007}"/>
              </a:ext>
            </a:extLst>
          </p:cNvPr>
          <p:cNvSpPr/>
          <p:nvPr/>
        </p:nvSpPr>
        <p:spPr>
          <a:xfrm>
            <a:off x="1980820" y="2691436"/>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1" name="グループ化 20">
            <a:extLst>
              <a:ext uri="{FF2B5EF4-FFF2-40B4-BE49-F238E27FC236}">
                <a16:creationId xmlns:a16="http://schemas.microsoft.com/office/drawing/2014/main" id="{2927DFF7-696A-4F84-BA3F-43DDD3549A51}"/>
              </a:ext>
            </a:extLst>
          </p:cNvPr>
          <p:cNvGrpSpPr/>
          <p:nvPr/>
        </p:nvGrpSpPr>
        <p:grpSpPr>
          <a:xfrm>
            <a:off x="1882861" y="3027006"/>
            <a:ext cx="525780" cy="525780"/>
            <a:chOff x="6221828" y="1366524"/>
            <a:chExt cx="525780" cy="525780"/>
          </a:xfrm>
        </p:grpSpPr>
        <p:pic>
          <p:nvPicPr>
            <p:cNvPr id="22" name="グラフィックス 21" descr="赤ちゃん">
              <a:extLst>
                <a:ext uri="{FF2B5EF4-FFF2-40B4-BE49-F238E27FC236}">
                  <a16:creationId xmlns:a16="http://schemas.microsoft.com/office/drawing/2014/main" id="{E30F4107-4DA7-4D5E-9603-FD38D4CCD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E004E0B0-FF89-4ACB-B253-E33535B9CE19}"/>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23" name="テキスト ボックス 22">
                  <a:extLst>
                    <a:ext uri="{FF2B5EF4-FFF2-40B4-BE49-F238E27FC236}">
                      <a16:creationId xmlns:a16="http://schemas.microsoft.com/office/drawing/2014/main" id="{E004E0B0-FF89-4ACB-B253-E33535B9CE19}"/>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10"/>
                  <a:stretch>
                    <a:fillRect l="-45455" r="-36364" b="-8889"/>
                  </a:stretch>
                </a:blipFill>
              </p:spPr>
              <p:txBody>
                <a:bodyPr/>
                <a:lstStyle/>
                <a:p>
                  <a:r>
                    <a:rPr lang="ja-JP" altLang="en-US">
                      <a:noFill/>
                    </a:rPr>
                    <a:t> </a:t>
                  </a:r>
                </a:p>
              </p:txBody>
            </p:sp>
          </mc:Fallback>
        </mc:AlternateContent>
      </p:grpSp>
      <p:grpSp>
        <p:nvGrpSpPr>
          <p:cNvPr id="24" name="グループ化 23">
            <a:extLst>
              <a:ext uri="{FF2B5EF4-FFF2-40B4-BE49-F238E27FC236}">
                <a16:creationId xmlns:a16="http://schemas.microsoft.com/office/drawing/2014/main" id="{083AEB78-AB0C-4A3C-9FE3-FC97531D5E8D}"/>
              </a:ext>
            </a:extLst>
          </p:cNvPr>
          <p:cNvGrpSpPr/>
          <p:nvPr/>
        </p:nvGrpSpPr>
        <p:grpSpPr>
          <a:xfrm>
            <a:off x="1882862" y="2150126"/>
            <a:ext cx="550131" cy="525780"/>
            <a:chOff x="6221828" y="1366524"/>
            <a:chExt cx="550131" cy="525780"/>
          </a:xfrm>
        </p:grpSpPr>
        <p:pic>
          <p:nvPicPr>
            <p:cNvPr id="25" name="グラフィックス 24" descr="赤ちゃん">
              <a:extLst>
                <a:ext uri="{FF2B5EF4-FFF2-40B4-BE49-F238E27FC236}">
                  <a16:creationId xmlns:a16="http://schemas.microsoft.com/office/drawing/2014/main" id="{CAC5FC51-C23C-4690-9338-5F9C217E0B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CCC88A7-4AC0-43E6-B0A0-ECC18673893E}"/>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26" name="テキスト ボックス 25">
                  <a:extLst>
                    <a:ext uri="{FF2B5EF4-FFF2-40B4-BE49-F238E27FC236}">
                      <a16:creationId xmlns:a16="http://schemas.microsoft.com/office/drawing/2014/main" id="{9CCC88A7-4AC0-43E6-B0A0-ECC18673893E}"/>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11"/>
                  <a:stretch>
                    <a:fillRect l="-15116" t="-2222" r="-9302" b="-35556"/>
                  </a:stretch>
                </a:blipFill>
              </p:spPr>
              <p:txBody>
                <a:bodyPr/>
                <a:lstStyle/>
                <a:p>
                  <a:r>
                    <a:rPr lang="ja-JP" altLang="en-US">
                      <a:noFill/>
                    </a:rPr>
                    <a:t> </a:t>
                  </a:r>
                </a:p>
              </p:txBody>
            </p:sp>
          </mc:Fallback>
        </mc:AlternateContent>
      </p:grpSp>
      <p:sp>
        <p:nvSpPr>
          <p:cNvPr id="27" name="加算記号 26">
            <a:extLst>
              <a:ext uri="{FF2B5EF4-FFF2-40B4-BE49-F238E27FC236}">
                <a16:creationId xmlns:a16="http://schemas.microsoft.com/office/drawing/2014/main" id="{3138CF2B-0A03-4637-A5C7-A8669FA98C49}"/>
              </a:ext>
            </a:extLst>
          </p:cNvPr>
          <p:cNvSpPr/>
          <p:nvPr/>
        </p:nvSpPr>
        <p:spPr>
          <a:xfrm>
            <a:off x="2415539" y="2222137"/>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8" name="グループ化 27">
            <a:extLst>
              <a:ext uri="{FF2B5EF4-FFF2-40B4-BE49-F238E27FC236}">
                <a16:creationId xmlns:a16="http://schemas.microsoft.com/office/drawing/2014/main" id="{C0810853-1581-4D86-B61A-0917951C3CFA}"/>
              </a:ext>
            </a:extLst>
          </p:cNvPr>
          <p:cNvGrpSpPr/>
          <p:nvPr/>
        </p:nvGrpSpPr>
        <p:grpSpPr>
          <a:xfrm>
            <a:off x="2863806" y="944636"/>
            <a:ext cx="525780" cy="525780"/>
            <a:chOff x="6221828" y="1366524"/>
            <a:chExt cx="525780" cy="525780"/>
          </a:xfrm>
        </p:grpSpPr>
        <p:pic>
          <p:nvPicPr>
            <p:cNvPr id="29" name="グラフィックス 28" descr="赤ちゃん">
              <a:extLst>
                <a:ext uri="{FF2B5EF4-FFF2-40B4-BE49-F238E27FC236}">
                  <a16:creationId xmlns:a16="http://schemas.microsoft.com/office/drawing/2014/main" id="{76E25740-5B75-4660-A9CF-8AEA150F50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CA0239D-1A81-4F0E-8B1D-23FF0D50BF9E}"/>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0" name="テキスト ボックス 29">
                  <a:extLst>
                    <a:ext uri="{FF2B5EF4-FFF2-40B4-BE49-F238E27FC236}">
                      <a16:creationId xmlns:a16="http://schemas.microsoft.com/office/drawing/2014/main" id="{6CA0239D-1A81-4F0E-8B1D-23FF0D50BF9E}"/>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12"/>
                  <a:stretch>
                    <a:fillRect l="-45455" r="-36364" b="-6522"/>
                  </a:stretch>
                </a:blipFill>
              </p:spPr>
              <p:txBody>
                <a:bodyPr/>
                <a:lstStyle/>
                <a:p>
                  <a:r>
                    <a:rPr lang="ja-JP" altLang="en-US">
                      <a:noFill/>
                    </a:rPr>
                    <a:t> </a:t>
                  </a:r>
                </a:p>
              </p:txBody>
            </p:sp>
          </mc:Fallback>
        </mc:AlternateContent>
      </p:grpSp>
      <p:sp>
        <p:nvSpPr>
          <p:cNvPr id="31" name="矢印: 下 30">
            <a:extLst>
              <a:ext uri="{FF2B5EF4-FFF2-40B4-BE49-F238E27FC236}">
                <a16:creationId xmlns:a16="http://schemas.microsoft.com/office/drawing/2014/main" id="{17C24024-40CA-4793-8B9E-A3E989F69DA4}"/>
              </a:ext>
            </a:extLst>
          </p:cNvPr>
          <p:cNvSpPr/>
          <p:nvPr/>
        </p:nvSpPr>
        <p:spPr>
          <a:xfrm>
            <a:off x="2954735" y="1464961"/>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矢印: 下 31">
            <a:extLst>
              <a:ext uri="{FF2B5EF4-FFF2-40B4-BE49-F238E27FC236}">
                <a16:creationId xmlns:a16="http://schemas.microsoft.com/office/drawing/2014/main" id="{B4E90CE8-CAC4-40E3-90A7-44F2B22B581F}"/>
              </a:ext>
            </a:extLst>
          </p:cNvPr>
          <p:cNvSpPr/>
          <p:nvPr/>
        </p:nvSpPr>
        <p:spPr>
          <a:xfrm>
            <a:off x="2961764" y="3173939"/>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3" name="グループ化 32">
            <a:extLst>
              <a:ext uri="{FF2B5EF4-FFF2-40B4-BE49-F238E27FC236}">
                <a16:creationId xmlns:a16="http://schemas.microsoft.com/office/drawing/2014/main" id="{41252BA6-AA5C-46B6-A8AE-8C3A1B6BBF4C}"/>
              </a:ext>
            </a:extLst>
          </p:cNvPr>
          <p:cNvGrpSpPr/>
          <p:nvPr/>
        </p:nvGrpSpPr>
        <p:grpSpPr>
          <a:xfrm>
            <a:off x="2863805" y="3509509"/>
            <a:ext cx="525780" cy="525780"/>
            <a:chOff x="6221828" y="1366524"/>
            <a:chExt cx="525780" cy="525780"/>
          </a:xfrm>
        </p:grpSpPr>
        <p:pic>
          <p:nvPicPr>
            <p:cNvPr id="34" name="グラフィックス 33" descr="赤ちゃん">
              <a:extLst>
                <a:ext uri="{FF2B5EF4-FFF2-40B4-BE49-F238E27FC236}">
                  <a16:creationId xmlns:a16="http://schemas.microsoft.com/office/drawing/2014/main" id="{5FC6B0AE-7A1F-4541-9B20-35385B630D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5179F4A3-3C52-46D4-A949-B6A19D6A7377}"/>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5" name="テキスト ボックス 34">
                  <a:extLst>
                    <a:ext uri="{FF2B5EF4-FFF2-40B4-BE49-F238E27FC236}">
                      <a16:creationId xmlns:a16="http://schemas.microsoft.com/office/drawing/2014/main" id="{5179F4A3-3C52-46D4-A949-B6A19D6A7377}"/>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13"/>
                  <a:stretch>
                    <a:fillRect l="-45455" r="-36364" b="-8889"/>
                  </a:stretch>
                </a:blipFill>
              </p:spPr>
              <p:txBody>
                <a:bodyPr/>
                <a:lstStyle/>
                <a:p>
                  <a:r>
                    <a:rPr lang="ja-JP" altLang="en-US">
                      <a:noFill/>
                    </a:rPr>
                    <a:t> </a:t>
                  </a:r>
                </a:p>
              </p:txBody>
            </p:sp>
          </mc:Fallback>
        </mc:AlternateContent>
      </p:grpSp>
      <p:grpSp>
        <p:nvGrpSpPr>
          <p:cNvPr id="36" name="グループ化 35">
            <a:extLst>
              <a:ext uri="{FF2B5EF4-FFF2-40B4-BE49-F238E27FC236}">
                <a16:creationId xmlns:a16="http://schemas.microsoft.com/office/drawing/2014/main" id="{AB5B25EE-AFFE-41D7-ACEF-23BACD7F35C7}"/>
              </a:ext>
            </a:extLst>
          </p:cNvPr>
          <p:cNvGrpSpPr/>
          <p:nvPr/>
        </p:nvGrpSpPr>
        <p:grpSpPr>
          <a:xfrm>
            <a:off x="2863806" y="2632629"/>
            <a:ext cx="550131" cy="525780"/>
            <a:chOff x="6221828" y="1366524"/>
            <a:chExt cx="550131" cy="525780"/>
          </a:xfrm>
        </p:grpSpPr>
        <p:pic>
          <p:nvPicPr>
            <p:cNvPr id="37" name="グラフィックス 36" descr="赤ちゃん">
              <a:extLst>
                <a:ext uri="{FF2B5EF4-FFF2-40B4-BE49-F238E27FC236}">
                  <a16:creationId xmlns:a16="http://schemas.microsoft.com/office/drawing/2014/main" id="{7E8EB1C5-3591-4E17-9B86-BC4F66D49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432975A-909B-426C-AE60-9DA4846C8756}"/>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8" name="テキスト ボックス 37">
                  <a:extLst>
                    <a:ext uri="{FF2B5EF4-FFF2-40B4-BE49-F238E27FC236}">
                      <a16:creationId xmlns:a16="http://schemas.microsoft.com/office/drawing/2014/main" id="{1432975A-909B-426C-AE60-9DA4846C8756}"/>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14"/>
                  <a:stretch>
                    <a:fillRect l="-15116" t="-2222" r="-9302" b="-35556"/>
                  </a:stretch>
                </a:blipFill>
              </p:spPr>
              <p:txBody>
                <a:bodyPr/>
                <a:lstStyle/>
                <a:p>
                  <a:r>
                    <a:rPr lang="ja-JP" altLang="en-US">
                      <a:noFill/>
                    </a:rPr>
                    <a:t> </a:t>
                  </a:r>
                </a:p>
              </p:txBody>
            </p:sp>
          </mc:Fallback>
        </mc:AlternateContent>
      </p:grpSp>
      <p:sp>
        <p:nvSpPr>
          <p:cNvPr id="39" name="矢印: 下 38">
            <a:extLst>
              <a:ext uri="{FF2B5EF4-FFF2-40B4-BE49-F238E27FC236}">
                <a16:creationId xmlns:a16="http://schemas.microsoft.com/office/drawing/2014/main" id="{9C1A234E-DF21-45DB-85E5-D6B917BA666F}"/>
              </a:ext>
            </a:extLst>
          </p:cNvPr>
          <p:cNvSpPr/>
          <p:nvPr/>
        </p:nvSpPr>
        <p:spPr>
          <a:xfrm>
            <a:off x="2961764" y="2304824"/>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0" name="グループ化 39">
            <a:extLst>
              <a:ext uri="{FF2B5EF4-FFF2-40B4-BE49-F238E27FC236}">
                <a16:creationId xmlns:a16="http://schemas.microsoft.com/office/drawing/2014/main" id="{D69A72E6-53E7-41DF-AE45-7DC72449964A}"/>
              </a:ext>
            </a:extLst>
          </p:cNvPr>
          <p:cNvGrpSpPr/>
          <p:nvPr/>
        </p:nvGrpSpPr>
        <p:grpSpPr>
          <a:xfrm>
            <a:off x="2863806" y="1763514"/>
            <a:ext cx="550131" cy="525780"/>
            <a:chOff x="6221828" y="1366524"/>
            <a:chExt cx="550131" cy="525780"/>
          </a:xfrm>
        </p:grpSpPr>
        <p:pic>
          <p:nvPicPr>
            <p:cNvPr id="41" name="グラフィックス 40" descr="赤ちゃん">
              <a:extLst>
                <a:ext uri="{FF2B5EF4-FFF2-40B4-BE49-F238E27FC236}">
                  <a16:creationId xmlns:a16="http://schemas.microsoft.com/office/drawing/2014/main" id="{DB7C6F1E-6F1B-4A6B-9483-79840B08F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5112DB50-D320-41C0-8FD5-DF6E9788DA7F}"/>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2" name="テキスト ボックス 41">
                  <a:extLst>
                    <a:ext uri="{FF2B5EF4-FFF2-40B4-BE49-F238E27FC236}">
                      <a16:creationId xmlns:a16="http://schemas.microsoft.com/office/drawing/2014/main" id="{5112DB50-D320-41C0-8FD5-DF6E9788DA7F}"/>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15"/>
                  <a:stretch>
                    <a:fillRect l="-15116" t="-2174" r="-9302" b="-32609"/>
                  </a:stretch>
                </a:blipFill>
              </p:spPr>
              <p:txBody>
                <a:bodyPr/>
                <a:lstStyle/>
                <a:p>
                  <a:r>
                    <a:rPr lang="ja-JP" altLang="en-US">
                      <a:noFill/>
                    </a:rPr>
                    <a:t> </a:t>
                  </a:r>
                </a:p>
              </p:txBody>
            </p:sp>
          </mc:Fallback>
        </mc:AlternateContent>
      </p:grpSp>
      <p:sp>
        <p:nvSpPr>
          <p:cNvPr id="43" name="加算記号 42">
            <a:extLst>
              <a:ext uri="{FF2B5EF4-FFF2-40B4-BE49-F238E27FC236}">
                <a16:creationId xmlns:a16="http://schemas.microsoft.com/office/drawing/2014/main" id="{173851A6-4169-4984-8AFC-548317E5DA01}"/>
              </a:ext>
            </a:extLst>
          </p:cNvPr>
          <p:cNvSpPr/>
          <p:nvPr/>
        </p:nvSpPr>
        <p:spPr>
          <a:xfrm>
            <a:off x="3407074" y="2206480"/>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4" name="フローチャート: 結合子 43">
            <a:extLst>
              <a:ext uri="{FF2B5EF4-FFF2-40B4-BE49-F238E27FC236}">
                <a16:creationId xmlns:a16="http://schemas.microsoft.com/office/drawing/2014/main" id="{2AA29E45-948E-4A34-A44B-D3FAAD71F508}"/>
              </a:ext>
            </a:extLst>
          </p:cNvPr>
          <p:cNvSpPr/>
          <p:nvPr/>
        </p:nvSpPr>
        <p:spPr>
          <a:xfrm>
            <a:off x="4082122" y="2341598"/>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フローチャート: 結合子 44">
            <a:extLst>
              <a:ext uri="{FF2B5EF4-FFF2-40B4-BE49-F238E27FC236}">
                <a16:creationId xmlns:a16="http://schemas.microsoft.com/office/drawing/2014/main" id="{2C9142D9-5A13-4329-A7A4-443C8983CBB8}"/>
              </a:ext>
            </a:extLst>
          </p:cNvPr>
          <p:cNvSpPr/>
          <p:nvPr/>
        </p:nvSpPr>
        <p:spPr>
          <a:xfrm>
            <a:off x="4369434" y="2331867"/>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フローチャート: 結合子 45">
            <a:extLst>
              <a:ext uri="{FF2B5EF4-FFF2-40B4-BE49-F238E27FC236}">
                <a16:creationId xmlns:a16="http://schemas.microsoft.com/office/drawing/2014/main" id="{97D4C29F-2016-477B-921E-96FB5C2E83A0}"/>
              </a:ext>
            </a:extLst>
          </p:cNvPr>
          <p:cNvSpPr/>
          <p:nvPr/>
        </p:nvSpPr>
        <p:spPr>
          <a:xfrm>
            <a:off x="4656746" y="2333271"/>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47" name="正方形/長方形 46">
                <a:extLst>
                  <a:ext uri="{FF2B5EF4-FFF2-40B4-BE49-F238E27FC236}">
                    <a16:creationId xmlns:a16="http://schemas.microsoft.com/office/drawing/2014/main" id="{5FA81762-DB27-4507-80A9-8E8D457A125A}"/>
                  </a:ext>
                </a:extLst>
              </p:cNvPr>
              <p:cNvSpPr/>
              <p:nvPr/>
            </p:nvSpPr>
            <p:spPr>
              <a:xfrm>
                <a:off x="873320" y="3074133"/>
                <a:ext cx="94801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7" name="正方形/長方形 46">
                <a:extLst>
                  <a:ext uri="{FF2B5EF4-FFF2-40B4-BE49-F238E27FC236}">
                    <a16:creationId xmlns:a16="http://schemas.microsoft.com/office/drawing/2014/main" id="{5FA81762-DB27-4507-80A9-8E8D457A125A}"/>
                  </a:ext>
                </a:extLst>
              </p:cNvPr>
              <p:cNvSpPr>
                <a:spLocks noRot="1" noChangeAspect="1" noMove="1" noResize="1" noEditPoints="1" noAdjustHandles="1" noChangeArrowheads="1" noChangeShapeType="1" noTextEdit="1"/>
              </p:cNvSpPr>
              <p:nvPr/>
            </p:nvSpPr>
            <p:spPr>
              <a:xfrm>
                <a:off x="873320" y="3074133"/>
                <a:ext cx="948015" cy="369332"/>
              </a:xfrm>
              <a:prstGeom prst="rect">
                <a:avLst/>
              </a:prstGeom>
              <a:blipFill>
                <a:blip r:embed="rId16"/>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正方形/長方形 47">
                <a:extLst>
                  <a:ext uri="{FF2B5EF4-FFF2-40B4-BE49-F238E27FC236}">
                    <a16:creationId xmlns:a16="http://schemas.microsoft.com/office/drawing/2014/main" id="{6EF1E7A1-7A78-45C3-B9AB-E678AAB008B6}"/>
                  </a:ext>
                </a:extLst>
              </p:cNvPr>
              <p:cNvSpPr/>
              <p:nvPr/>
            </p:nvSpPr>
            <p:spPr>
              <a:xfrm>
                <a:off x="1003113" y="3406413"/>
                <a:ext cx="2070823" cy="7958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nary>
                            <m:naryPr>
                              <m:chr m:val="∑"/>
                              <m:supHide m:val="on"/>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up/>
                            <m:e>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𝑖𝑗</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𝑗𝑖</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8" name="正方形/長方形 47">
                <a:extLst>
                  <a:ext uri="{FF2B5EF4-FFF2-40B4-BE49-F238E27FC236}">
                    <a16:creationId xmlns:a16="http://schemas.microsoft.com/office/drawing/2014/main" id="{6EF1E7A1-7A78-45C3-B9AB-E678AAB008B6}"/>
                  </a:ext>
                </a:extLst>
              </p:cNvPr>
              <p:cNvSpPr>
                <a:spLocks noRot="1" noChangeAspect="1" noMove="1" noResize="1" noEditPoints="1" noAdjustHandles="1" noChangeArrowheads="1" noChangeShapeType="1" noTextEdit="1"/>
              </p:cNvSpPr>
              <p:nvPr/>
            </p:nvSpPr>
            <p:spPr>
              <a:xfrm>
                <a:off x="1003113" y="3406413"/>
                <a:ext cx="2070823" cy="795859"/>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E161E011-951D-44F8-BAAC-3DD2B619DC47}"/>
                  </a:ext>
                </a:extLst>
              </p:cNvPr>
              <p:cNvSpPr/>
              <p:nvPr/>
            </p:nvSpPr>
            <p:spPr>
              <a:xfrm>
                <a:off x="2185282" y="3850188"/>
                <a:ext cx="3339119" cy="805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nary>
                            <m:naryPr>
                              <m:chr m:val="∑"/>
                              <m:supHide m:val="on"/>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7"/>
                                </m:r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up/>
                            <m:e>
                              <m:nary>
                                <m:naryPr>
                                  <m:chr m:val="∑"/>
                                  <m:supHide m:val="on"/>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up/>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𝑖𝑗</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e>
                                  </m:d>
                                </m:e>
                              </m:nary>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e>
                      </m:d>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9" name="正方形/長方形 48">
                <a:extLst>
                  <a:ext uri="{FF2B5EF4-FFF2-40B4-BE49-F238E27FC236}">
                    <a16:creationId xmlns:a16="http://schemas.microsoft.com/office/drawing/2014/main" id="{E161E011-951D-44F8-BAAC-3DD2B619DC47}"/>
                  </a:ext>
                </a:extLst>
              </p:cNvPr>
              <p:cNvSpPr>
                <a:spLocks noRot="1" noChangeAspect="1" noMove="1" noResize="1" noEditPoints="1" noAdjustHandles="1" noChangeArrowheads="1" noChangeShapeType="1" noTextEdit="1"/>
              </p:cNvSpPr>
              <p:nvPr/>
            </p:nvSpPr>
            <p:spPr>
              <a:xfrm>
                <a:off x="2185282" y="3850188"/>
                <a:ext cx="3339119" cy="805092"/>
              </a:xfrm>
              <a:prstGeom prst="rect">
                <a:avLst/>
              </a:prstGeom>
              <a:blipFill>
                <a:blip r:embed="rId18"/>
                <a:stretch>
                  <a:fillRect/>
                </a:stretch>
              </a:blipFill>
            </p:spPr>
            <p:txBody>
              <a:bodyPr/>
              <a:lstStyle/>
              <a:p>
                <a:r>
                  <a:rPr lang="ja-JP" altLang="en-US">
                    <a:noFill/>
                  </a:rPr>
                  <a:t> </a:t>
                </a:r>
              </a:p>
            </p:txBody>
          </p:sp>
        </mc:Fallback>
      </mc:AlternateContent>
      <p:sp>
        <p:nvSpPr>
          <p:cNvPr id="55" name="テキスト ボックス 54">
            <a:extLst>
              <a:ext uri="{FF2B5EF4-FFF2-40B4-BE49-F238E27FC236}">
                <a16:creationId xmlns:a16="http://schemas.microsoft.com/office/drawing/2014/main" id="{E41E1362-593C-4A08-95F4-8A92DA9F0C3D}"/>
              </a:ext>
            </a:extLst>
          </p:cNvPr>
          <p:cNvSpPr txBox="1"/>
          <p:nvPr/>
        </p:nvSpPr>
        <p:spPr>
          <a:xfrm>
            <a:off x="277393" y="575304"/>
            <a:ext cx="5576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県出身の親が</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県の子に与える</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歳平均繁殖価は常に１</a:t>
            </a:r>
          </a:p>
        </p:txBody>
      </p: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CAAFFBE4-7D06-4D8A-AB00-CDE8008132E3}"/>
                  </a:ext>
                </a:extLst>
              </p:cNvPr>
              <p:cNvSpPr/>
              <p:nvPr/>
            </p:nvSpPr>
            <p:spPr>
              <a:xfrm>
                <a:off x="210853" y="5769679"/>
                <a:ext cx="4504310" cy="909223"/>
              </a:xfrm>
              <a:prstGeom prst="rect">
                <a:avLst/>
              </a:prstGeom>
              <a:solidFill>
                <a:srgbClr val="003300"/>
              </a:solidFill>
              <a:ln w="38100">
                <a:solidFill>
                  <a:schemeClr val="accent6">
                    <a:lumMod val="5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1=</m:t>
                      </m:r>
                      <m:nary>
                        <m:naryPr>
                          <m:chr m:val="∑"/>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naryPr>
                        <m: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𝑚</m:t>
                          </m:r>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=0</m:t>
                          </m:r>
                        </m:sub>
                        <m: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up>
                        <m:e>
                          <m:nary>
                            <m:naryPr>
                              <m:chr m:val="∑"/>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naryPr>
                            <m:sub>
                              <m:sSup>
                                <m:sSup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Sup>
                                <m:sSup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𝑗</m:t>
                                  </m:r>
                                </m:e>
                                <m:sup>
                                  <m:d>
                                    <m:d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𝑚</m:t>
                                      </m:r>
                                    </m:e>
                                  </m:d>
                                </m:sup>
                              </m:s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𝑗</m:t>
                              </m:r>
                            </m:sub>
                            <m: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𝑛</m:t>
                              </m:r>
                            </m:sup>
                            <m:e>
                              <m:sSub>
                                <m:sSub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𝑗</m:t>
                                  </m:r>
                                  <m:sSup>
                                    <m:sSup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up>
                                  </m:sSup>
                                </m:sub>
                              </m:sSub>
                              <m:d>
                                <m:d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1</m:t>
                                      </m:r>
                                    </m:sub>
                                  </m:sSub>
                                </m:e>
                              </m:d>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𝜓</m:t>
                                  </m:r>
                                </m:e>
                                <m:sub>
                                  <m:sSup>
                                    <m:sSup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𝑚</m:t>
                                      </m:r>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𝑗</m:t>
                                  </m:r>
                                </m:sub>
                              </m:s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white"/>
                                  </a:solidFill>
                                  <a:effectLst/>
                                  <a:uLnTx/>
                                  <a:uFillTx/>
                                  <a:latin typeface="Cambria Math" panose="02040503050406030204" pitchFamily="18" charset="0"/>
                                  <a:cs typeface="+mn-cs"/>
                                </a:rPr>
                                <m:t>)</m:t>
                              </m:r>
                            </m:e>
                          </m:nary>
                        </m:e>
                      </m:nary>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53" name="正方形/長方形 52">
                <a:extLst>
                  <a:ext uri="{FF2B5EF4-FFF2-40B4-BE49-F238E27FC236}">
                    <a16:creationId xmlns:a16="http://schemas.microsoft.com/office/drawing/2014/main" id="{CAAFFBE4-7D06-4D8A-AB00-CDE8008132E3}"/>
                  </a:ext>
                </a:extLst>
              </p:cNvPr>
              <p:cNvSpPr>
                <a:spLocks noRot="1" noChangeAspect="1" noMove="1" noResize="1" noEditPoints="1" noAdjustHandles="1" noChangeArrowheads="1" noChangeShapeType="1" noTextEdit="1"/>
              </p:cNvSpPr>
              <p:nvPr/>
            </p:nvSpPr>
            <p:spPr>
              <a:xfrm>
                <a:off x="210853" y="5769679"/>
                <a:ext cx="4504310" cy="909223"/>
              </a:xfrm>
              <a:prstGeom prst="rect">
                <a:avLst/>
              </a:prstGeom>
              <a:blipFill>
                <a:blip r:embed="rId19"/>
                <a:stretch>
                  <a:fillRect/>
                </a:stretch>
              </a:blipFill>
              <a:ln w="38100">
                <a:solidFill>
                  <a:schemeClr val="accent6">
                    <a:lumMod val="50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コンテンツ プレースホルダー 2">
                <a:extLst>
                  <a:ext uri="{FF2B5EF4-FFF2-40B4-BE49-F238E27FC236}">
                    <a16:creationId xmlns:a16="http://schemas.microsoft.com/office/drawing/2014/main" id="{B2B0E60A-A3A5-4D9F-93C5-E51CE366EABC}"/>
                  </a:ext>
                </a:extLst>
              </p:cNvPr>
              <p:cNvSpPr txBox="1">
                <a:spLocks/>
              </p:cNvSpPr>
              <p:nvPr/>
            </p:nvSpPr>
            <p:spPr>
              <a:xfrm>
                <a:off x="5515771" y="944636"/>
                <a:ext cx="6815666"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1" u="none" strike="noStrike" kern="1200" cap="none" spc="0" normalizeH="0" baseline="0" noProof="0" dirty="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1" u="none" strike="noStrike" kern="1200" cap="none" spc="0" normalizeH="0" baseline="0" noProof="0" dirty="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1" lang="en-US" altLang="ja-JP"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𝑇𝑅</m:t>
                    </m:r>
                    <m:sSub>
                      <m:sSubPr>
                        <m:ctrlPr>
                          <a:rPr kumimoji="1" lang="en-US" altLang="ja-JP"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e>
                      <m:sub>
                        <m:r>
                          <a:rPr kumimoji="1" lang="en-US" altLang="ja-JP"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oMath>
                </a14:m>
                <a:r>
                  <a:rPr kumimoji="1" lang="en-US" altLang="ja-JP" sz="3200" b="0" i="1" u="none" strike="noStrike" kern="1200" cap="none" spc="0" normalizeH="0" baseline="0" noProof="0" dirty="0">
                    <a:ln>
                      <a:noFill/>
                    </a:ln>
                    <a:solidFill>
                      <a:prstClr val="black"/>
                    </a:solidFill>
                    <a:effectLst/>
                    <a:uLnTx/>
                    <a:uFillTx/>
                    <a:latin typeface="Cambria Math" panose="02040503050406030204" pitchFamily="18" charset="0"/>
                    <a:ea typeface="ＭＳ Ｐゴシック" panose="020B0600070205080204" pitchFamily="50" charset="-128"/>
                    <a:cs typeface="+mn-cs"/>
                  </a:rPr>
                  <a:t>=</a:t>
                </a:r>
              </a:p>
            </p:txBody>
          </p:sp>
        </mc:Choice>
        <mc:Fallback xmlns="">
          <p:sp>
            <p:nvSpPr>
              <p:cNvPr id="57" name="コンテンツ プレースホルダー 2">
                <a:extLst>
                  <a:ext uri="{FF2B5EF4-FFF2-40B4-BE49-F238E27FC236}">
                    <a16:creationId xmlns:a16="http://schemas.microsoft.com/office/drawing/2014/main" id="{B2B0E60A-A3A5-4D9F-93C5-E51CE366EABC}"/>
                  </a:ext>
                </a:extLst>
              </p:cNvPr>
              <p:cNvSpPr txBox="1">
                <a:spLocks noRot="1" noChangeAspect="1" noMove="1" noResize="1" noEditPoints="1" noAdjustHandles="1" noChangeArrowheads="1" noChangeShapeType="1" noTextEdit="1"/>
              </p:cNvSpPr>
              <p:nvPr/>
            </p:nvSpPr>
            <p:spPr>
              <a:xfrm>
                <a:off x="5515771" y="944636"/>
                <a:ext cx="6815666" cy="5853113"/>
              </a:xfrm>
              <a:prstGeom prst="rect">
                <a:avLst/>
              </a:prstGeom>
              <a:blipFill>
                <a:blip r:embed="rId20"/>
                <a:stretch>
                  <a:fillRect/>
                </a:stretch>
              </a:blipFill>
            </p:spPr>
            <p:txBody>
              <a:bodyPr/>
              <a:lstStyle/>
              <a:p>
                <a:r>
                  <a:rPr lang="ja-JP" altLang="en-US">
                    <a:noFill/>
                  </a:rPr>
                  <a:t> </a:t>
                </a:r>
              </a:p>
            </p:txBody>
          </p:sp>
        </mc:Fallback>
      </mc:AlternateContent>
      <p:sp>
        <p:nvSpPr>
          <p:cNvPr id="58" name="スライド番号プレースホルダー 4">
            <a:extLst>
              <a:ext uri="{FF2B5EF4-FFF2-40B4-BE49-F238E27FC236}">
                <a16:creationId xmlns:a16="http://schemas.microsoft.com/office/drawing/2014/main" id="{5C2CC3ED-52ED-41A1-8CF1-296D36D0E60A}"/>
              </a:ext>
            </a:extLst>
          </p:cNvPr>
          <p:cNvSpPr txBox="1">
            <a:spLocks/>
          </p:cNvSpPr>
          <p:nvPr/>
        </p:nvSpPr>
        <p:spPr>
          <a:xfrm>
            <a:off x="9347200" y="6492887"/>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71F47-4639-40C8-9474-68989E7D889D}"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AlternateContent xmlns:mc="http://schemas.openxmlformats.org/markup-compatibility/2006">
        <mc:Choice xmlns:a14="http://schemas.microsoft.com/office/drawing/2010/main" Requires="a14">
          <p:sp>
            <p:nvSpPr>
              <p:cNvPr id="59" name="正方形/長方形 58">
                <a:extLst>
                  <a:ext uri="{FF2B5EF4-FFF2-40B4-BE49-F238E27FC236}">
                    <a16:creationId xmlns:a16="http://schemas.microsoft.com/office/drawing/2014/main" id="{15151FCE-C54A-4619-B26C-480515D7E571}"/>
                  </a:ext>
                </a:extLst>
              </p:cNvPr>
              <p:cNvSpPr/>
              <p:nvPr/>
            </p:nvSpPr>
            <p:spPr>
              <a:xfrm>
                <a:off x="6221828" y="5829930"/>
                <a:ext cx="4013726" cy="848758"/>
              </a:xfrm>
              <a:prstGeom prst="rect">
                <a:avLst/>
              </a:prstGeom>
              <a:solidFill>
                <a:schemeClr val="bg2">
                  <a:lumMod val="9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𝜓</m:t>
                          </m:r>
                        </m:e>
                        <m:sub>
                          <m:r>
                            <a:rPr kumimoji="1" lang="en-US" altLang="ja-JP" b="0" i="1" smtClean="0">
                              <a:latin typeface="Cambria Math" panose="02040503050406030204" pitchFamily="18" charset="0"/>
                            </a:rPr>
                            <m:t>𝑖𝑗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e>
                      </m:d>
                      <m:r>
                        <a:rPr kumimoji="1" lang="en-US" altLang="ja-JP" b="0" i="0"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𝜔</m:t>
                          </m:r>
                        </m:sup>
                        <m:e>
                          <m:nary>
                            <m:naryPr>
                              <m:chr m:val="∑"/>
                              <m:ctrlPr>
                                <a:rPr kumimoji="1" lang="en-US" altLang="ja-JP" b="0" i="1" smtClean="0">
                                  <a:latin typeface="Cambria Math" panose="02040503050406030204" pitchFamily="18" charset="0"/>
                                </a:rPr>
                              </m:ctrlPr>
                            </m:naryPr>
                            <m:sub>
                              <m:r>
                                <a:rPr kumimoji="1" lang="en-US" altLang="ja-JP" b="0" i="1" smtClean="0">
                                  <a:latin typeface="Cambria Math" panose="02040503050406030204" pitchFamily="18" charset="0"/>
                                </a:rPr>
                                <m:t>ℓ=1</m:t>
                              </m:r>
                            </m:sub>
                            <m:sup>
                              <m:r>
                                <a:rPr kumimoji="1" lang="en-US" altLang="ja-JP" b="0" i="1" smtClean="0">
                                  <a:latin typeface="Cambria Math" panose="02040503050406030204" pitchFamily="18" charset="0"/>
                                </a:rPr>
                                <m:t>𝑛</m:t>
                              </m:r>
                            </m:sup>
                            <m:e>
                              <m:sSup>
                                <m:sSupPr>
                                  <m:ctrlPr>
                                    <a:rPr lang="en-US" altLang="ja-JP" i="1">
                                      <a:latin typeface="Cambria Math" panose="02040503050406030204" pitchFamily="18" charset="0"/>
                                    </a:rPr>
                                  </m:ctrlPr>
                                </m:sSupPr>
                                <m:e>
                                  <m:r>
                                    <a:rPr lang="en-US" altLang="ja-JP" i="1">
                                      <a:latin typeface="Cambria Math" panose="02040503050406030204" pitchFamily="18" charset="0"/>
                                    </a:rPr>
                                    <m:t>𝜆</m:t>
                                  </m:r>
                                </m:e>
                                <m:sup>
                                  <m:r>
                                    <a:rPr lang="en-US" altLang="ja-JP" i="1">
                                      <a:latin typeface="Cambria Math" panose="02040503050406030204" pitchFamily="18" charset="0"/>
                                    </a:rPr>
                                    <m:t>−</m:t>
                                  </m:r>
                                  <m:r>
                                    <a:rPr lang="en-US" altLang="ja-JP" i="1">
                                      <a:latin typeface="Cambria Math" panose="02040503050406030204" pitchFamily="18" charset="0"/>
                                    </a:rPr>
                                    <m:t>𝑎</m:t>
                                  </m:r>
                                  <m:r>
                                    <a:rPr lang="en-US" altLang="ja-JP" i="1">
                                      <a:latin typeface="Cambria Math" panose="02040503050406030204" pitchFamily="18" charset="0"/>
                                    </a:rPr>
                                    <m:t>−1</m:t>
                                  </m:r>
                                </m:sup>
                              </m:sSup>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𝑖</m:t>
                                  </m:r>
                                  <m:r>
                                    <a:rPr lang="en-US" altLang="ja-JP" i="1">
                                      <a:latin typeface="Cambria Math" panose="02040503050406030204" pitchFamily="18" charset="0"/>
                                    </a:rPr>
                                    <m:t>ℓ</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𝐾</m:t>
                                  </m:r>
                                </m:e>
                                <m:sub>
                                  <m:r>
                                    <a:rPr lang="en-US" altLang="ja-JP" i="1">
                                      <a:latin typeface="Cambria Math" panose="02040503050406030204" pitchFamily="18" charset="0"/>
                                    </a:rPr>
                                    <m:t>ℓ</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𝑎</m:t>
                                  </m:r>
                                  <m:r>
                                    <a:rPr lang="en-US" altLang="ja-JP" i="1">
                                      <a:latin typeface="Cambria Math" panose="02040503050406030204" pitchFamily="18" charset="0"/>
                                    </a:rPr>
                                    <m:t>|0</m:t>
                                  </m:r>
                                </m:e>
                              </m:d>
                            </m:e>
                          </m:nary>
                        </m:e>
                      </m:nary>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p:sp>
            <p:nvSpPr>
              <p:cNvPr id="59" name="正方形/長方形 58">
                <a:extLst>
                  <a:ext uri="{FF2B5EF4-FFF2-40B4-BE49-F238E27FC236}">
                    <a16:creationId xmlns:a16="http://schemas.microsoft.com/office/drawing/2014/main" id="{15151FCE-C54A-4619-B26C-480515D7E571}"/>
                  </a:ext>
                </a:extLst>
              </p:cNvPr>
              <p:cNvSpPr>
                <a:spLocks noRot="1" noChangeAspect="1" noMove="1" noResize="1" noEditPoints="1" noAdjustHandles="1" noChangeArrowheads="1" noChangeShapeType="1" noTextEdit="1"/>
              </p:cNvSpPr>
              <p:nvPr/>
            </p:nvSpPr>
            <p:spPr>
              <a:xfrm>
                <a:off x="6221828" y="5829930"/>
                <a:ext cx="4013726" cy="848758"/>
              </a:xfrm>
              <a:prstGeom prst="rect">
                <a:avLst/>
              </a:prstGeom>
              <a:blipFill>
                <a:blip r:embed="rId21"/>
                <a:stretch>
                  <a:fillRect/>
                </a:stretch>
              </a:blipFill>
            </p:spPr>
            <p:txBody>
              <a:bodyPr/>
              <a:lstStyle/>
              <a:p>
                <a:r>
                  <a:rPr lang="ja-JP" altLang="en-US">
                    <a:noFill/>
                  </a:rPr>
                  <a:t> </a:t>
                </a:r>
              </a:p>
            </p:txBody>
          </p:sp>
        </mc:Fallback>
      </mc:AlternateContent>
      <p:grpSp>
        <p:nvGrpSpPr>
          <p:cNvPr id="60" name="グループ化 59">
            <a:extLst>
              <a:ext uri="{FF2B5EF4-FFF2-40B4-BE49-F238E27FC236}">
                <a16:creationId xmlns:a16="http://schemas.microsoft.com/office/drawing/2014/main" id="{71B63EBC-6151-4E83-BC55-73DFA19F7D54}"/>
              </a:ext>
            </a:extLst>
          </p:cNvPr>
          <p:cNvGrpSpPr/>
          <p:nvPr/>
        </p:nvGrpSpPr>
        <p:grpSpPr>
          <a:xfrm>
            <a:off x="6918590" y="1662889"/>
            <a:ext cx="525780" cy="525780"/>
            <a:chOff x="6221828" y="1366524"/>
            <a:chExt cx="525780" cy="525780"/>
          </a:xfrm>
        </p:grpSpPr>
        <p:pic>
          <p:nvPicPr>
            <p:cNvPr id="61" name="グラフィックス 60" descr="赤ちゃん">
              <a:extLst>
                <a:ext uri="{FF2B5EF4-FFF2-40B4-BE49-F238E27FC236}">
                  <a16:creationId xmlns:a16="http://schemas.microsoft.com/office/drawing/2014/main" id="{D85D9CED-03F4-4517-91C4-75F9AE4B33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56AEB25F-81FA-4EF5-B6AD-A73B23C532A1}"/>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9" name="テキスト ボックス 8">
                  <a:extLst>
                    <a:ext uri="{FF2B5EF4-FFF2-40B4-BE49-F238E27FC236}">
                      <a16:creationId xmlns:a16="http://schemas.microsoft.com/office/drawing/2014/main" id="{9304BB3C-E463-418C-9130-272C6534689D}"/>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2"/>
                  <a:stretch>
                    <a:fillRect l="-45455" r="-36364" b="-8889"/>
                  </a:stretch>
                </a:blipFill>
              </p:spPr>
              <p:txBody>
                <a:bodyPr/>
                <a:lstStyle/>
                <a:p>
                  <a:r>
                    <a:rPr lang="ja-JP" altLang="en-US">
                      <a:noFill/>
                    </a:rPr>
                    <a:t> </a:t>
                  </a:r>
                </a:p>
              </p:txBody>
            </p:sp>
          </mc:Fallback>
        </mc:AlternateContent>
      </p:grpSp>
      <p:sp>
        <p:nvSpPr>
          <p:cNvPr id="63" name="矢印: 下 62">
            <a:extLst>
              <a:ext uri="{FF2B5EF4-FFF2-40B4-BE49-F238E27FC236}">
                <a16:creationId xmlns:a16="http://schemas.microsoft.com/office/drawing/2014/main" id="{BA30AAEF-4BE6-4F1E-97FC-F0F51417C38E}"/>
              </a:ext>
            </a:extLst>
          </p:cNvPr>
          <p:cNvSpPr/>
          <p:nvPr/>
        </p:nvSpPr>
        <p:spPr>
          <a:xfrm>
            <a:off x="7016547" y="2227517"/>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4" name="グループ化 63">
            <a:extLst>
              <a:ext uri="{FF2B5EF4-FFF2-40B4-BE49-F238E27FC236}">
                <a16:creationId xmlns:a16="http://schemas.microsoft.com/office/drawing/2014/main" id="{FD685FBC-8004-4F77-9E45-824EAD55BFF7}"/>
              </a:ext>
            </a:extLst>
          </p:cNvPr>
          <p:cNvGrpSpPr/>
          <p:nvPr/>
        </p:nvGrpSpPr>
        <p:grpSpPr>
          <a:xfrm>
            <a:off x="6918590" y="2547557"/>
            <a:ext cx="525780" cy="525780"/>
            <a:chOff x="6221828" y="1366524"/>
            <a:chExt cx="525780" cy="525780"/>
          </a:xfrm>
        </p:grpSpPr>
        <p:pic>
          <p:nvPicPr>
            <p:cNvPr id="65" name="グラフィックス 64" descr="赤ちゃん">
              <a:extLst>
                <a:ext uri="{FF2B5EF4-FFF2-40B4-BE49-F238E27FC236}">
                  <a16:creationId xmlns:a16="http://schemas.microsoft.com/office/drawing/2014/main" id="{01B63B67-8232-496B-AC7E-29647AA2E1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A0F72F43-C85A-407F-BA30-DE9B27DC77B0}"/>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4" name="テキスト ボックス 13">
                  <a:extLst>
                    <a:ext uri="{FF2B5EF4-FFF2-40B4-BE49-F238E27FC236}">
                      <a16:creationId xmlns:a16="http://schemas.microsoft.com/office/drawing/2014/main" id="{D4FBAA29-9C48-4582-8509-DB5003C31BD2}"/>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3"/>
                  <a:stretch>
                    <a:fillRect l="-45455" r="-36364" b="-8889"/>
                  </a:stretch>
                </a:blipFill>
              </p:spPr>
              <p:txBody>
                <a:bodyPr/>
                <a:lstStyle/>
                <a:p>
                  <a:r>
                    <a:rPr lang="ja-JP" altLang="en-US">
                      <a:noFill/>
                    </a:rPr>
                    <a:t> </a:t>
                  </a:r>
                </a:p>
              </p:txBody>
            </p:sp>
          </mc:Fallback>
        </mc:AlternateContent>
      </p:grpSp>
      <p:sp>
        <p:nvSpPr>
          <p:cNvPr id="67" name="加算記号 66">
            <a:extLst>
              <a:ext uri="{FF2B5EF4-FFF2-40B4-BE49-F238E27FC236}">
                <a16:creationId xmlns:a16="http://schemas.microsoft.com/office/drawing/2014/main" id="{07B83F58-2EA2-491F-9305-9CBD4F7B1E72}"/>
              </a:ext>
            </a:extLst>
          </p:cNvPr>
          <p:cNvSpPr/>
          <p:nvPr/>
        </p:nvSpPr>
        <p:spPr>
          <a:xfrm>
            <a:off x="7444368" y="2182432"/>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8" name="グループ化 67">
            <a:extLst>
              <a:ext uri="{FF2B5EF4-FFF2-40B4-BE49-F238E27FC236}">
                <a16:creationId xmlns:a16="http://schemas.microsoft.com/office/drawing/2014/main" id="{E4A113EF-8042-4D88-8B4B-B92097196755}"/>
              </a:ext>
            </a:extLst>
          </p:cNvPr>
          <p:cNvGrpSpPr/>
          <p:nvPr/>
        </p:nvGrpSpPr>
        <p:grpSpPr>
          <a:xfrm>
            <a:off x="7844701" y="1293604"/>
            <a:ext cx="525780" cy="525780"/>
            <a:chOff x="6221828" y="1366524"/>
            <a:chExt cx="525780" cy="525780"/>
          </a:xfrm>
        </p:grpSpPr>
        <p:pic>
          <p:nvPicPr>
            <p:cNvPr id="69" name="グラフィックス 68" descr="赤ちゃん">
              <a:extLst>
                <a:ext uri="{FF2B5EF4-FFF2-40B4-BE49-F238E27FC236}">
                  <a16:creationId xmlns:a16="http://schemas.microsoft.com/office/drawing/2014/main" id="{19B4E7D0-5BA5-47D7-94FB-AF69ECDDA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4D23C770-AF37-4DD4-96AD-12BC7DE3E61A}"/>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8" name="テキスト ボックス 17">
                  <a:extLst>
                    <a:ext uri="{FF2B5EF4-FFF2-40B4-BE49-F238E27FC236}">
                      <a16:creationId xmlns:a16="http://schemas.microsoft.com/office/drawing/2014/main" id="{1A8F4452-9A2F-4AC0-A7EA-F55F55AEF294}"/>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4"/>
                  <a:stretch>
                    <a:fillRect l="-45455" r="-36364" b="-8889"/>
                  </a:stretch>
                </a:blipFill>
              </p:spPr>
              <p:txBody>
                <a:bodyPr/>
                <a:lstStyle/>
                <a:p>
                  <a:r>
                    <a:rPr lang="ja-JP" altLang="en-US">
                      <a:noFill/>
                    </a:rPr>
                    <a:t> </a:t>
                  </a:r>
                </a:p>
              </p:txBody>
            </p:sp>
          </mc:Fallback>
        </mc:AlternateContent>
      </p:grpSp>
      <p:sp>
        <p:nvSpPr>
          <p:cNvPr id="71" name="矢印: 下 70">
            <a:extLst>
              <a:ext uri="{FF2B5EF4-FFF2-40B4-BE49-F238E27FC236}">
                <a16:creationId xmlns:a16="http://schemas.microsoft.com/office/drawing/2014/main" id="{9D2F47A8-0CE0-481A-9F75-65E1B1FB8344}"/>
              </a:ext>
            </a:extLst>
          </p:cNvPr>
          <p:cNvSpPr/>
          <p:nvPr/>
        </p:nvSpPr>
        <p:spPr>
          <a:xfrm>
            <a:off x="7942660" y="1829362"/>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2" name="矢印: 下 71">
            <a:extLst>
              <a:ext uri="{FF2B5EF4-FFF2-40B4-BE49-F238E27FC236}">
                <a16:creationId xmlns:a16="http://schemas.microsoft.com/office/drawing/2014/main" id="{B25AF794-7B84-4212-B6DC-7E9372A889C3}"/>
              </a:ext>
            </a:extLst>
          </p:cNvPr>
          <p:cNvSpPr/>
          <p:nvPr/>
        </p:nvSpPr>
        <p:spPr>
          <a:xfrm>
            <a:off x="7942660" y="2651731"/>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73" name="グループ化 72">
            <a:extLst>
              <a:ext uri="{FF2B5EF4-FFF2-40B4-BE49-F238E27FC236}">
                <a16:creationId xmlns:a16="http://schemas.microsoft.com/office/drawing/2014/main" id="{1751A799-4839-4DF7-9DE2-63CD82491E26}"/>
              </a:ext>
            </a:extLst>
          </p:cNvPr>
          <p:cNvGrpSpPr/>
          <p:nvPr/>
        </p:nvGrpSpPr>
        <p:grpSpPr>
          <a:xfrm>
            <a:off x="7844701" y="2987301"/>
            <a:ext cx="525780" cy="525780"/>
            <a:chOff x="6221828" y="1366524"/>
            <a:chExt cx="525780" cy="525780"/>
          </a:xfrm>
        </p:grpSpPr>
        <p:pic>
          <p:nvPicPr>
            <p:cNvPr id="74" name="グラフィックス 73" descr="赤ちゃん">
              <a:extLst>
                <a:ext uri="{FF2B5EF4-FFF2-40B4-BE49-F238E27FC236}">
                  <a16:creationId xmlns:a16="http://schemas.microsoft.com/office/drawing/2014/main" id="{2A68100B-7591-4B9C-81AE-772540986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9B00686C-BA19-4082-93F4-06E79C75CFAF}"/>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23" name="テキスト ボックス 22">
                  <a:extLst>
                    <a:ext uri="{FF2B5EF4-FFF2-40B4-BE49-F238E27FC236}">
                      <a16:creationId xmlns:a16="http://schemas.microsoft.com/office/drawing/2014/main" id="{E004E0B0-FF89-4ACB-B253-E33535B9CE19}"/>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5"/>
                  <a:stretch>
                    <a:fillRect l="-45455" r="-36364" b="-8889"/>
                  </a:stretch>
                </a:blipFill>
              </p:spPr>
              <p:txBody>
                <a:bodyPr/>
                <a:lstStyle/>
                <a:p>
                  <a:r>
                    <a:rPr lang="ja-JP" altLang="en-US">
                      <a:noFill/>
                    </a:rPr>
                    <a:t> </a:t>
                  </a:r>
                </a:p>
              </p:txBody>
            </p:sp>
          </mc:Fallback>
        </mc:AlternateContent>
      </p:grpSp>
      <p:grpSp>
        <p:nvGrpSpPr>
          <p:cNvPr id="76" name="グループ化 75">
            <a:extLst>
              <a:ext uri="{FF2B5EF4-FFF2-40B4-BE49-F238E27FC236}">
                <a16:creationId xmlns:a16="http://schemas.microsoft.com/office/drawing/2014/main" id="{E49CCA4A-2CAF-4B49-A359-89B49EF9A565}"/>
              </a:ext>
            </a:extLst>
          </p:cNvPr>
          <p:cNvGrpSpPr/>
          <p:nvPr/>
        </p:nvGrpSpPr>
        <p:grpSpPr>
          <a:xfrm>
            <a:off x="7844702" y="2110421"/>
            <a:ext cx="550131" cy="525780"/>
            <a:chOff x="6221828" y="1366524"/>
            <a:chExt cx="550131" cy="525780"/>
          </a:xfrm>
        </p:grpSpPr>
        <p:pic>
          <p:nvPicPr>
            <p:cNvPr id="77" name="グラフィックス 76" descr="赤ちゃん">
              <a:extLst>
                <a:ext uri="{FF2B5EF4-FFF2-40B4-BE49-F238E27FC236}">
                  <a16:creationId xmlns:a16="http://schemas.microsoft.com/office/drawing/2014/main" id="{983DA7C2-4C24-4277-81B9-059C27F6D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18C229FC-84A5-4BCD-A996-525CB176D4C3}"/>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26" name="テキスト ボックス 25">
                  <a:extLst>
                    <a:ext uri="{FF2B5EF4-FFF2-40B4-BE49-F238E27FC236}">
                      <a16:creationId xmlns:a16="http://schemas.microsoft.com/office/drawing/2014/main" id="{9CCC88A7-4AC0-43E6-B0A0-ECC18673893E}"/>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26"/>
                  <a:stretch>
                    <a:fillRect l="-15116" t="-2222" r="-9302" b="-35556"/>
                  </a:stretch>
                </a:blipFill>
              </p:spPr>
              <p:txBody>
                <a:bodyPr/>
                <a:lstStyle/>
                <a:p>
                  <a:r>
                    <a:rPr lang="ja-JP" altLang="en-US">
                      <a:noFill/>
                    </a:rPr>
                    <a:t> </a:t>
                  </a:r>
                </a:p>
              </p:txBody>
            </p:sp>
          </mc:Fallback>
        </mc:AlternateContent>
      </p:grpSp>
      <p:sp>
        <p:nvSpPr>
          <p:cNvPr id="79" name="加算記号 78">
            <a:extLst>
              <a:ext uri="{FF2B5EF4-FFF2-40B4-BE49-F238E27FC236}">
                <a16:creationId xmlns:a16="http://schemas.microsoft.com/office/drawing/2014/main" id="{22DBE79E-93E7-4419-9008-56FA512DC216}"/>
              </a:ext>
            </a:extLst>
          </p:cNvPr>
          <p:cNvSpPr/>
          <p:nvPr/>
        </p:nvSpPr>
        <p:spPr>
          <a:xfrm>
            <a:off x="8377379" y="2182432"/>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0" name="グループ化 79">
            <a:extLst>
              <a:ext uri="{FF2B5EF4-FFF2-40B4-BE49-F238E27FC236}">
                <a16:creationId xmlns:a16="http://schemas.microsoft.com/office/drawing/2014/main" id="{9723C23A-9B86-43B0-B070-40530406A118}"/>
              </a:ext>
            </a:extLst>
          </p:cNvPr>
          <p:cNvGrpSpPr/>
          <p:nvPr/>
        </p:nvGrpSpPr>
        <p:grpSpPr>
          <a:xfrm>
            <a:off x="8825646" y="904931"/>
            <a:ext cx="525780" cy="525780"/>
            <a:chOff x="6221828" y="1366524"/>
            <a:chExt cx="525780" cy="525780"/>
          </a:xfrm>
        </p:grpSpPr>
        <p:pic>
          <p:nvPicPr>
            <p:cNvPr id="81" name="グラフィックス 80" descr="赤ちゃん">
              <a:extLst>
                <a:ext uri="{FF2B5EF4-FFF2-40B4-BE49-F238E27FC236}">
                  <a16:creationId xmlns:a16="http://schemas.microsoft.com/office/drawing/2014/main" id="{0C6B0E58-F1E4-4F8F-9E86-509B9589F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C7A215CC-E6F7-4BF9-840B-CD67FF5D4351}"/>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0" name="テキスト ボックス 29">
                  <a:extLst>
                    <a:ext uri="{FF2B5EF4-FFF2-40B4-BE49-F238E27FC236}">
                      <a16:creationId xmlns:a16="http://schemas.microsoft.com/office/drawing/2014/main" id="{6CA0239D-1A81-4F0E-8B1D-23FF0D50BF9E}"/>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7"/>
                  <a:stretch>
                    <a:fillRect l="-45455" r="-36364" b="-6522"/>
                  </a:stretch>
                </a:blipFill>
              </p:spPr>
              <p:txBody>
                <a:bodyPr/>
                <a:lstStyle/>
                <a:p>
                  <a:r>
                    <a:rPr lang="ja-JP" altLang="en-US">
                      <a:noFill/>
                    </a:rPr>
                    <a:t> </a:t>
                  </a:r>
                </a:p>
              </p:txBody>
            </p:sp>
          </mc:Fallback>
        </mc:AlternateContent>
      </p:grpSp>
      <p:sp>
        <p:nvSpPr>
          <p:cNvPr id="83" name="矢印: 下 82">
            <a:extLst>
              <a:ext uri="{FF2B5EF4-FFF2-40B4-BE49-F238E27FC236}">
                <a16:creationId xmlns:a16="http://schemas.microsoft.com/office/drawing/2014/main" id="{ECC2D8CE-ECF1-47AF-A5D8-3A4A2EF76676}"/>
              </a:ext>
            </a:extLst>
          </p:cNvPr>
          <p:cNvSpPr/>
          <p:nvPr/>
        </p:nvSpPr>
        <p:spPr>
          <a:xfrm>
            <a:off x="8916575" y="1425256"/>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矢印: 下 83">
            <a:extLst>
              <a:ext uri="{FF2B5EF4-FFF2-40B4-BE49-F238E27FC236}">
                <a16:creationId xmlns:a16="http://schemas.microsoft.com/office/drawing/2014/main" id="{19FCA9B2-5125-4C77-98F3-71933FB7A6A7}"/>
              </a:ext>
            </a:extLst>
          </p:cNvPr>
          <p:cNvSpPr/>
          <p:nvPr/>
        </p:nvSpPr>
        <p:spPr>
          <a:xfrm>
            <a:off x="8923604" y="3134234"/>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5" name="グループ化 84">
            <a:extLst>
              <a:ext uri="{FF2B5EF4-FFF2-40B4-BE49-F238E27FC236}">
                <a16:creationId xmlns:a16="http://schemas.microsoft.com/office/drawing/2014/main" id="{07CB19CB-D9F7-4DEC-A029-A71742BD2C6C}"/>
              </a:ext>
            </a:extLst>
          </p:cNvPr>
          <p:cNvGrpSpPr/>
          <p:nvPr/>
        </p:nvGrpSpPr>
        <p:grpSpPr>
          <a:xfrm>
            <a:off x="8825645" y="3469804"/>
            <a:ext cx="525780" cy="525780"/>
            <a:chOff x="6221828" y="1366524"/>
            <a:chExt cx="525780" cy="525780"/>
          </a:xfrm>
        </p:grpSpPr>
        <p:pic>
          <p:nvPicPr>
            <p:cNvPr id="86" name="グラフィックス 85" descr="赤ちゃん">
              <a:extLst>
                <a:ext uri="{FF2B5EF4-FFF2-40B4-BE49-F238E27FC236}">
                  <a16:creationId xmlns:a16="http://schemas.microsoft.com/office/drawing/2014/main" id="{99F9BB6A-1B0F-49F3-A5A3-0AB1F5921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87" name="テキスト ボックス 86">
                  <a:extLst>
                    <a:ext uri="{FF2B5EF4-FFF2-40B4-BE49-F238E27FC236}">
                      <a16:creationId xmlns:a16="http://schemas.microsoft.com/office/drawing/2014/main" id="{F28D06FD-621B-435F-868B-5D920B364208}"/>
                    </a:ext>
                  </a:extLst>
                </p:cNvPr>
                <p:cNvSpPr txBox="1"/>
                <p:nvPr/>
              </p:nvSpPr>
              <p:spPr>
                <a:xfrm>
                  <a:off x="6417744" y="1490914"/>
                  <a:ext cx="13394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5" name="テキスト ボックス 34">
                  <a:extLst>
                    <a:ext uri="{FF2B5EF4-FFF2-40B4-BE49-F238E27FC236}">
                      <a16:creationId xmlns:a16="http://schemas.microsoft.com/office/drawing/2014/main" id="{5179F4A3-3C52-46D4-A949-B6A19D6A7377}"/>
                    </a:ext>
                  </a:extLst>
                </p:cNvPr>
                <p:cNvSpPr txBox="1">
                  <a:spLocks noRot="1" noChangeAspect="1" noMove="1" noResize="1" noEditPoints="1" noAdjustHandles="1" noChangeArrowheads="1" noChangeShapeType="1" noTextEdit="1"/>
                </p:cNvSpPr>
                <p:nvPr/>
              </p:nvSpPr>
              <p:spPr>
                <a:xfrm>
                  <a:off x="6417744" y="1490914"/>
                  <a:ext cx="133947" cy="276999"/>
                </a:xfrm>
                <a:prstGeom prst="rect">
                  <a:avLst/>
                </a:prstGeom>
                <a:blipFill>
                  <a:blip r:embed="rId28"/>
                  <a:stretch>
                    <a:fillRect l="-45455" r="-36364" b="-8889"/>
                  </a:stretch>
                </a:blipFill>
              </p:spPr>
              <p:txBody>
                <a:bodyPr/>
                <a:lstStyle/>
                <a:p>
                  <a:r>
                    <a:rPr lang="ja-JP" altLang="en-US">
                      <a:noFill/>
                    </a:rPr>
                    <a:t> </a:t>
                  </a:r>
                </a:p>
              </p:txBody>
            </p:sp>
          </mc:Fallback>
        </mc:AlternateContent>
      </p:grpSp>
      <p:grpSp>
        <p:nvGrpSpPr>
          <p:cNvPr id="88" name="グループ化 87">
            <a:extLst>
              <a:ext uri="{FF2B5EF4-FFF2-40B4-BE49-F238E27FC236}">
                <a16:creationId xmlns:a16="http://schemas.microsoft.com/office/drawing/2014/main" id="{453BBE4D-5859-4F62-8C90-984D94FCFC10}"/>
              </a:ext>
            </a:extLst>
          </p:cNvPr>
          <p:cNvGrpSpPr/>
          <p:nvPr/>
        </p:nvGrpSpPr>
        <p:grpSpPr>
          <a:xfrm>
            <a:off x="8825646" y="2592924"/>
            <a:ext cx="550131" cy="525780"/>
            <a:chOff x="6221828" y="1366524"/>
            <a:chExt cx="550131" cy="525780"/>
          </a:xfrm>
        </p:grpSpPr>
        <p:pic>
          <p:nvPicPr>
            <p:cNvPr id="89" name="グラフィックス 88" descr="赤ちゃん">
              <a:extLst>
                <a:ext uri="{FF2B5EF4-FFF2-40B4-BE49-F238E27FC236}">
                  <a16:creationId xmlns:a16="http://schemas.microsoft.com/office/drawing/2014/main" id="{29434033-5DC1-4614-8468-E3566C3694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90" name="テキスト ボックス 89">
                  <a:extLst>
                    <a:ext uri="{FF2B5EF4-FFF2-40B4-BE49-F238E27FC236}">
                      <a16:creationId xmlns:a16="http://schemas.microsoft.com/office/drawing/2014/main" id="{76F064F3-1A42-4054-9844-6072F7428C2B}"/>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8" name="テキスト ボックス 37">
                  <a:extLst>
                    <a:ext uri="{FF2B5EF4-FFF2-40B4-BE49-F238E27FC236}">
                      <a16:creationId xmlns:a16="http://schemas.microsoft.com/office/drawing/2014/main" id="{1432975A-909B-426C-AE60-9DA4846C8756}"/>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29"/>
                  <a:stretch>
                    <a:fillRect l="-15116" t="-2222" r="-9302" b="-35556"/>
                  </a:stretch>
                </a:blipFill>
              </p:spPr>
              <p:txBody>
                <a:bodyPr/>
                <a:lstStyle/>
                <a:p>
                  <a:r>
                    <a:rPr lang="ja-JP" altLang="en-US">
                      <a:noFill/>
                    </a:rPr>
                    <a:t> </a:t>
                  </a:r>
                </a:p>
              </p:txBody>
            </p:sp>
          </mc:Fallback>
        </mc:AlternateContent>
      </p:grpSp>
      <p:sp>
        <p:nvSpPr>
          <p:cNvPr id="91" name="矢印: 下 90">
            <a:extLst>
              <a:ext uri="{FF2B5EF4-FFF2-40B4-BE49-F238E27FC236}">
                <a16:creationId xmlns:a16="http://schemas.microsoft.com/office/drawing/2014/main" id="{83B620BF-08F2-426C-85AE-429634A5B4E5}"/>
              </a:ext>
            </a:extLst>
          </p:cNvPr>
          <p:cNvSpPr/>
          <p:nvPr/>
        </p:nvSpPr>
        <p:spPr>
          <a:xfrm>
            <a:off x="8923604" y="2265119"/>
            <a:ext cx="329864" cy="320040"/>
          </a:xfrm>
          <a:prstGeom prst="downArrow">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2" name="グループ化 91">
            <a:extLst>
              <a:ext uri="{FF2B5EF4-FFF2-40B4-BE49-F238E27FC236}">
                <a16:creationId xmlns:a16="http://schemas.microsoft.com/office/drawing/2014/main" id="{8C8986C0-B02A-4FB5-8FE4-4B0127F4564C}"/>
              </a:ext>
            </a:extLst>
          </p:cNvPr>
          <p:cNvGrpSpPr/>
          <p:nvPr/>
        </p:nvGrpSpPr>
        <p:grpSpPr>
          <a:xfrm>
            <a:off x="8825646" y="1723809"/>
            <a:ext cx="550131" cy="525780"/>
            <a:chOff x="6221828" y="1366524"/>
            <a:chExt cx="550131" cy="525780"/>
          </a:xfrm>
        </p:grpSpPr>
        <p:pic>
          <p:nvPicPr>
            <p:cNvPr id="93" name="グラフィックス 92" descr="赤ちゃん">
              <a:extLst>
                <a:ext uri="{FF2B5EF4-FFF2-40B4-BE49-F238E27FC236}">
                  <a16:creationId xmlns:a16="http://schemas.microsoft.com/office/drawing/2014/main" id="{14B956EC-4D2F-4D59-A17F-C70B14F43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1828" y="1366524"/>
              <a:ext cx="525780" cy="525780"/>
            </a:xfrm>
            <a:prstGeom prst="rect">
              <a:avLst/>
            </a:prstGeom>
          </p:spPr>
        </p:pic>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1360BE4B-1031-4FEB-A34D-35685F21D6EC}"/>
                    </a:ext>
                  </a:extLst>
                </p:cNvPr>
                <p:cNvSpPr txBox="1"/>
                <p:nvPr/>
              </p:nvSpPr>
              <p:spPr>
                <a:xfrm>
                  <a:off x="6249315" y="1514713"/>
                  <a:ext cx="52264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2" name="テキスト ボックス 41">
                  <a:extLst>
                    <a:ext uri="{FF2B5EF4-FFF2-40B4-BE49-F238E27FC236}">
                      <a16:creationId xmlns:a16="http://schemas.microsoft.com/office/drawing/2014/main" id="{5112DB50-D320-41C0-8FD5-DF6E9788DA7F}"/>
                    </a:ext>
                  </a:extLst>
                </p:cNvPr>
                <p:cNvSpPr txBox="1">
                  <a:spLocks noRot="1" noChangeAspect="1" noMove="1" noResize="1" noEditPoints="1" noAdjustHandles="1" noChangeArrowheads="1" noChangeShapeType="1" noTextEdit="1"/>
                </p:cNvSpPr>
                <p:nvPr/>
              </p:nvSpPr>
              <p:spPr>
                <a:xfrm>
                  <a:off x="6249315" y="1514713"/>
                  <a:ext cx="522644" cy="276999"/>
                </a:xfrm>
                <a:prstGeom prst="rect">
                  <a:avLst/>
                </a:prstGeom>
                <a:blipFill>
                  <a:blip r:embed="rId30"/>
                  <a:stretch>
                    <a:fillRect l="-15116" t="-2174" r="-9302" b="-32609"/>
                  </a:stretch>
                </a:blipFill>
              </p:spPr>
              <p:txBody>
                <a:bodyPr/>
                <a:lstStyle/>
                <a:p>
                  <a:r>
                    <a:rPr lang="ja-JP" altLang="en-US">
                      <a:noFill/>
                    </a:rPr>
                    <a:t> </a:t>
                  </a:r>
                </a:p>
              </p:txBody>
            </p:sp>
          </mc:Fallback>
        </mc:AlternateContent>
      </p:grpSp>
      <p:sp>
        <p:nvSpPr>
          <p:cNvPr id="95" name="加算記号 94">
            <a:extLst>
              <a:ext uri="{FF2B5EF4-FFF2-40B4-BE49-F238E27FC236}">
                <a16:creationId xmlns:a16="http://schemas.microsoft.com/office/drawing/2014/main" id="{0F4D334F-6DFE-47AB-A937-3C3CC3A62D54}"/>
              </a:ext>
            </a:extLst>
          </p:cNvPr>
          <p:cNvSpPr/>
          <p:nvPr/>
        </p:nvSpPr>
        <p:spPr>
          <a:xfrm>
            <a:off x="9368914" y="2166775"/>
            <a:ext cx="434340" cy="43434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フローチャート: 結合子 95">
            <a:extLst>
              <a:ext uri="{FF2B5EF4-FFF2-40B4-BE49-F238E27FC236}">
                <a16:creationId xmlns:a16="http://schemas.microsoft.com/office/drawing/2014/main" id="{FB95D9B0-B007-4668-9664-FEC694AFCF73}"/>
              </a:ext>
            </a:extLst>
          </p:cNvPr>
          <p:cNvSpPr/>
          <p:nvPr/>
        </p:nvSpPr>
        <p:spPr>
          <a:xfrm>
            <a:off x="10043962" y="2301893"/>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 name="フローチャート: 結合子 96">
            <a:extLst>
              <a:ext uri="{FF2B5EF4-FFF2-40B4-BE49-F238E27FC236}">
                <a16:creationId xmlns:a16="http://schemas.microsoft.com/office/drawing/2014/main" id="{346E219C-F463-4406-A1CE-61596BFAB9BA}"/>
              </a:ext>
            </a:extLst>
          </p:cNvPr>
          <p:cNvSpPr/>
          <p:nvPr/>
        </p:nvSpPr>
        <p:spPr>
          <a:xfrm>
            <a:off x="10331274" y="2292162"/>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 name="フローチャート: 結合子 97">
            <a:extLst>
              <a:ext uri="{FF2B5EF4-FFF2-40B4-BE49-F238E27FC236}">
                <a16:creationId xmlns:a16="http://schemas.microsoft.com/office/drawing/2014/main" id="{6890222E-8473-41E9-AF09-5A57544BAAC5}"/>
              </a:ext>
            </a:extLst>
          </p:cNvPr>
          <p:cNvSpPr/>
          <p:nvPr/>
        </p:nvSpPr>
        <p:spPr>
          <a:xfrm>
            <a:off x="10618586" y="2293566"/>
            <a:ext cx="147320" cy="16229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99" name="正方形/長方形 98">
                <a:extLst>
                  <a:ext uri="{FF2B5EF4-FFF2-40B4-BE49-F238E27FC236}">
                    <a16:creationId xmlns:a16="http://schemas.microsoft.com/office/drawing/2014/main" id="{5F244DE2-14EB-4AC4-B0AD-D51D8932B2EF}"/>
                  </a:ext>
                </a:extLst>
              </p:cNvPr>
              <p:cNvSpPr/>
              <p:nvPr/>
            </p:nvSpPr>
            <p:spPr>
              <a:xfrm>
                <a:off x="6835160" y="3034428"/>
                <a:ext cx="8540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99" name="正方形/長方形 98">
                <a:extLst>
                  <a:ext uri="{FF2B5EF4-FFF2-40B4-BE49-F238E27FC236}">
                    <a16:creationId xmlns:a16="http://schemas.microsoft.com/office/drawing/2014/main" id="{5F244DE2-14EB-4AC4-B0AD-D51D8932B2EF}"/>
                  </a:ext>
                </a:extLst>
              </p:cNvPr>
              <p:cNvSpPr>
                <a:spLocks noRot="1" noChangeAspect="1" noMove="1" noResize="1" noEditPoints="1" noAdjustHandles="1" noChangeArrowheads="1" noChangeShapeType="1" noTextEdit="1"/>
              </p:cNvSpPr>
              <p:nvPr/>
            </p:nvSpPr>
            <p:spPr>
              <a:xfrm>
                <a:off x="6835160" y="3034428"/>
                <a:ext cx="854015" cy="369332"/>
              </a:xfrm>
              <a:prstGeom prst="rect">
                <a:avLst/>
              </a:prstGeom>
              <a:blipFill>
                <a:blip r:embed="rId31"/>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正方形/長方形 99">
                <a:extLst>
                  <a:ext uri="{FF2B5EF4-FFF2-40B4-BE49-F238E27FC236}">
                    <a16:creationId xmlns:a16="http://schemas.microsoft.com/office/drawing/2014/main" id="{BFFD2676-341D-4B4F-82A1-CCBE2E6CC9D4}"/>
                  </a:ext>
                </a:extLst>
              </p:cNvPr>
              <p:cNvSpPr/>
              <p:nvPr/>
            </p:nvSpPr>
            <p:spPr>
              <a:xfrm>
                <a:off x="7161862" y="3366602"/>
                <a:ext cx="1882823" cy="79585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nary>
                            <m:naryPr>
                              <m:chr m:val="∑"/>
                              <m:supHide m:val="on"/>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up/>
                            <m:e>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𝑖𝑗</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𝑗𝑖</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0" name="正方形/長方形 99">
                <a:extLst>
                  <a:ext uri="{FF2B5EF4-FFF2-40B4-BE49-F238E27FC236}">
                    <a16:creationId xmlns:a16="http://schemas.microsoft.com/office/drawing/2014/main" id="{BFFD2676-341D-4B4F-82A1-CCBE2E6CC9D4}"/>
                  </a:ext>
                </a:extLst>
              </p:cNvPr>
              <p:cNvSpPr>
                <a:spLocks noRot="1" noChangeAspect="1" noMove="1" noResize="1" noEditPoints="1" noAdjustHandles="1" noChangeArrowheads="1" noChangeShapeType="1" noTextEdit="1"/>
              </p:cNvSpPr>
              <p:nvPr/>
            </p:nvSpPr>
            <p:spPr>
              <a:xfrm>
                <a:off x="7161862" y="3366602"/>
                <a:ext cx="1882823" cy="795859"/>
              </a:xfrm>
              <a:prstGeom prst="rect">
                <a:avLst/>
              </a:prstGeom>
              <a:blipFill>
                <a:blip r:embed="rId3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1" name="正方形/長方形 100">
                <a:extLst>
                  <a:ext uri="{FF2B5EF4-FFF2-40B4-BE49-F238E27FC236}">
                    <a16:creationId xmlns:a16="http://schemas.microsoft.com/office/drawing/2014/main" id="{8A587179-462B-4ED5-BAF2-6823897B7B56}"/>
                  </a:ext>
                </a:extLst>
              </p:cNvPr>
              <p:cNvSpPr/>
              <p:nvPr/>
            </p:nvSpPr>
            <p:spPr>
              <a:xfrm>
                <a:off x="8147122" y="3810483"/>
                <a:ext cx="3057119" cy="8050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nary>
                            <m:naryPr>
                              <m:chr m:val="∑"/>
                              <m:supHide m:val="on"/>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7"/>
                                </m:r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up/>
                            <m:e>
                              <m:nary>
                                <m:naryPr>
                                  <m:chr m:val="∑"/>
                                  <m:supHide m:val="on"/>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up/>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𝑖𝑗</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e>
                                  </m:d>
                                </m:e>
                              </m:nary>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d>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1" name="正方形/長方形 100">
                <a:extLst>
                  <a:ext uri="{FF2B5EF4-FFF2-40B4-BE49-F238E27FC236}">
                    <a16:creationId xmlns:a16="http://schemas.microsoft.com/office/drawing/2014/main" id="{8A587179-462B-4ED5-BAF2-6823897B7B56}"/>
                  </a:ext>
                </a:extLst>
              </p:cNvPr>
              <p:cNvSpPr>
                <a:spLocks noRot="1" noChangeAspect="1" noMove="1" noResize="1" noEditPoints="1" noAdjustHandles="1" noChangeArrowheads="1" noChangeShapeType="1" noTextEdit="1"/>
              </p:cNvSpPr>
              <p:nvPr/>
            </p:nvSpPr>
            <p:spPr>
              <a:xfrm>
                <a:off x="8147122" y="3810483"/>
                <a:ext cx="3057119" cy="805092"/>
              </a:xfrm>
              <a:prstGeom prst="rect">
                <a:avLst/>
              </a:prstGeom>
              <a:blipFill>
                <a:blip r:embed="rId3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正方形/長方形 101">
                <a:extLst>
                  <a:ext uri="{FF2B5EF4-FFF2-40B4-BE49-F238E27FC236}">
                    <a16:creationId xmlns:a16="http://schemas.microsoft.com/office/drawing/2014/main" id="{9C323D87-72A9-49D7-A2AD-EA4B34ED3127}"/>
                  </a:ext>
                </a:extLst>
              </p:cNvPr>
              <p:cNvSpPr/>
              <p:nvPr/>
            </p:nvSpPr>
            <p:spPr>
              <a:xfrm>
                <a:off x="9998375" y="2802035"/>
                <a:ext cx="2163477"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𝑇𝑅</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&gt;1⇒</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&gt;1</m:t>
                      </m:r>
                    </m:oMath>
                  </m:oMathPara>
                </a14:m>
                <a:endPar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𝑇𝑅</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𝑇𝑅</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&lt;1⇒</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𝜆</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&lt;1</m:t>
                      </m:r>
                    </m:oMath>
                  </m:oMathPara>
                </a14:m>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2" name="正方形/長方形 101">
                <a:extLst>
                  <a:ext uri="{FF2B5EF4-FFF2-40B4-BE49-F238E27FC236}">
                    <a16:creationId xmlns:a16="http://schemas.microsoft.com/office/drawing/2014/main" id="{9C323D87-72A9-49D7-A2AD-EA4B34ED3127}"/>
                  </a:ext>
                </a:extLst>
              </p:cNvPr>
              <p:cNvSpPr>
                <a:spLocks noRot="1" noChangeAspect="1" noMove="1" noResize="1" noEditPoints="1" noAdjustHandles="1" noChangeArrowheads="1" noChangeShapeType="1" noTextEdit="1"/>
              </p:cNvSpPr>
              <p:nvPr/>
            </p:nvSpPr>
            <p:spPr>
              <a:xfrm>
                <a:off x="9998375" y="2802035"/>
                <a:ext cx="2163477" cy="923330"/>
              </a:xfrm>
              <a:prstGeom prst="rect">
                <a:avLst/>
              </a:prstGeom>
              <a:blipFill>
                <a:blip r:embed="rId34"/>
                <a:stretch>
                  <a:fillRect/>
                </a:stretch>
              </a:blipFill>
            </p:spPr>
            <p:txBody>
              <a:bodyPr/>
              <a:lstStyle/>
              <a:p>
                <a:r>
                  <a:rPr lang="ja-JP" altLang="en-US">
                    <a:noFill/>
                  </a:rPr>
                  <a:t> </a:t>
                </a:r>
              </a:p>
            </p:txBody>
          </p:sp>
        </mc:Fallback>
      </mc:AlternateContent>
      <p:sp>
        <p:nvSpPr>
          <p:cNvPr id="103" name="テキスト ボックス 102">
            <a:extLst>
              <a:ext uri="{FF2B5EF4-FFF2-40B4-BE49-F238E27FC236}">
                <a16:creationId xmlns:a16="http://schemas.microsoft.com/office/drawing/2014/main" id="{4D4656B3-899D-4001-B4AC-9E94F272CFBD}"/>
              </a:ext>
            </a:extLst>
          </p:cNvPr>
          <p:cNvSpPr txBox="1"/>
          <p:nvPr/>
        </p:nvSpPr>
        <p:spPr>
          <a:xfrm>
            <a:off x="6319785" y="4578350"/>
            <a:ext cx="37493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Tokyo:TRN_13=0.34,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Aichi:=TRN_23=0.54,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Okinawa:TRN_47=0.63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4" name="テキスト ボックス 103">
            <a:extLst>
              <a:ext uri="{FF2B5EF4-FFF2-40B4-BE49-F238E27FC236}">
                <a16:creationId xmlns:a16="http://schemas.microsoft.com/office/drawing/2014/main" id="{3BA42DDE-C6DA-4EFC-B76C-D06A00312F3D}"/>
              </a:ext>
            </a:extLst>
          </p:cNvPr>
          <p:cNvSpPr txBox="1"/>
          <p:nvPr/>
        </p:nvSpPr>
        <p:spPr>
          <a:xfrm>
            <a:off x="5831421" y="368311"/>
            <a:ext cx="59207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県出身の女性が</a:t>
            </a:r>
            <a:r>
              <a:rPr kumimoji="1" lang="en-US" altLang="ja-JP" sz="1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県に初めて子孫（または先祖）数の期待値</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（タイプ別基本再生産数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 Inaba. 2017</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Tree>
    <p:extLst>
      <p:ext uri="{BB962C8B-B14F-4D97-AF65-F5344CB8AC3E}">
        <p14:creationId xmlns:p14="http://schemas.microsoft.com/office/powerpoint/2010/main" val="48130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D26EA-2270-01F2-09A8-1B8F72AE152D}"/>
              </a:ext>
            </a:extLst>
          </p:cNvPr>
          <p:cNvSpPr>
            <a:spLocks noGrp="1"/>
          </p:cNvSpPr>
          <p:nvPr>
            <p:ph type="title"/>
          </p:nvPr>
        </p:nvSpPr>
        <p:spPr/>
        <p:txBody>
          <a:bodyPr/>
          <a:lstStyle/>
          <a:p>
            <a:r>
              <a:rPr lang="en-US" altLang="ja-JP" b="0" i="0" dirty="0">
                <a:solidFill>
                  <a:srgbClr val="3C4043"/>
                </a:solidFill>
                <a:effectLst/>
                <a:latin typeface="Roboto" panose="02000000000000000000" pitchFamily="2" charset="0"/>
              </a:rPr>
              <a:t>2015 </a:t>
            </a:r>
            <a:r>
              <a:rPr lang="ja-JP" altLang="en-US" b="0" i="0" dirty="0">
                <a:solidFill>
                  <a:srgbClr val="3C4043"/>
                </a:solidFill>
                <a:effectLst/>
                <a:latin typeface="Roboto" panose="02000000000000000000" pitchFamily="2" charset="0"/>
              </a:rPr>
              <a:t>年の日本の </a:t>
            </a:r>
            <a:r>
              <a:rPr lang="en-US" altLang="ja-JP" b="0" i="0" dirty="0">
                <a:solidFill>
                  <a:srgbClr val="3C4043"/>
                </a:solidFill>
                <a:effectLst/>
                <a:latin typeface="Roboto" panose="02000000000000000000" pitchFamily="2" charset="0"/>
              </a:rPr>
              <a:t>TRN</a:t>
            </a:r>
            <a:endParaRPr kumimoji="1" lang="ja-JP" altLang="en-US" dirty="0"/>
          </a:p>
        </p:txBody>
      </p:sp>
      <p:graphicFrame>
        <p:nvGraphicFramePr>
          <p:cNvPr id="5" name="コンテンツ プレースホルダー 4">
            <a:extLst>
              <a:ext uri="{FF2B5EF4-FFF2-40B4-BE49-F238E27FC236}">
                <a16:creationId xmlns:a16="http://schemas.microsoft.com/office/drawing/2014/main" id="{87D1E3BD-25FD-4D75-BBA8-2C9D09C429B8}"/>
              </a:ext>
            </a:extLst>
          </p:cNvPr>
          <p:cNvGraphicFramePr>
            <a:graphicFrameLocks noGrp="1"/>
          </p:cNvGraphicFramePr>
          <p:nvPr>
            <p:ph idx="1"/>
          </p:nvPr>
        </p:nvGraphicFramePr>
        <p:xfrm>
          <a:off x="838200" y="1562067"/>
          <a:ext cx="10515600" cy="475786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82F0E73C-ECFB-319C-0C5E-DF244FEA94CA}"/>
              </a:ext>
            </a:extLst>
          </p:cNvPr>
          <p:cNvSpPr txBox="1"/>
          <p:nvPr/>
        </p:nvSpPr>
        <p:spPr>
          <a:xfrm>
            <a:off x="2717800" y="6259390"/>
            <a:ext cx="7955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日本の場合、第二世代以降、再生産が同じ地域に戻る可能性は低い</a:t>
            </a: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p:spTree>
    <p:extLst>
      <p:ext uri="{BB962C8B-B14F-4D97-AF65-F5344CB8AC3E}">
        <p14:creationId xmlns:p14="http://schemas.microsoft.com/office/powerpoint/2010/main" val="140998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D2F35-B574-447A-9446-23BD6486C7C9}"/>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kumimoji="1" lang="ja-JP" altLang="en-US" sz="4400" kern="1200" dirty="0">
                <a:solidFill>
                  <a:schemeClr val="tx1"/>
                </a:solidFill>
                <a:latin typeface="+mj-lt"/>
                <a:ea typeface="+mj-ea"/>
                <a:cs typeface="+mj-cs"/>
              </a:rPr>
              <a:t>地域別合計特殊出生率</a:t>
            </a:r>
            <a:endParaRPr kumimoji="1" lang="en-US" altLang="ja-JP" sz="4400" kern="1200" dirty="0">
              <a:solidFill>
                <a:schemeClr val="tx1"/>
              </a:solidFill>
              <a:latin typeface="+mj-lt"/>
              <a:ea typeface="+mj-ea"/>
              <a:cs typeface="+mj-cs"/>
            </a:endParaRPr>
          </a:p>
        </p:txBody>
      </p:sp>
      <p:pic>
        <p:nvPicPr>
          <p:cNvPr id="10" name="コンテンツ プレースホルダー 9" descr="黒い背景と男性の絵&#10;&#10;低い精度で">
            <a:extLst>
              <a:ext uri="{FF2B5EF4-FFF2-40B4-BE49-F238E27FC236}">
                <a16:creationId xmlns:a16="http://schemas.microsoft.com/office/drawing/2014/main" id="{0198FC44-9A78-6FD2-E7C8-D43B20DA2A75}"/>
              </a:ext>
            </a:extLst>
          </p:cNvPr>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554663" y="1103172"/>
            <a:ext cx="5800725" cy="4111906"/>
          </a:xfrm>
        </p:spPr>
      </p:pic>
      <p:sp>
        <p:nvSpPr>
          <p:cNvPr id="4" name="テキスト プレースホルダー 3">
            <a:extLst>
              <a:ext uri="{FF2B5EF4-FFF2-40B4-BE49-F238E27FC236}">
                <a16:creationId xmlns:a16="http://schemas.microsoft.com/office/drawing/2014/main" id="{4E8FBB24-D0E4-4051-8063-CCFD9FC170BF}"/>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kumimoji="1" lang="ja-JP" altLang="en-US" sz="2000" dirty="0"/>
              <a:t>各都道府県には個別の 合計特殊出生率</a:t>
            </a:r>
            <a:r>
              <a:rPr kumimoji="1" lang="en-US" altLang="ja-JP" sz="2000" dirty="0"/>
              <a:t> </a:t>
            </a:r>
            <a:r>
              <a:rPr kumimoji="1" lang="ja-JP" altLang="en-US" sz="2000" dirty="0"/>
              <a:t>がある． この値は南西部地域で増加する傾向がある．たとえば，沖縄は </a:t>
            </a:r>
            <a:r>
              <a:rPr kumimoji="1" lang="en-US" altLang="ja-JP" sz="2000" dirty="0"/>
              <a:t>1.83</a:t>
            </a:r>
            <a:r>
              <a:rPr kumimoji="1" lang="ja-JP" altLang="en-US" sz="2000" dirty="0"/>
              <a:t>で，日本で最も高い値である． 一方，都市部は出生率が低い傾向にあり，特に東京は</a:t>
            </a:r>
            <a:r>
              <a:rPr kumimoji="1" lang="en-US" altLang="ja-JP" sz="2000" dirty="0"/>
              <a:t>1.12</a:t>
            </a:r>
            <a:r>
              <a:rPr kumimoji="1" lang="ja-JP" altLang="en-US" sz="2000" dirty="0"/>
              <a:t>と最も低い． 実質，</a:t>
            </a:r>
            <a:r>
              <a:rPr kumimoji="1" lang="en-US" altLang="ja-JP" sz="2000" dirty="0"/>
              <a:t>2020</a:t>
            </a:r>
            <a:r>
              <a:rPr kumimoji="1" lang="ja-JP" altLang="en-US" sz="2000" dirty="0"/>
              <a:t>年の日本全体は</a:t>
            </a:r>
            <a:r>
              <a:rPr kumimoji="1" lang="en-US" altLang="ja-JP" sz="2000" dirty="0"/>
              <a:t>1.33</a:t>
            </a:r>
            <a:r>
              <a:rPr kumimoji="1" lang="ja-JP" altLang="en-US" sz="2000" dirty="0"/>
              <a:t>である．</a:t>
            </a:r>
            <a:endParaRPr kumimoji="1" lang="en-US" altLang="ja-JP" sz="2000" dirty="0"/>
          </a:p>
        </p:txBody>
      </p:sp>
      <p:sp>
        <p:nvSpPr>
          <p:cNvPr id="7" name="テキスト ボックス 6">
            <a:extLst>
              <a:ext uri="{FF2B5EF4-FFF2-40B4-BE49-F238E27FC236}">
                <a16:creationId xmlns:a16="http://schemas.microsoft.com/office/drawing/2014/main" id="{A055A447-932A-4CAA-803C-92DDE78AEB99}"/>
              </a:ext>
            </a:extLst>
          </p:cNvPr>
          <p:cNvSpPr txBox="1"/>
          <p:nvPr/>
        </p:nvSpPr>
        <p:spPr>
          <a:xfrm>
            <a:off x="5905500" y="2308860"/>
            <a:ext cx="2053756" cy="369332"/>
          </a:xfrm>
          <a:prstGeom prst="rect">
            <a:avLst/>
          </a:prstGeom>
          <a:noFill/>
        </p:spPr>
        <p:txBody>
          <a:bodyPr wrap="square" rtlCol="0">
            <a:spAutoFit/>
          </a:bodyPr>
          <a:lstStyle/>
          <a:p>
            <a:r>
              <a:rPr kumimoji="1" lang="ja-JP" altLang="en-US" dirty="0"/>
              <a:t>沖縄県</a:t>
            </a:r>
            <a:r>
              <a:rPr kumimoji="1" lang="en-US" altLang="ja-JP" dirty="0"/>
              <a:t>(1.83)</a:t>
            </a:r>
            <a:endParaRPr kumimoji="1" lang="ja-JP" altLang="en-US" dirty="0"/>
          </a:p>
        </p:txBody>
      </p:sp>
      <p:cxnSp>
        <p:nvCxnSpPr>
          <p:cNvPr id="9" name="直線コネクタ 8">
            <a:extLst>
              <a:ext uri="{FF2B5EF4-FFF2-40B4-BE49-F238E27FC236}">
                <a16:creationId xmlns:a16="http://schemas.microsoft.com/office/drawing/2014/main" id="{B476A415-D749-4681-9067-C4809D674702}"/>
              </a:ext>
            </a:extLst>
          </p:cNvPr>
          <p:cNvCxnSpPr>
            <a:cxnSpLocks/>
            <a:stCxn id="7" idx="2"/>
          </p:cNvCxnSpPr>
          <p:nvPr/>
        </p:nvCxnSpPr>
        <p:spPr>
          <a:xfrm>
            <a:off x="6932378" y="2678192"/>
            <a:ext cx="446432"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FA24746-4E6E-431D-83E0-4441387A2543}"/>
              </a:ext>
            </a:extLst>
          </p:cNvPr>
          <p:cNvSpPr txBox="1"/>
          <p:nvPr/>
        </p:nvSpPr>
        <p:spPr>
          <a:xfrm>
            <a:off x="8534400" y="4393675"/>
            <a:ext cx="1643270" cy="369332"/>
          </a:xfrm>
          <a:prstGeom prst="rect">
            <a:avLst/>
          </a:prstGeom>
          <a:noFill/>
        </p:spPr>
        <p:txBody>
          <a:bodyPr wrap="square" rtlCol="0">
            <a:spAutoFit/>
          </a:bodyPr>
          <a:lstStyle/>
          <a:p>
            <a:r>
              <a:rPr lang="ja-JP" altLang="en-US" dirty="0"/>
              <a:t>東京都</a:t>
            </a:r>
            <a:r>
              <a:rPr lang="en-US" altLang="ja-JP" dirty="0"/>
              <a:t>(1.12)</a:t>
            </a:r>
            <a:endParaRPr kumimoji="1" lang="ja-JP" altLang="en-US" dirty="0"/>
          </a:p>
        </p:txBody>
      </p:sp>
      <p:cxnSp>
        <p:nvCxnSpPr>
          <p:cNvPr id="18" name="直線コネクタ 17">
            <a:extLst>
              <a:ext uri="{FF2B5EF4-FFF2-40B4-BE49-F238E27FC236}">
                <a16:creationId xmlns:a16="http://schemas.microsoft.com/office/drawing/2014/main" id="{539A2A68-0363-4DF7-90FB-448D87A4874F}"/>
              </a:ext>
            </a:extLst>
          </p:cNvPr>
          <p:cNvCxnSpPr>
            <a:cxnSpLocks/>
          </p:cNvCxnSpPr>
          <p:nvPr/>
        </p:nvCxnSpPr>
        <p:spPr>
          <a:xfrm>
            <a:off x="8698727" y="3760967"/>
            <a:ext cx="270013" cy="696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B39AF67F-78DB-4DCE-832D-A0304058D8EE}"/>
              </a:ext>
            </a:extLst>
          </p:cNvPr>
          <p:cNvSpPr txBox="1"/>
          <p:nvPr/>
        </p:nvSpPr>
        <p:spPr>
          <a:xfrm>
            <a:off x="5829300" y="5653306"/>
            <a:ext cx="5349240" cy="246221"/>
          </a:xfrm>
          <a:prstGeom prst="rect">
            <a:avLst/>
          </a:prstGeom>
          <a:noFill/>
        </p:spPr>
        <p:txBody>
          <a:bodyPr wrap="square">
            <a:spAutoFit/>
          </a:bodyPr>
          <a:lstStyle/>
          <a:p>
            <a:pPr algn="l"/>
            <a:r>
              <a:rPr lang="ja-JP" altLang="en-US" sz="1000" b="0" i="0" u="none" strike="noStrike" baseline="0" dirty="0">
                <a:latin typeface="CMR12"/>
              </a:rPr>
              <a:t>出典：国立社会保障・人口問題研究所「</a:t>
            </a:r>
            <a:r>
              <a:rPr lang="en-US" altLang="ja-JP" sz="1000" b="0" i="0" u="none" strike="noStrike" baseline="0" dirty="0">
                <a:latin typeface="CMR12"/>
              </a:rPr>
              <a:t>2022</a:t>
            </a:r>
            <a:r>
              <a:rPr lang="ja-JP" altLang="en-US" sz="1000" b="0" i="0" u="none" strike="noStrike" baseline="0" dirty="0">
                <a:latin typeface="CMR12"/>
              </a:rPr>
              <a:t>年人口統計資料集」</a:t>
            </a:r>
            <a:r>
              <a:rPr lang="pt-BR" altLang="ja-JP" sz="1000" b="0" i="0" u="none" strike="noStrike" baseline="0" dirty="0">
                <a:latin typeface="CMR12"/>
              </a:rPr>
              <a:t>.</a:t>
            </a:r>
            <a:endParaRPr lang="ja-JP" altLang="en-US" sz="1000" dirty="0"/>
          </a:p>
        </p:txBody>
      </p:sp>
    </p:spTree>
    <p:extLst>
      <p:ext uri="{BB962C8B-B14F-4D97-AF65-F5344CB8AC3E}">
        <p14:creationId xmlns:p14="http://schemas.microsoft.com/office/powerpoint/2010/main" val="144681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5AEE1A-E6E0-1F1C-A6ED-1FC813DC0BFE}"/>
              </a:ext>
            </a:extLst>
          </p:cNvPr>
          <p:cNvSpPr>
            <a:spLocks noGrp="1"/>
          </p:cNvSpPr>
          <p:nvPr>
            <p:ph type="title"/>
          </p:nvPr>
        </p:nvSpPr>
        <p:spPr/>
        <p:txBody>
          <a:bodyPr/>
          <a:lstStyle/>
          <a:p>
            <a:r>
              <a:rPr lang="ja-JP" altLang="en-US" dirty="0"/>
              <a:t>人口国際移動の評価への応用</a:t>
            </a:r>
          </a:p>
        </p:txBody>
      </p:sp>
      <p:sp>
        <p:nvSpPr>
          <p:cNvPr id="6" name="テキスト プレースホルダー 5">
            <a:extLst>
              <a:ext uri="{FF2B5EF4-FFF2-40B4-BE49-F238E27FC236}">
                <a16:creationId xmlns:a16="http://schemas.microsoft.com/office/drawing/2014/main" id="{B4EB15BA-8E59-B472-8659-1087A653986C}"/>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74016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BFE5AB-0FA8-E127-DF35-B7683874CAF7}"/>
              </a:ext>
            </a:extLst>
          </p:cNvPr>
          <p:cNvSpPr>
            <a:spLocks noGrp="1"/>
          </p:cNvSpPr>
          <p:nvPr>
            <p:ph type="title"/>
          </p:nvPr>
        </p:nvSpPr>
        <p:spPr/>
        <p:txBody>
          <a:bodyPr/>
          <a:lstStyle/>
          <a:p>
            <a:r>
              <a:rPr lang="ja-JP" altLang="en-US" dirty="0"/>
              <a:t>日本における外国人流入の現状</a:t>
            </a:r>
          </a:p>
        </p:txBody>
      </p:sp>
      <p:pic>
        <p:nvPicPr>
          <p:cNvPr id="8" name="コンテンツ プレースホルダー 7" descr="小麦畑で自由に走っている人">
            <a:extLst>
              <a:ext uri="{FF2B5EF4-FFF2-40B4-BE49-F238E27FC236}">
                <a16:creationId xmlns:a16="http://schemas.microsoft.com/office/drawing/2014/main" id="{013A1D37-BCD9-1BA0-2365-75926ACFE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0" y="2862944"/>
            <a:ext cx="2882963" cy="1921506"/>
          </a:xfrm>
        </p:spPr>
      </p:pic>
      <p:sp>
        <p:nvSpPr>
          <p:cNvPr id="6" name="テキスト プレースホルダー 5">
            <a:extLst>
              <a:ext uri="{FF2B5EF4-FFF2-40B4-BE49-F238E27FC236}">
                <a16:creationId xmlns:a16="http://schemas.microsoft.com/office/drawing/2014/main" id="{B2596C23-3E4D-04C9-13F9-C2FDA6AEEC3E}"/>
              </a:ext>
            </a:extLst>
          </p:cNvPr>
          <p:cNvSpPr>
            <a:spLocks noGrp="1"/>
          </p:cNvSpPr>
          <p:nvPr>
            <p:ph type="body" sz="half" idx="2"/>
          </p:nvPr>
        </p:nvSpPr>
        <p:spPr>
          <a:xfrm>
            <a:off x="839788" y="2057399"/>
            <a:ext cx="3932237" cy="4452257"/>
          </a:xfrm>
        </p:spPr>
        <p:txBody>
          <a:bodyPr>
            <a:normAutofit/>
          </a:bodyPr>
          <a:lstStyle/>
          <a:p>
            <a:r>
              <a:rPr lang="ja-JP" altLang="en-US" dirty="0"/>
              <a:t>日本では、短期滞在が可能な技能実習生制度や，ビザ発給条件の緩和など、外国人労働者の受け入れを促進する取り組みが行われている</a:t>
            </a:r>
            <a:r>
              <a:rPr lang="en-US" altLang="ja-JP" dirty="0"/>
              <a:t>.</a:t>
            </a:r>
            <a:r>
              <a:rPr lang="ja-JP" altLang="en-US" dirty="0"/>
              <a:t>　しかし，日本は移民政策に慎重である</a:t>
            </a:r>
            <a:r>
              <a:rPr lang="en-US" altLang="ja-JP" dirty="0"/>
              <a:t>.</a:t>
            </a:r>
            <a:r>
              <a:rPr lang="ja-JP" altLang="en-US" dirty="0"/>
              <a:t>　また、年齢別や都道府県別の外国人の流入・流出に関する十分なデータが</a:t>
            </a:r>
            <a:r>
              <a:rPr lang="ja-JP" altLang="en-US"/>
              <a:t>ないため，移民</a:t>
            </a:r>
            <a:r>
              <a:rPr lang="ja-JP" altLang="en-US" dirty="0"/>
              <a:t>の影響を十分に</a:t>
            </a:r>
            <a:r>
              <a:rPr lang="ja-JP" altLang="en-US"/>
              <a:t>評価し，効果的</a:t>
            </a:r>
            <a:r>
              <a:rPr lang="ja-JP" altLang="en-US" dirty="0"/>
              <a:t>な方法論を検討することは困難である</a:t>
            </a:r>
            <a:r>
              <a:rPr lang="en-US" altLang="ja-JP" dirty="0"/>
              <a:t>.</a:t>
            </a:r>
          </a:p>
          <a:p>
            <a:r>
              <a:rPr lang="ja-JP" altLang="en-US" dirty="0"/>
              <a:t>国際人口移動の研究では，どの年齢層の外国人労働者をどの地域で受け入れるかを決めることが，労働力人口や市場規模の維持に大きく影響すると考えられている。しかし，出生率の低い都市部への外国人住民の流入と、労働力不足の地方への労働力の流入のどちらが人口減少対策として有効であるかという問題がある</a:t>
            </a:r>
            <a:r>
              <a:rPr lang="en-US" altLang="ja-JP" dirty="0"/>
              <a:t>.</a:t>
            </a:r>
            <a:endParaRPr lang="ja-JP" altLang="en-US" dirty="0"/>
          </a:p>
          <a:p>
            <a:endParaRPr lang="en-US" altLang="ja-JP" dirty="0"/>
          </a:p>
        </p:txBody>
      </p:sp>
      <p:pic>
        <p:nvPicPr>
          <p:cNvPr id="10" name="図 9" descr="道と高層ビルの背景">
            <a:extLst>
              <a:ext uri="{FF2B5EF4-FFF2-40B4-BE49-F238E27FC236}">
                <a16:creationId xmlns:a16="http://schemas.microsoft.com/office/drawing/2014/main" id="{2F9ACBE5-8702-E50A-0249-B0F921204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759" y="2871019"/>
            <a:ext cx="2882963" cy="1921506"/>
          </a:xfrm>
          <a:prstGeom prst="rect">
            <a:avLst/>
          </a:prstGeom>
        </p:spPr>
      </p:pic>
      <p:pic>
        <p:nvPicPr>
          <p:cNvPr id="12" name="グラフィックス 11" descr="事業の成長 単色塗りつぶし">
            <a:extLst>
              <a:ext uri="{FF2B5EF4-FFF2-40B4-BE49-F238E27FC236}">
                <a16:creationId xmlns:a16="http://schemas.microsoft.com/office/drawing/2014/main" id="{773FB1EB-E6FD-BA58-66C6-8FB9EC794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086" y="5159829"/>
            <a:ext cx="1447800" cy="1447800"/>
          </a:xfrm>
          <a:prstGeom prst="rect">
            <a:avLst/>
          </a:prstGeom>
        </p:spPr>
      </p:pic>
      <p:pic>
        <p:nvPicPr>
          <p:cNvPr id="14" name="グラフィックス 13" descr="ユーザー 単色塗りつぶし">
            <a:extLst>
              <a:ext uri="{FF2B5EF4-FFF2-40B4-BE49-F238E27FC236}">
                <a16:creationId xmlns:a16="http://schemas.microsoft.com/office/drawing/2014/main" id="{62153125-FB68-34CF-9C5C-DA3702EB14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3786" y="1142999"/>
            <a:ext cx="914400" cy="914400"/>
          </a:xfrm>
          <a:prstGeom prst="rect">
            <a:avLst/>
          </a:prstGeom>
        </p:spPr>
      </p:pic>
      <p:sp>
        <p:nvSpPr>
          <p:cNvPr id="15" name="テキスト ボックス 14">
            <a:extLst>
              <a:ext uri="{FF2B5EF4-FFF2-40B4-BE49-F238E27FC236}">
                <a16:creationId xmlns:a16="http://schemas.microsoft.com/office/drawing/2014/main" id="{294F1A0C-FE0E-F1F3-AEDE-D5699C99D4D0}"/>
              </a:ext>
            </a:extLst>
          </p:cNvPr>
          <p:cNvSpPr txBox="1"/>
          <p:nvPr/>
        </p:nvSpPr>
        <p:spPr>
          <a:xfrm>
            <a:off x="7846469" y="1970313"/>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Immigrants</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FC72D224-A377-CFA9-0E59-6A4DD44E77D8}"/>
              </a:ext>
            </a:extLst>
          </p:cNvPr>
          <p:cNvSpPr txBox="1"/>
          <p:nvPr/>
        </p:nvSpPr>
        <p:spPr>
          <a:xfrm>
            <a:off x="6001340" y="4876799"/>
            <a:ext cx="19724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Urban Areas</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7505AA2D-E4BE-D75C-145B-9E289D7BDC8C}"/>
              </a:ext>
            </a:extLst>
          </p:cNvPr>
          <p:cNvSpPr txBox="1"/>
          <p:nvPr/>
        </p:nvSpPr>
        <p:spPr>
          <a:xfrm>
            <a:off x="9479516" y="4876799"/>
            <a:ext cx="19724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Rural Areas</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矢印: 下 20">
            <a:extLst>
              <a:ext uri="{FF2B5EF4-FFF2-40B4-BE49-F238E27FC236}">
                <a16:creationId xmlns:a16="http://schemas.microsoft.com/office/drawing/2014/main" id="{8F6A8513-150B-E0BF-67F2-5342E4D75219}"/>
              </a:ext>
            </a:extLst>
          </p:cNvPr>
          <p:cNvSpPr/>
          <p:nvPr/>
        </p:nvSpPr>
        <p:spPr>
          <a:xfrm rot="19253778">
            <a:off x="6695742" y="5158167"/>
            <a:ext cx="631372" cy="914400"/>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矢印: 下 22">
            <a:extLst>
              <a:ext uri="{FF2B5EF4-FFF2-40B4-BE49-F238E27FC236}">
                <a16:creationId xmlns:a16="http://schemas.microsoft.com/office/drawing/2014/main" id="{52F2ADA9-D074-436B-8586-0B59454F0503}"/>
              </a:ext>
            </a:extLst>
          </p:cNvPr>
          <p:cNvSpPr/>
          <p:nvPr/>
        </p:nvSpPr>
        <p:spPr>
          <a:xfrm rot="2855155">
            <a:off x="9584615" y="5102165"/>
            <a:ext cx="631372" cy="914400"/>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5" name="グラフィックス 24" descr="矢印: 左回転 単色塗りつぶし">
            <a:extLst>
              <a:ext uri="{FF2B5EF4-FFF2-40B4-BE49-F238E27FC236}">
                <a16:creationId xmlns:a16="http://schemas.microsoft.com/office/drawing/2014/main" id="{46978769-5023-5829-3BC2-EBB88AAD7A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904700">
            <a:off x="6349315" y="1240579"/>
            <a:ext cx="1448192" cy="1448192"/>
          </a:xfrm>
          <a:prstGeom prst="rect">
            <a:avLst/>
          </a:prstGeom>
        </p:spPr>
      </p:pic>
      <p:pic>
        <p:nvPicPr>
          <p:cNvPr id="27" name="グラフィックス 26" descr="矢印: 右回転 単色塗りつぶし">
            <a:extLst>
              <a:ext uri="{FF2B5EF4-FFF2-40B4-BE49-F238E27FC236}">
                <a16:creationId xmlns:a16="http://schemas.microsoft.com/office/drawing/2014/main" id="{E428573B-8D74-7C5E-FD49-7583000575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8966">
            <a:off x="9116429" y="1263211"/>
            <a:ext cx="1382500" cy="1382500"/>
          </a:xfrm>
          <a:prstGeom prst="rect">
            <a:avLst/>
          </a:prstGeom>
        </p:spPr>
      </p:pic>
      <p:pic>
        <p:nvPicPr>
          <p:cNvPr id="29" name="グラフィックス 28" descr="疑問符 単色塗りつぶし">
            <a:extLst>
              <a:ext uri="{FF2B5EF4-FFF2-40B4-BE49-F238E27FC236}">
                <a16:creationId xmlns:a16="http://schemas.microsoft.com/office/drawing/2014/main" id="{4B8B50AC-7FC4-67B0-FEEA-62A561D040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13901" y="373618"/>
            <a:ext cx="914400" cy="914400"/>
          </a:xfrm>
          <a:prstGeom prst="rect">
            <a:avLst/>
          </a:prstGeom>
        </p:spPr>
      </p:pic>
    </p:spTree>
    <p:extLst>
      <p:ext uri="{BB962C8B-B14F-4D97-AF65-F5344CB8AC3E}">
        <p14:creationId xmlns:p14="http://schemas.microsoft.com/office/powerpoint/2010/main" val="790424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66CD6-ED50-01A5-A3CA-126A2E754017}"/>
              </a:ext>
            </a:extLst>
          </p:cNvPr>
          <p:cNvSpPr>
            <a:spLocks noGrp="1"/>
          </p:cNvSpPr>
          <p:nvPr>
            <p:ph type="title"/>
          </p:nvPr>
        </p:nvSpPr>
        <p:spPr/>
        <p:txBody>
          <a:bodyPr/>
          <a:lstStyle/>
          <a:p>
            <a:r>
              <a:rPr kumimoji="1" lang="ja-JP" altLang="en-US" dirty="0"/>
              <a:t>移民を含む多地域レスリー行列モデル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07C497B-01DA-E776-C235-C9AAE04E7C2C}"/>
                  </a:ext>
                </a:extLst>
              </p:cNvPr>
              <p:cNvSpPr>
                <a:spLocks noGrp="1"/>
              </p:cNvSpPr>
              <p:nvPr>
                <p:ph idx="1"/>
              </p:nvPr>
            </p:nvSpPr>
            <p:spPr/>
            <p:txBody>
              <a:bodyPr>
                <a:normAutofit lnSpcReduction="10000"/>
              </a:bodyPr>
              <a:lstStyle/>
              <a:p>
                <a:r>
                  <a:rPr kumimoji="1" lang="ja-JP" altLang="en-US" sz="2400" dirty="0"/>
                  <a:t>移民を含む多地域レスリー行列モデル</a:t>
                </a:r>
                <a:r>
                  <a:rPr kumimoji="1" lang="fr-FR" altLang="ja-JP" sz="2400" dirty="0"/>
                  <a:t>:</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400" b="1" i="1" u="none" strike="noStrike" kern="1200" cap="none" spc="0" normalizeH="0" baseline="0" noProof="0">
                              <a:ln>
                                <a:noFill/>
                              </a:ln>
                              <a:solidFill>
                                <a:prstClr val="black"/>
                              </a:solidFill>
                              <a:effectLst/>
                              <a:uLnTx/>
                              <a:uFillTx/>
                              <a:latin typeface="Cambria Math" panose="02040503050406030204" pitchFamily="18" charset="0"/>
                            </a:rPr>
                            <m:t>𝒑</m:t>
                          </m:r>
                        </m:e>
                        <m:sub>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rPr>
                            <m:t>𝑡</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i="1" smtClean="0">
                              <a:latin typeface="Cambria Math" panose="02040503050406030204" pitchFamily="18" charset="0"/>
                            </a:rPr>
                            <m:t>𝑳</m:t>
                          </m:r>
                          <m:r>
                            <a:rPr lang="en-US" altLang="ja-JP" sz="2400" b="1" i="1">
                              <a:latin typeface="Cambria Math" panose="02040503050406030204" pitchFamily="18" charset="0"/>
                            </a:rPr>
                            <m:t>𝒑</m:t>
                          </m:r>
                        </m:e>
                        <m:sub>
                          <m:r>
                            <a:rPr lang="en-US" altLang="ja-JP" sz="2400" i="1">
                              <a:latin typeface="Cambria Math" panose="02040503050406030204" pitchFamily="18" charset="0"/>
                            </a:rPr>
                            <m:t>𝑡</m:t>
                          </m:r>
                        </m:sub>
                      </m:sSub>
                      <m:r>
                        <a:rPr lang="en-US" altLang="ja-JP" sz="2400" b="0" i="1" smtClean="0">
                          <a:latin typeface="Cambria Math" panose="02040503050406030204" pitchFamily="18" charset="0"/>
                        </a:rPr>
                        <m:t>+</m:t>
                      </m:r>
                      <m:r>
                        <a:rPr lang="en-US" altLang="ja-JP" sz="2400" b="1" i="1" smtClean="0">
                          <a:latin typeface="Cambria Math" panose="02040503050406030204" pitchFamily="18" charset="0"/>
                        </a:rPr>
                        <m:t>𝒒</m:t>
                      </m:r>
                    </m:oMath>
                  </m:oMathPara>
                </a14:m>
                <a:endParaRPr lang="en-US" altLang="ja-JP" sz="2400" b="1" i="0" dirty="0">
                  <a:latin typeface="游ゴシック" panose="020F0502020204030204"/>
                </a:endParaRPr>
              </a:p>
              <a:p>
                <a:r>
                  <a:rPr kumimoji="1" lang="ja-JP" altLang="en-US" sz="2400" dirty="0"/>
                  <a:t>人口減少システムには、定常的な年齢</a:t>
                </a:r>
                <a:r>
                  <a:rPr kumimoji="1" lang="en-US" altLang="ja-JP" sz="2400" dirty="0"/>
                  <a:t>-</a:t>
                </a:r>
                <a:r>
                  <a:rPr kumimoji="1" lang="ja-JP" altLang="en-US" sz="2400" dirty="0"/>
                  <a:t>都道府県構造の正確な形がある</a:t>
                </a:r>
                <a:r>
                  <a:rPr kumimoji="1" lang="en-US" altLang="ja-JP" sz="2400" dirty="0"/>
                  <a:t>.</a:t>
                </a:r>
                <a:endParaRPr kumimoji="1" lang="en-US" altLang="ja-JP" sz="2400" b="1" i="1" u="none" strike="noStrike" kern="1200" cap="none" spc="0" normalizeH="0" baseline="0" noProof="0" dirty="0">
                  <a:ln>
                    <a:noFill/>
                  </a:ln>
                  <a:solidFill>
                    <a:prstClr val="black"/>
                  </a:solidFill>
                  <a:effectLst/>
                  <a:uLnTx/>
                  <a:uFillTx/>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t>𝒑</m:t>
                          </m:r>
                        </m:e>
                        <m:sub>
                          <m: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t>∞</m:t>
                          </m:r>
                        </m:sub>
                      </m:sSub>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rPr>
                                <m:t>𝑰</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rPr>
                                <m:t>−</m:t>
                              </m:r>
                              <m:r>
                                <a:rPr lang="en-US" altLang="ja-JP" sz="2400" b="1" i="1">
                                  <a:latin typeface="Cambria Math" panose="02040503050406030204" pitchFamily="18" charset="0"/>
                                </a:rPr>
                                <m:t>𝑳</m:t>
                              </m:r>
                            </m:e>
                          </m:d>
                        </m:e>
                        <m:sup>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rPr>
                            <m:t>−1</m:t>
                          </m:r>
                        </m:sup>
                      </m:sSup>
                      <m:r>
                        <a:rPr lang="en-US" altLang="ja-JP" sz="2400" b="1" i="1">
                          <a:latin typeface="Cambria Math" panose="02040503050406030204" pitchFamily="18" charset="0"/>
                        </a:rPr>
                        <m:t>𝒒</m:t>
                      </m:r>
                      <m:r>
                        <a:rPr lang="en-US" altLang="ja-JP" sz="2400" b="1" i="1" smtClean="0">
                          <a:latin typeface="Cambria Math" panose="02040503050406030204" pitchFamily="18" charset="0"/>
                        </a:rPr>
                        <m:t>&gt;</m:t>
                      </m:r>
                      <m:r>
                        <a:rPr lang="en-US" altLang="ja-JP" sz="2400" b="1" i="1" smtClean="0">
                          <a:latin typeface="Cambria Math" panose="02040503050406030204" pitchFamily="18" charset="0"/>
                        </a:rPr>
                        <m:t>𝟎</m:t>
                      </m:r>
                    </m:oMath>
                  </m:oMathPara>
                </a14:m>
                <a:endParaRPr kumimoji="1" lang="fr-FR" altLang="ja-JP" sz="2400" dirty="0"/>
              </a:p>
              <a:p>
                <a:r>
                  <a:rPr kumimoji="1" lang="ja-JP" altLang="en-US" sz="2400" dirty="0"/>
                  <a:t>本研究では、移民の効果を、全定常人口に対する移民コーホートの変化率として以下のように定義しています：</a:t>
                </a:r>
                <a:endParaRPr kumimoji="1" lang="en-US" altLang="ja-JP" sz="2400" dirty="0"/>
              </a:p>
              <a:p>
                <a:pPr marL="0" indent="0">
                  <a:buNone/>
                </a:pPr>
                <a:r>
                  <a:rPr lang="ja-JP" altLang="en-US" sz="2400" dirty="0"/>
                  <a:t>　　　　　移民の影響</a:t>
                </a:r>
                <a:r>
                  <a:rPr kumimoji="1" lang="en-US" altLang="ja-JP" sz="2400" b="0" dirty="0"/>
                  <a:t>:</a:t>
                </a:r>
                <a14:m>
                  <m:oMath xmlns:m="http://schemas.openxmlformats.org/officeDocument/2006/math">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a:rPr kumimoji="1" lang="en-US" altLang="ja-JP" sz="2400" b="0" i="1" smtClean="0">
                                <a:latin typeface="Cambria Math" panose="02040503050406030204" pitchFamily="18" charset="0"/>
                              </a:rPr>
                              <m:t>∞</m:t>
                            </m:r>
                          </m:sub>
                        </m:sSub>
                      </m:num>
                      <m:den>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den>
                    </m:f>
                    <m:r>
                      <a:rPr kumimoji="1" lang="en-US" altLang="ja-JP" sz="2400" b="0" i="1" smtClean="0">
                        <a:latin typeface="Cambria Math" panose="02040503050406030204" pitchFamily="18" charset="0"/>
                      </a:rPr>
                      <m:t>, </m:t>
                    </m:r>
                  </m:oMath>
                </a14:m>
                <a:endParaRPr kumimoji="1" lang="en-US" altLang="ja-JP" sz="2400" b="0" i="1" dirty="0">
                  <a:latin typeface="Cambria Math" panose="02040503050406030204" pitchFamily="18" charset="0"/>
                </a:endParaRPr>
              </a:p>
              <a:p>
                <a:pPr marL="0" indent="0">
                  <a:buNone/>
                </a:pPr>
                <a:endParaRPr kumimoji="1" lang="en-US" altLang="ja-JP" sz="24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𝑁</m:t>
                          </m:r>
                        </m:e>
                        <m:sub>
                          <m:r>
                            <a:rPr kumimoji="1" lang="en-US" altLang="ja-JP" sz="2400" b="0" i="1" smtClean="0">
                              <a:latin typeface="Cambria Math" panose="02040503050406030204" pitchFamily="18" charset="0"/>
                            </a:rPr>
                            <m:t>∞</m:t>
                          </m:r>
                        </m:sub>
                      </m:sSub>
                      <m:r>
                        <a:rPr kumimoji="1" lang="en-US" altLang="ja-JP" sz="2400" b="0" i="1" smtClean="0">
                          <a:latin typeface="Cambria Math" panose="02040503050406030204" pitchFamily="18" charset="0"/>
                        </a:rPr>
                        <m:t>≔</m:t>
                      </m:r>
                      <m:nary>
                        <m:naryPr>
                          <m:chr m:val="∑"/>
                          <m:ctrlPr>
                            <a:rPr kumimoji="1" lang="en-US" altLang="ja-JP" sz="2400" b="0" i="1" smtClean="0">
                              <a:latin typeface="Cambria Math" panose="02040503050406030204" pitchFamily="18" charset="0"/>
                            </a:rPr>
                          </m:ctrlPr>
                        </m:naryPr>
                        <m:sub>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=0</m:t>
                          </m:r>
                        </m:sub>
                        <m:sup>
                          <m:r>
                            <a:rPr kumimoji="1" lang="en-US" altLang="ja-JP" sz="2400" b="0" i="1" smtClean="0">
                              <a:latin typeface="Cambria Math" panose="02040503050406030204" pitchFamily="18" charset="0"/>
                            </a:rPr>
                            <m:t>𝜔</m:t>
                          </m:r>
                        </m:sup>
                        <m:e>
                          <m:nary>
                            <m:naryPr>
                              <m:chr m:val="∑"/>
                              <m:ctrlPr>
                                <a:rPr kumimoji="1" lang="en-US" altLang="ja-JP" sz="2400" b="0" i="1" smtClean="0">
                                  <a:latin typeface="Cambria Math" panose="02040503050406030204" pitchFamily="18" charset="0"/>
                                </a:rPr>
                              </m:ctrlPr>
                            </m:naryPr>
                            <m:sub>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𝑖</m:t>
                                  </m:r>
                                </m:e>
                              </m:d>
                            </m:e>
                          </m:nary>
                        </m:e>
                      </m:nary>
                      <m:r>
                        <a:rPr kumimoji="1" lang="en-US" altLang="ja-JP" sz="2400" b="0" i="1" smtClean="0">
                          <a:latin typeface="Cambria Math" panose="02040503050406030204" pitchFamily="18" charset="0"/>
                        </a:rPr>
                        <m:t>.</m:t>
                      </m:r>
                    </m:oMath>
                  </m:oMathPara>
                </a14:m>
                <a:endParaRPr kumimoji="1" lang="fr-FR" altLang="ja-JP" sz="2400" dirty="0"/>
              </a:p>
            </p:txBody>
          </p:sp>
        </mc:Choice>
        <mc:Fallback xmlns="">
          <p:sp>
            <p:nvSpPr>
              <p:cNvPr id="3" name="コンテンツ プレースホルダー 2">
                <a:extLst>
                  <a:ext uri="{FF2B5EF4-FFF2-40B4-BE49-F238E27FC236}">
                    <a16:creationId xmlns:a16="http://schemas.microsoft.com/office/drawing/2014/main" id="{B07C497B-01DA-E776-C235-C9AAE04E7C2C}"/>
                  </a:ext>
                </a:extLst>
              </p:cNvPr>
              <p:cNvSpPr>
                <a:spLocks noGrp="1" noRot="1" noChangeAspect="1" noMove="1" noResize="1" noEditPoints="1" noAdjustHandles="1" noChangeArrowheads="1" noChangeShapeType="1" noTextEdit="1"/>
              </p:cNvSpPr>
              <p:nvPr>
                <p:ph idx="1"/>
              </p:nvPr>
            </p:nvSpPr>
            <p:spPr>
              <a:blipFill>
                <a:blip r:embed="rId2"/>
                <a:stretch>
                  <a:fillRect l="-1283" t="-22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プレースホルダー 3">
                <a:extLst>
                  <a:ext uri="{FF2B5EF4-FFF2-40B4-BE49-F238E27FC236}">
                    <a16:creationId xmlns:a16="http://schemas.microsoft.com/office/drawing/2014/main" id="{03B9746C-7220-82B2-FE11-1181F4B7CF33}"/>
                  </a:ext>
                </a:extLst>
              </p:cNvPr>
              <p:cNvSpPr>
                <a:spLocks noGrp="1"/>
              </p:cNvSpPr>
              <p:nvPr>
                <p:ph type="body" sz="half" idx="2"/>
              </p:nvPr>
            </p:nvSpPr>
            <p:spPr/>
            <p:txBody>
              <a:bodyPr/>
              <a:lstStyle/>
              <a:p>
                <a:r>
                  <a:rPr kumimoji="1" lang="ja-JP" altLang="en-US" dirty="0"/>
                  <a:t>・国際移動が人口減少に与える影響を検討するために，不十分なデータに頼らず，多地域レスリー行列モデルを再利用する</a:t>
                </a:r>
                <a:r>
                  <a:rPr lang="en-US" altLang="ja-JP" b="0" i="0" dirty="0">
                    <a:solidFill>
                      <a:srgbClr val="374151"/>
                    </a:solidFill>
                    <a:effectLst/>
                    <a:latin typeface="Söhne"/>
                  </a:rPr>
                  <a:t>.</a:t>
                </a:r>
              </a:p>
              <a:p>
                <a:r>
                  <a:rPr kumimoji="1" lang="ja-JP" altLang="en-US" dirty="0"/>
                  <a:t>・未知の年齢別・都道府県別の移住者流入ベクトルを考える</a:t>
                </a:r>
                <a:r>
                  <a:rPr kumimoji="1" lang="en-US" altLang="ja-JP" dirty="0"/>
                  <a:t>:</a:t>
                </a:r>
              </a:p>
              <a:p>
                <a:r>
                  <a:rPr lang="en-US" altLang="ja-JP" dirty="0"/>
                  <a:t>      </a:t>
                </a:r>
                <a:r>
                  <a:rPr kumimoji="1" lang="en-US" altLang="ja-JP" dirty="0"/>
                  <a:t> </a:t>
                </a:r>
                <a14:m>
                  <m:oMath xmlns:m="http://schemas.openxmlformats.org/officeDocument/2006/math">
                    <m:r>
                      <a:rPr kumimoji="1" lang="en-US" altLang="ja-JP" b="1" i="1" smtClean="0">
                        <a:latin typeface="Cambria Math" panose="02040503050406030204" pitchFamily="18" charset="0"/>
                      </a:rPr>
                      <m:t>𝒒</m:t>
                    </m:r>
                    <m:r>
                      <a:rPr kumimoji="1" lang="en-US" altLang="ja-JP" b="0" i="0" smtClean="0">
                        <a:latin typeface="Cambria Math" panose="02040503050406030204" pitchFamily="18" charset="0"/>
                      </a:rPr>
                      <m:t>=</m:t>
                    </m:r>
                    <m:sSub>
                      <m:sSubPr>
                        <m:ctrlPr>
                          <a:rPr kumimoji="1" lang="en-US" altLang="ja-JP" b="0" i="1" smtClean="0">
                            <a:latin typeface="Cambria Math" panose="02040503050406030204" pitchFamily="18" charset="0"/>
                          </a:rPr>
                        </m:ctrlPr>
                      </m:sSub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𝑞</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𝑖</m:t>
                                </m:r>
                              </m:e>
                            </m:d>
                          </m:e>
                        </m:d>
                      </m:e>
                      <m:sub>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𝜔</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≥0</m:t>
                    </m:r>
                  </m:oMath>
                </a14:m>
                <a:r>
                  <a:rPr kumimoji="1" lang="en-US" altLang="ja-JP" dirty="0"/>
                  <a:t>.</a:t>
                </a:r>
              </a:p>
              <a:p>
                <a:r>
                  <a:rPr kumimoji="1" lang="ja-JP" altLang="en-US" dirty="0"/>
                  <a:t>・人口減少社会では支配的な固有値が</a:t>
                </a:r>
                <a:r>
                  <a:rPr kumimoji="1" lang="en-US" altLang="ja-JP" dirty="0"/>
                  <a:t>1</a:t>
                </a:r>
                <a:r>
                  <a:rPr kumimoji="1" lang="ja-JP" altLang="en-US" dirty="0"/>
                  <a:t>より小さいので，自明でない定常人口が存在する</a:t>
                </a:r>
                <a:r>
                  <a:rPr kumimoji="1" lang="en-US" altLang="ja-JP" dirty="0"/>
                  <a:t>.</a:t>
                </a:r>
              </a:p>
              <a:p>
                <a:r>
                  <a:rPr lang="en-US" altLang="ja-JP" dirty="0"/>
                  <a:t>        </a:t>
                </a:r>
                <a14:m>
                  <m:oMath xmlns:m="http://schemas.openxmlformats.org/officeDocument/2006/math">
                    <m:r>
                      <a:rPr kumimoji="1" lang="en-US" altLang="ja-JP" b="0" i="0" smtClean="0">
                        <a:latin typeface="Cambria Math" panose="02040503050406030204" pitchFamily="18" charset="0"/>
                      </a:rPr>
                      <m:t>0&lt;</m:t>
                    </m:r>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𝒑</m:t>
                        </m:r>
                      </m:e>
                      <m:sub>
                        <m:r>
                          <a:rPr kumimoji="1" lang="en-US" altLang="ja-JP" b="1" i="1" smtClean="0">
                            <a:latin typeface="Cambria Math" panose="02040503050406030204" pitchFamily="18" charset="0"/>
                          </a:rPr>
                          <m:t>∞</m:t>
                        </m:r>
                      </m:sub>
                    </m:sSub>
                    <m:r>
                      <a:rPr kumimoji="1" lang="en-US" altLang="ja-JP" b="0" i="0" smtClean="0">
                        <a:latin typeface="Cambria Math" panose="02040503050406030204" pitchFamily="18" charset="0"/>
                      </a:rPr>
                      <m:t>=</m:t>
                    </m:r>
                    <m:limLow>
                      <m:limLowPr>
                        <m:ctrlPr>
                          <a:rPr kumimoji="1" lang="en-US" altLang="ja-JP" b="1" i="1" smtClean="0">
                            <a:latin typeface="Cambria Math" panose="02040503050406030204" pitchFamily="18" charset="0"/>
                          </a:rPr>
                        </m:ctrlPr>
                      </m:limLowPr>
                      <m:e>
                        <m:r>
                          <m:rPr>
                            <m:sty m:val="p"/>
                          </m:rPr>
                          <a:rPr kumimoji="1" lang="en-US" altLang="ja-JP" b="0" i="0" smtClean="0">
                            <a:latin typeface="Cambria Math" panose="02040503050406030204" pitchFamily="18" charset="0"/>
                          </a:rPr>
                          <m:t>lim</m:t>
                        </m:r>
                      </m:e>
                      <m:lim>
                        <m:r>
                          <m:rPr>
                            <m:sty m:val="p"/>
                          </m:rPr>
                          <a:rPr kumimoji="1" lang="en-US" altLang="ja-JP" b="0" i="0" smtClean="0">
                            <a:latin typeface="Cambria Math" panose="02040503050406030204" pitchFamily="18" charset="0"/>
                          </a:rPr>
                          <m:t>t</m:t>
                        </m:r>
                        <m:r>
                          <a:rPr kumimoji="1" lang="en-US" altLang="ja-JP" b="1" i="1" smtClean="0">
                            <a:latin typeface="Cambria Math" panose="02040503050406030204" pitchFamily="18" charset="0"/>
                          </a:rPr>
                          <m:t>↑∞</m:t>
                        </m:r>
                      </m:lim>
                    </m:limLow>
                    <m:sSub>
                      <m:sSubPr>
                        <m:ctrlPr>
                          <a:rPr lang="en-US" altLang="ja-JP" b="1" i="1" smtClean="0">
                            <a:latin typeface="Cambria Math" panose="02040503050406030204" pitchFamily="18" charset="0"/>
                          </a:rPr>
                        </m:ctrlPr>
                      </m:sSubPr>
                      <m:e>
                        <m:r>
                          <a:rPr lang="en-US" altLang="ja-JP" b="1" i="1">
                            <a:latin typeface="Cambria Math" panose="02040503050406030204" pitchFamily="18" charset="0"/>
                          </a:rPr>
                          <m:t>𝒑</m:t>
                        </m:r>
                      </m:e>
                      <m:sub>
                        <m:r>
                          <a:rPr lang="en-US" altLang="ja-JP" b="0" i="1" smtClean="0">
                            <a:latin typeface="Cambria Math" panose="02040503050406030204" pitchFamily="18" charset="0"/>
                          </a:rPr>
                          <m:t>𝑡</m:t>
                        </m:r>
                      </m:sub>
                    </m:sSub>
                    <m:r>
                      <a:rPr lang="en-US" altLang="ja-JP" b="0" i="1" smtClean="0">
                        <a:latin typeface="Cambria Math" panose="02040503050406030204" pitchFamily="18" charset="0"/>
                      </a:rPr>
                      <m:t>&lt;∞</m:t>
                    </m:r>
                  </m:oMath>
                </a14:m>
                <a:r>
                  <a:rPr kumimoji="1" lang="en-US" altLang="ja-JP" dirty="0"/>
                  <a:t>.</a:t>
                </a:r>
              </a:p>
              <a:p>
                <a:endParaRPr kumimoji="1" lang="en-US" altLang="ja-JP" dirty="0"/>
              </a:p>
            </p:txBody>
          </p:sp>
        </mc:Choice>
        <mc:Fallback xmlns="">
          <p:sp>
            <p:nvSpPr>
              <p:cNvPr id="4" name="テキスト プレースホルダー 3">
                <a:extLst>
                  <a:ext uri="{FF2B5EF4-FFF2-40B4-BE49-F238E27FC236}">
                    <a16:creationId xmlns:a16="http://schemas.microsoft.com/office/drawing/2014/main" id="{03B9746C-7220-82B2-FE11-1181F4B7CF33}"/>
                  </a:ext>
                </a:extLst>
              </p:cNvPr>
              <p:cNvSpPr>
                <a:spLocks noGrp="1" noRot="1" noChangeAspect="1" noMove="1" noResize="1" noEditPoints="1" noAdjustHandles="1" noChangeArrowheads="1" noChangeShapeType="1" noTextEdit="1"/>
              </p:cNvSpPr>
              <p:nvPr>
                <p:ph type="body" sz="half" idx="2"/>
              </p:nvPr>
            </p:nvSpPr>
            <p:spPr>
              <a:blipFill>
                <a:blip r:embed="rId3"/>
                <a:stretch>
                  <a:fillRect l="-930" t="-1120" r="-35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66849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471ADA8-E548-2040-3DCC-D7923A88F874}"/>
                  </a:ext>
                </a:extLst>
              </p:cNvPr>
              <p:cNvSpPr>
                <a:spLocks noGrp="1"/>
              </p:cNvSpPr>
              <p:nvPr>
                <p:ph type="title"/>
              </p:nvPr>
            </p:nvSpPr>
            <p:spPr/>
            <p:txBody>
              <a:bodyPr>
                <a:normAutofit/>
              </a:bodyPr>
              <a:lstStyle/>
              <a:p>
                <a14:m>
                  <m:oMath xmlns:m="http://schemas.openxmlformats.org/officeDocument/2006/math">
                    <m:sSup>
                      <m:sSupPr>
                        <m:ctrlPr>
                          <a:rPr kumimoji="1" lang="en-US" altLang="ja-JP" b="0"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r>
                              <a:rPr kumimoji="1" lang="en-US" altLang="ja-JP" b="0" i="1" smtClean="0">
                                <a:latin typeface="Cambria Math" panose="02040503050406030204" pitchFamily="18" charset="0"/>
                              </a:rPr>
                              <m:t>𝐼</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𝐿</m:t>
                            </m:r>
                          </m:e>
                        </m:d>
                      </m:e>
                      <m: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1</m:t>
                        </m:r>
                      </m:sup>
                    </m:sSup>
                  </m:oMath>
                </a14:m>
                <a:r>
                  <a:rPr kumimoji="1" lang="ja-JP" altLang="en-US" dirty="0"/>
                  <a:t>の構造</a:t>
                </a:r>
              </a:p>
            </p:txBody>
          </p:sp>
        </mc:Choice>
        <mc:Fallback xmlns="">
          <p:sp>
            <p:nvSpPr>
              <p:cNvPr id="2" name="タイトル 1">
                <a:extLst>
                  <a:ext uri="{FF2B5EF4-FFF2-40B4-BE49-F238E27FC236}">
                    <a16:creationId xmlns:a16="http://schemas.microsoft.com/office/drawing/2014/main" id="{3471ADA8-E548-2040-3DCC-D7923A88F874}"/>
                  </a:ext>
                </a:extLst>
              </p:cNvPr>
              <p:cNvSpPr>
                <a:spLocks noGrp="1" noRot="1" noChangeAspect="1" noMove="1" noResize="1" noEditPoints="1" noAdjustHandles="1" noChangeArrowheads="1" noChangeShapeType="1" noTextEdit="1"/>
              </p:cNvSpPr>
              <p:nvPr>
                <p:ph type="title"/>
              </p:nvPr>
            </p:nvSpPr>
            <p:spPr>
              <a:blipFill>
                <a:blip r:embed="rId2"/>
                <a:stretch>
                  <a:fillRect b="-12548"/>
                </a:stretch>
              </a:blipFill>
            </p:spPr>
            <p:txBody>
              <a:bodyPr/>
              <a:lstStyle/>
              <a:p>
                <a:r>
                  <a:rPr lang="ja-JP" altLang="en-US">
                    <a:noFill/>
                  </a:rPr>
                  <a:t> </a:t>
                </a:r>
              </a:p>
            </p:txBody>
          </p:sp>
        </mc:Fallback>
      </mc:AlternateContent>
      <p:pic>
        <p:nvPicPr>
          <p:cNvPr id="6" name="コンテンツ プレースホルダー 5">
            <a:extLst>
              <a:ext uri="{FF2B5EF4-FFF2-40B4-BE49-F238E27FC236}">
                <a16:creationId xmlns:a16="http://schemas.microsoft.com/office/drawing/2014/main" id="{DC43D5B3-1046-9091-F795-B6E764D93B0B}"/>
              </a:ext>
            </a:extLst>
          </p:cNvPr>
          <p:cNvPicPr>
            <a:picLocks noGrp="1" noChangeAspect="1"/>
          </p:cNvPicPr>
          <p:nvPr>
            <p:ph idx="1"/>
          </p:nvPr>
        </p:nvPicPr>
        <p:blipFill>
          <a:blip r:embed="rId3"/>
          <a:stretch>
            <a:fillRect/>
          </a:stretch>
        </p:blipFill>
        <p:spPr>
          <a:xfrm>
            <a:off x="5442785" y="325924"/>
            <a:ext cx="6041643" cy="5865428"/>
          </a:xfrm>
        </p:spPr>
      </p:pic>
      <p:sp>
        <p:nvSpPr>
          <p:cNvPr id="4" name="テキスト プレースホルダー 3">
            <a:extLst>
              <a:ext uri="{FF2B5EF4-FFF2-40B4-BE49-F238E27FC236}">
                <a16:creationId xmlns:a16="http://schemas.microsoft.com/office/drawing/2014/main" id="{79E12F23-4772-4A52-20AA-CA875A9600A0}"/>
              </a:ext>
            </a:extLst>
          </p:cNvPr>
          <p:cNvSpPr>
            <a:spLocks noGrp="1"/>
          </p:cNvSpPr>
          <p:nvPr>
            <p:ph type="body" sz="half" idx="2"/>
          </p:nvPr>
        </p:nvSpPr>
        <p:spPr/>
        <p:txBody>
          <a:bodyPr/>
          <a:lstStyle/>
          <a:p>
            <a:r>
              <a:rPr lang="ja-JP" altLang="en-US" dirty="0"/>
              <a:t>ここでは、定常人口を与えるマトリックスの構造を紹介する</a:t>
            </a:r>
            <a:r>
              <a:rPr lang="en-US" altLang="ja-JP" dirty="0"/>
              <a:t>.</a:t>
            </a:r>
            <a:r>
              <a:rPr lang="ja-JP" altLang="en-US" dirty="0"/>
              <a:t>　左側の色が濃いのは、若い年代ほど各コーホートへの影響が大きいからである</a:t>
            </a:r>
            <a:r>
              <a:rPr lang="en-US" altLang="ja-JP" dirty="0"/>
              <a:t>.</a:t>
            </a:r>
            <a:r>
              <a:rPr lang="ja-JP" altLang="en-US" dirty="0"/>
              <a:t>　一方、再生産年齢を超えたコーホートは出生率に寄与しないので、若い世代に影響を与えない</a:t>
            </a:r>
            <a:r>
              <a:rPr lang="en-US" altLang="ja-JP" dirty="0"/>
              <a:t>.</a:t>
            </a:r>
            <a:r>
              <a:rPr lang="ja-JP" altLang="en-US" dirty="0"/>
              <a:t>　</a:t>
            </a:r>
            <a:r>
              <a:rPr lang="en-US" altLang="ja-JP" dirty="0"/>
              <a:t>TFR</a:t>
            </a:r>
            <a:r>
              <a:rPr lang="ja-JP" altLang="en-US" dirty="0"/>
              <a:t>の定義からすると、この構造は数学的に不変である</a:t>
            </a:r>
            <a:r>
              <a:rPr lang="en-US" altLang="ja-JP" dirty="0"/>
              <a:t>.</a:t>
            </a:r>
            <a:br>
              <a:rPr lang="en-US" altLang="ja-JP" dirty="0"/>
            </a:br>
            <a:endParaRPr kumimoji="1" lang="ja-JP" altLang="en-US" dirty="0"/>
          </a:p>
        </p:txBody>
      </p:sp>
      <p:sp>
        <p:nvSpPr>
          <p:cNvPr id="8" name="左中かっこ 7">
            <a:extLst>
              <a:ext uri="{FF2B5EF4-FFF2-40B4-BE49-F238E27FC236}">
                <a16:creationId xmlns:a16="http://schemas.microsoft.com/office/drawing/2014/main" id="{B6A47D10-BE39-25B1-8535-17D914DB69B5}"/>
              </a:ext>
            </a:extLst>
          </p:cNvPr>
          <p:cNvSpPr/>
          <p:nvPr/>
        </p:nvSpPr>
        <p:spPr>
          <a:xfrm rot="5400000">
            <a:off x="7722021" y="-644625"/>
            <a:ext cx="119095" cy="194109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BBB24F3-7B53-B822-34A1-39DAC9FCF2C4}"/>
              </a:ext>
            </a:extLst>
          </p:cNvPr>
          <p:cNvSpPr txBox="1"/>
          <p:nvPr/>
        </p:nvSpPr>
        <p:spPr>
          <a:xfrm>
            <a:off x="6934202" y="-43408"/>
            <a:ext cx="2122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再生産年齢</a:t>
            </a:r>
          </a:p>
        </p:txBody>
      </p:sp>
    </p:spTree>
    <p:extLst>
      <p:ext uri="{BB962C8B-B14F-4D97-AF65-F5344CB8AC3E}">
        <p14:creationId xmlns:p14="http://schemas.microsoft.com/office/powerpoint/2010/main" val="1219916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コンテンツ プレースホルダー 19">
            <a:extLst>
              <a:ext uri="{FF2B5EF4-FFF2-40B4-BE49-F238E27FC236}">
                <a16:creationId xmlns:a16="http://schemas.microsoft.com/office/drawing/2014/main" id="{2B863FF5-5186-4E79-4068-885EBE88D0A1}"/>
              </a:ext>
            </a:extLst>
          </p:cNvPr>
          <p:cNvPicPr>
            <a:picLocks noGrp="1" noChangeAspect="1"/>
          </p:cNvPicPr>
          <p:nvPr>
            <p:ph idx="1"/>
          </p:nvPr>
        </p:nvPicPr>
        <p:blipFill>
          <a:blip r:embed="rId2"/>
          <a:stretch>
            <a:fillRect/>
          </a:stretch>
        </p:blipFill>
        <p:spPr>
          <a:xfrm>
            <a:off x="3863924" y="-21771"/>
            <a:ext cx="8979907" cy="5868988"/>
          </a:xfrm>
          <a:prstGeom prst="rect">
            <a:avLst/>
          </a:prstGeom>
        </p:spPr>
      </p:pic>
      <p:sp>
        <p:nvSpPr>
          <p:cNvPr id="2" name="タイトル 1">
            <a:extLst>
              <a:ext uri="{FF2B5EF4-FFF2-40B4-BE49-F238E27FC236}">
                <a16:creationId xmlns:a16="http://schemas.microsoft.com/office/drawing/2014/main" id="{5189AC80-A815-936F-D6FF-88B2AAA3D290}"/>
              </a:ext>
            </a:extLst>
          </p:cNvPr>
          <p:cNvSpPr>
            <a:spLocks noGrp="1"/>
          </p:cNvSpPr>
          <p:nvPr>
            <p:ph type="title"/>
          </p:nvPr>
        </p:nvSpPr>
        <p:spPr/>
        <p:txBody>
          <a:bodyPr/>
          <a:lstStyle/>
          <a:p>
            <a:r>
              <a:rPr kumimoji="1" lang="ja-JP" altLang="en-US" dirty="0"/>
              <a:t>移民の影響</a:t>
            </a:r>
          </a:p>
        </p:txBody>
      </p:sp>
      <p:sp>
        <p:nvSpPr>
          <p:cNvPr id="4" name="テキスト プレースホルダー 3">
            <a:extLst>
              <a:ext uri="{FF2B5EF4-FFF2-40B4-BE49-F238E27FC236}">
                <a16:creationId xmlns:a16="http://schemas.microsoft.com/office/drawing/2014/main" id="{1CCE2661-55D3-41ED-C2BA-40C8B67B0E6D}"/>
              </a:ext>
            </a:extLst>
          </p:cNvPr>
          <p:cNvSpPr>
            <a:spLocks noGrp="1"/>
          </p:cNvSpPr>
          <p:nvPr>
            <p:ph type="body" sz="half" idx="2"/>
          </p:nvPr>
        </p:nvSpPr>
        <p:spPr>
          <a:solidFill>
            <a:schemeClr val="bg1"/>
          </a:solidFill>
        </p:spPr>
        <p:txBody>
          <a:bodyPr/>
          <a:lstStyle/>
          <a:p>
            <a:r>
              <a:rPr kumimoji="1" lang="ja-JP" altLang="en-US" dirty="0"/>
              <a:t>左図は、</a:t>
            </a:r>
            <a:r>
              <a:rPr kumimoji="1" lang="en-US" altLang="ja-JP" dirty="0"/>
              <a:t>2020</a:t>
            </a:r>
            <a:r>
              <a:rPr kumimoji="1" lang="ja-JP" altLang="en-US" dirty="0"/>
              <a:t>年のデータから算出した移民の影響です。ここでも沖縄は全年齢で最も値が高く、</a:t>
            </a:r>
            <a:r>
              <a:rPr kumimoji="1" lang="en-US" altLang="ja-JP" dirty="0"/>
              <a:t>20</a:t>
            </a:r>
            <a:r>
              <a:rPr kumimoji="1" lang="ja-JP" altLang="en-US" dirty="0"/>
              <a:t>～</a:t>
            </a:r>
            <a:r>
              <a:rPr kumimoji="1" lang="en-US" altLang="ja-JP" dirty="0"/>
              <a:t>24</a:t>
            </a:r>
            <a:r>
              <a:rPr kumimoji="1" lang="ja-JP" altLang="en-US" dirty="0"/>
              <a:t>歳が最も高い値を示しています。</a:t>
            </a:r>
          </a:p>
          <a:p>
            <a:r>
              <a:rPr kumimoji="1" lang="ja-JP" altLang="en-US" dirty="0"/>
              <a:t>一方、東京は全年齢で最も低い値を示しています。この構造は再生産価値と似ている部分が多く、再生産価値の高い年齢層や地域で同年代の移民を受け入れることで、効率的に人口を維持できることが示唆されます。</a:t>
            </a:r>
          </a:p>
          <a:p>
            <a:endParaRPr kumimoji="1" lang="ja-JP" altLang="en-US" dirty="0"/>
          </a:p>
        </p:txBody>
      </p:sp>
      <p:cxnSp>
        <p:nvCxnSpPr>
          <p:cNvPr id="21" name="直線矢印コネクタ 20">
            <a:extLst>
              <a:ext uri="{FF2B5EF4-FFF2-40B4-BE49-F238E27FC236}">
                <a16:creationId xmlns:a16="http://schemas.microsoft.com/office/drawing/2014/main" id="{414D6886-FE06-A5E5-0988-C9315A324795}"/>
              </a:ext>
            </a:extLst>
          </p:cNvPr>
          <p:cNvCxnSpPr>
            <a:cxnSpLocks/>
          </p:cNvCxnSpPr>
          <p:nvPr/>
        </p:nvCxnSpPr>
        <p:spPr>
          <a:xfrm flipV="1">
            <a:off x="8353878" y="2057400"/>
            <a:ext cx="3075405" cy="33319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BCAA650-ACB6-AC86-91A9-2C4BC438C593}"/>
              </a:ext>
            </a:extLst>
          </p:cNvPr>
          <p:cNvSpPr txBox="1"/>
          <p:nvPr/>
        </p:nvSpPr>
        <p:spPr>
          <a:xfrm>
            <a:off x="11086975" y="1688068"/>
            <a:ext cx="8146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South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EF9B00EC-A885-5423-8CA9-5160BE36BFDA}"/>
              </a:ext>
            </a:extLst>
          </p:cNvPr>
          <p:cNvSpPr txBox="1"/>
          <p:nvPr/>
        </p:nvSpPr>
        <p:spPr>
          <a:xfrm>
            <a:off x="7918698" y="5389325"/>
            <a:ext cx="1735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North</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9F7F37B-0E34-819F-EB23-FB9001323173}"/>
              </a:ext>
            </a:extLst>
          </p:cNvPr>
          <p:cNvSpPr txBox="1"/>
          <p:nvPr/>
        </p:nvSpPr>
        <p:spPr>
          <a:xfrm>
            <a:off x="9940672" y="105370"/>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Okinawa</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2BD2A079-0C9C-405B-6500-72089F73D985}"/>
              </a:ext>
            </a:extLst>
          </p:cNvPr>
          <p:cNvSpPr txBox="1"/>
          <p:nvPr/>
        </p:nvSpPr>
        <p:spPr>
          <a:xfrm>
            <a:off x="5480491" y="2934494"/>
            <a:ext cx="17297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Tokyo</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7" name="直線コネクタ 26">
            <a:extLst>
              <a:ext uri="{FF2B5EF4-FFF2-40B4-BE49-F238E27FC236}">
                <a16:creationId xmlns:a16="http://schemas.microsoft.com/office/drawing/2014/main" id="{9707720A-5A10-D64C-C1FC-A7B480D19A27}"/>
              </a:ext>
            </a:extLst>
          </p:cNvPr>
          <p:cNvCxnSpPr>
            <a:cxnSpLocks/>
          </p:cNvCxnSpPr>
          <p:nvPr/>
        </p:nvCxnSpPr>
        <p:spPr>
          <a:xfrm flipH="1">
            <a:off x="9654629" y="290036"/>
            <a:ext cx="286043" cy="286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958B6AC-3247-711F-F26D-E7DB4B23AD7E}"/>
              </a:ext>
            </a:extLst>
          </p:cNvPr>
          <p:cNvCxnSpPr>
            <a:cxnSpLocks/>
          </p:cNvCxnSpPr>
          <p:nvPr/>
        </p:nvCxnSpPr>
        <p:spPr>
          <a:xfrm>
            <a:off x="6259220" y="3143874"/>
            <a:ext cx="291295" cy="28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A8AF1310-9E2F-E493-4F19-A3EC6E8ACD67}"/>
              </a:ext>
            </a:extLst>
          </p:cNvPr>
          <p:cNvPicPr>
            <a:picLocks noChangeAspect="1"/>
          </p:cNvPicPr>
          <p:nvPr/>
        </p:nvPicPr>
        <p:blipFill>
          <a:blip r:embed="rId3"/>
          <a:stretch>
            <a:fillRect/>
          </a:stretch>
        </p:blipFill>
        <p:spPr>
          <a:xfrm>
            <a:off x="9668756" y="3963194"/>
            <a:ext cx="2523244" cy="2065521"/>
          </a:xfrm>
          <a:prstGeom prst="rect">
            <a:avLst/>
          </a:prstGeom>
        </p:spPr>
      </p:pic>
    </p:spTree>
    <p:extLst>
      <p:ext uri="{BB962C8B-B14F-4D97-AF65-F5344CB8AC3E}">
        <p14:creationId xmlns:p14="http://schemas.microsoft.com/office/powerpoint/2010/main" val="280163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6308BFD-E8A2-683B-D1F9-76D698A8394D}"/>
              </a:ext>
            </a:extLst>
          </p:cNvPr>
          <p:cNvSpPr>
            <a:spLocks noGrp="1"/>
          </p:cNvSpPr>
          <p:nvPr>
            <p:ph type="title"/>
          </p:nvPr>
        </p:nvSpPr>
        <p:spPr/>
        <p:txBody>
          <a:bodyPr/>
          <a:lstStyle/>
          <a:p>
            <a:r>
              <a:rPr lang="ja-JP" altLang="en-US" dirty="0"/>
              <a:t>まとめ</a:t>
            </a:r>
          </a:p>
        </p:txBody>
      </p:sp>
      <p:sp>
        <p:nvSpPr>
          <p:cNvPr id="6" name="コンテンツ プレースホルダー 5">
            <a:extLst>
              <a:ext uri="{FF2B5EF4-FFF2-40B4-BE49-F238E27FC236}">
                <a16:creationId xmlns:a16="http://schemas.microsoft.com/office/drawing/2014/main" id="{0F14A88C-7B41-CE65-1F14-0EC37B05BE98}"/>
              </a:ext>
            </a:extLst>
          </p:cNvPr>
          <p:cNvSpPr>
            <a:spLocks noGrp="1"/>
          </p:cNvSpPr>
          <p:nvPr>
            <p:ph idx="1"/>
          </p:nvPr>
        </p:nvSpPr>
        <p:spPr/>
        <p:txBody>
          <a:bodyPr>
            <a:normAutofit/>
          </a:bodyPr>
          <a:lstStyle/>
          <a:p>
            <a:r>
              <a:rPr lang="ja-JP" altLang="en-US" dirty="0"/>
              <a:t>多地域レスリー行列の固有系の数学的構造を明らかにし，固有ベクトルはすべての祖先から子孫への寄与で表現できることを明らかにした</a:t>
            </a:r>
            <a:r>
              <a:rPr lang="en-US" altLang="ja-JP" dirty="0"/>
              <a:t>.</a:t>
            </a:r>
          </a:p>
          <a:p>
            <a:r>
              <a:rPr lang="ja-JP" altLang="en-US" dirty="0"/>
              <a:t>なお，本研究では，居住者であれ移住者であれ，移住先の都道府県の特性が個人のアイデンティティを決定すると仮定しているため，この仮定がどの程度現実的かについては議論の余地があるかもしれない</a:t>
            </a:r>
            <a:r>
              <a:rPr lang="en-US" altLang="ja-JP" dirty="0"/>
              <a:t>.</a:t>
            </a:r>
          </a:p>
        </p:txBody>
      </p:sp>
    </p:spTree>
    <p:extLst>
      <p:ext uri="{BB962C8B-B14F-4D97-AF65-F5344CB8AC3E}">
        <p14:creationId xmlns:p14="http://schemas.microsoft.com/office/powerpoint/2010/main" val="223980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8561B-72E2-E43C-B2A4-873F45661CA9}"/>
              </a:ext>
            </a:extLst>
          </p:cNvPr>
          <p:cNvSpPr>
            <a:spLocks noGrp="1"/>
          </p:cNvSpPr>
          <p:nvPr>
            <p:ph type="title"/>
          </p:nvPr>
        </p:nvSpPr>
        <p:spPr/>
        <p:txBody>
          <a:bodyPr/>
          <a:lstStyle/>
          <a:p>
            <a:r>
              <a:rPr kumimoji="1" lang="en-US" altLang="ja-JP" dirty="0"/>
              <a:t>Future work </a:t>
            </a:r>
            <a:endParaRPr kumimoji="1" lang="ja-JP" altLang="en-US" dirty="0"/>
          </a:p>
        </p:txBody>
      </p:sp>
      <p:sp>
        <p:nvSpPr>
          <p:cNvPr id="3" name="テキスト プレースホルダー 2">
            <a:extLst>
              <a:ext uri="{FF2B5EF4-FFF2-40B4-BE49-F238E27FC236}">
                <a16:creationId xmlns:a16="http://schemas.microsoft.com/office/drawing/2014/main" id="{FDE005BC-084B-8603-0025-9E547DE21C8E}"/>
              </a:ext>
            </a:extLst>
          </p:cNvPr>
          <p:cNvSpPr>
            <a:spLocks noGrp="1"/>
          </p:cNvSpPr>
          <p:nvPr>
            <p:ph type="body" idx="1"/>
          </p:nvPr>
        </p:nvSpPr>
        <p:spPr/>
        <p:txBody>
          <a:bodyPr/>
          <a:lstStyle/>
          <a:p>
            <a:r>
              <a:rPr kumimoji="1" lang="ja-JP" altLang="en-US" dirty="0"/>
              <a:t>連続モデルへの拡張と進化論へのアプローチ</a:t>
            </a:r>
          </a:p>
        </p:txBody>
      </p:sp>
    </p:spTree>
    <p:extLst>
      <p:ext uri="{BB962C8B-B14F-4D97-AF65-F5344CB8AC3E}">
        <p14:creationId xmlns:p14="http://schemas.microsoft.com/office/powerpoint/2010/main" val="3361636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28B3656-2FB2-5934-EFF3-DEE4F764782C}"/>
              </a:ext>
            </a:extLst>
          </p:cNvPr>
          <p:cNvSpPr>
            <a:spLocks noGrp="1"/>
          </p:cNvSpPr>
          <p:nvPr>
            <p:ph type="title"/>
          </p:nvPr>
        </p:nvSpPr>
        <p:spPr/>
        <p:txBody>
          <a:bodyPr/>
          <a:lstStyle/>
          <a:p>
            <a:r>
              <a:rPr lang="ja-JP" altLang="en-US" dirty="0"/>
              <a:t>異質性を持つ年齢構造モデル</a:t>
            </a:r>
          </a:p>
        </p:txBody>
      </p:sp>
      <p:sp>
        <p:nvSpPr>
          <p:cNvPr id="5" name="テキスト プレースホルダー 4">
            <a:extLst>
              <a:ext uri="{FF2B5EF4-FFF2-40B4-BE49-F238E27FC236}">
                <a16:creationId xmlns:a16="http://schemas.microsoft.com/office/drawing/2014/main" id="{AD302EB1-120C-4E1E-7F37-5232B25D5256}"/>
              </a:ext>
            </a:extLst>
          </p:cNvPr>
          <p:cNvSpPr>
            <a:spLocks noGrp="1"/>
          </p:cNvSpPr>
          <p:nvPr>
            <p:ph type="body" idx="1"/>
          </p:nvPr>
        </p:nvSpPr>
        <p:spPr/>
        <p:txBody>
          <a:bodyPr/>
          <a:lstStyle/>
          <a:p>
            <a:r>
              <a:rPr lang="ja-JP" altLang="en-US" dirty="0"/>
              <a:t>多地域</a:t>
            </a:r>
            <a:r>
              <a:rPr lang="en-US" altLang="ja-JP" dirty="0"/>
              <a:t>Leslie</a:t>
            </a:r>
            <a:r>
              <a:rPr lang="ja-JP" altLang="en-US" dirty="0"/>
              <a:t>行列</a:t>
            </a:r>
          </a:p>
        </p:txBody>
      </p:sp>
      <p:pic>
        <p:nvPicPr>
          <p:cNvPr id="9" name="コンテンツ プレースホルダー 8">
            <a:extLst>
              <a:ext uri="{FF2B5EF4-FFF2-40B4-BE49-F238E27FC236}">
                <a16:creationId xmlns:a16="http://schemas.microsoft.com/office/drawing/2014/main" id="{6E3FE208-AB6B-C6A6-BC59-28553A029319}"/>
              </a:ext>
            </a:extLst>
          </p:cNvPr>
          <p:cNvPicPr>
            <a:picLocks noGrp="1" noChangeAspect="1"/>
          </p:cNvPicPr>
          <p:nvPr>
            <p:ph sz="half" idx="2"/>
          </p:nvPr>
        </p:nvPicPr>
        <p:blipFill>
          <a:blip r:embed="rId2"/>
          <a:stretch>
            <a:fillRect/>
          </a:stretch>
        </p:blipFill>
        <p:spPr>
          <a:xfrm>
            <a:off x="1000671" y="2505075"/>
            <a:ext cx="4836021" cy="3684588"/>
          </a:xfrm>
          <a:prstGeom prst="rect">
            <a:avLst/>
          </a:prstGeom>
        </p:spPr>
      </p:pic>
      <p:sp>
        <p:nvSpPr>
          <p:cNvPr id="7" name="テキスト プレースホルダー 6">
            <a:extLst>
              <a:ext uri="{FF2B5EF4-FFF2-40B4-BE49-F238E27FC236}">
                <a16:creationId xmlns:a16="http://schemas.microsoft.com/office/drawing/2014/main" id="{2F9BF48D-0634-4E8E-D193-01D637CBB19B}"/>
              </a:ext>
            </a:extLst>
          </p:cNvPr>
          <p:cNvSpPr>
            <a:spLocks noGrp="1"/>
          </p:cNvSpPr>
          <p:nvPr>
            <p:ph type="body" sz="quarter" idx="3"/>
          </p:nvPr>
        </p:nvSpPr>
        <p:spPr/>
        <p:txBody>
          <a:bodyPr/>
          <a:lstStyle/>
          <a:p>
            <a:r>
              <a:rPr lang="ja-JP" altLang="en-US" dirty="0"/>
              <a:t>多状態</a:t>
            </a:r>
            <a:r>
              <a:rPr lang="en-US" altLang="ja-JP" dirty="0" err="1"/>
              <a:t>MacKendrick</a:t>
            </a:r>
            <a:r>
              <a:rPr lang="ja-JP" altLang="en-US" dirty="0"/>
              <a:t>方程式</a:t>
            </a:r>
          </a:p>
        </p:txBody>
      </p:sp>
      <mc:AlternateContent xmlns:mc="http://schemas.openxmlformats.org/markup-compatibility/2006" xmlns:a14="http://schemas.microsoft.com/office/drawing/2010/main">
        <mc:Choice Requires="a14">
          <p:sp>
            <p:nvSpPr>
              <p:cNvPr id="8" name="コンテンツ プレースホルダー 7">
                <a:extLst>
                  <a:ext uri="{FF2B5EF4-FFF2-40B4-BE49-F238E27FC236}">
                    <a16:creationId xmlns:a16="http://schemas.microsoft.com/office/drawing/2014/main" id="{03057136-C1CB-D8A5-A2EB-9C6D0E57074A}"/>
                  </a:ext>
                </a:extLst>
              </p:cNvPr>
              <p:cNvSpPr>
                <a:spLocks noGrp="1"/>
              </p:cNvSpPr>
              <p:nvPr>
                <p:ph sz="quarter" idx="4"/>
              </p:nvPr>
            </p:nvSpPr>
            <p:spPr/>
            <p:txBody>
              <a:bodyPr>
                <a:normAutofit/>
              </a:bodyPr>
              <a:lstStyle/>
              <a:p>
                <a14:m>
                  <m:oMath xmlns:m="http://schemas.openxmlformats.org/officeDocument/2006/math">
                    <m:d>
                      <m:dPr>
                        <m:begChr m:val="["/>
                        <m:endChr m:val="]"/>
                        <m:ctrlPr>
                          <a:rPr lang="en-US" altLang="ja-JP" sz="2400" i="1" smtClean="0">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num>
                          <m:den>
                            <m:r>
                              <a:rPr lang="en-US" altLang="ja-JP" sz="2400" i="1">
                                <a:latin typeface="Cambria Math" panose="02040503050406030204" pitchFamily="18" charset="0"/>
                              </a:rPr>
                              <m:t>𝜕</m:t>
                            </m:r>
                            <m:r>
                              <a:rPr lang="en-US" altLang="ja-JP" sz="2400" i="1">
                                <a:latin typeface="Cambria Math" panose="02040503050406030204" pitchFamily="18" charset="0"/>
                              </a:rPr>
                              <m:t>𝑡</m:t>
                            </m:r>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m:t>
                            </m:r>
                          </m:num>
                          <m:den>
                            <m:r>
                              <a:rPr lang="en-US" altLang="ja-JP" sz="2400" i="1">
                                <a:latin typeface="Cambria Math" panose="02040503050406030204" pitchFamily="18" charset="0"/>
                              </a:rPr>
                              <m:t>𝜕</m:t>
                            </m:r>
                            <m:r>
                              <a:rPr lang="en-US" altLang="ja-JP" sz="2400" i="1">
                                <a:latin typeface="Cambria Math" panose="02040503050406030204" pitchFamily="18" charset="0"/>
                              </a:rPr>
                              <m:t>𝑎</m:t>
                            </m:r>
                          </m:den>
                        </m:f>
                      </m:e>
                    </m:d>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b="0" i="1" smtClean="0">
                            <a:latin typeface="Cambria Math" panose="02040503050406030204" pitchFamily="18" charset="0"/>
                          </a:rPr>
                          <m:t>𝑡</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e>
                    </m:d>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b="0" i="1" smtClean="0">
                            <a:latin typeface="Cambria Math" panose="02040503050406030204" pitchFamily="18" charset="0"/>
                          </a:rPr>
                          <m:t>𝑡</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e>
                    </m:d>
                  </m:oMath>
                </a14:m>
                <a:endParaRPr lang="en-US" altLang="ja-JP" sz="2400" b="0" dirty="0"/>
              </a:p>
              <a:p>
                <a14:m>
                  <m:oMath xmlns:m="http://schemas.openxmlformats.org/officeDocument/2006/math">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e>
                    </m:d>
                  </m:oMath>
                </a14:m>
                <a:r>
                  <a:rPr lang="en-US" altLang="ja-JP" sz="2400" dirty="0"/>
                  <a:t>: a linear operator</a:t>
                </a:r>
              </a:p>
              <a:p>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𝑃</m:t>
                        </m:r>
                      </m:e>
                      <m:sub>
                        <m:r>
                          <a:rPr lang="en-US" altLang="ja-JP" sz="2400" b="0" i="1" smtClean="0">
                            <a:latin typeface="Cambria Math" panose="02040503050406030204" pitchFamily="18" charset="0"/>
                          </a:rPr>
                          <m:t>0</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𝜑</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oMath>
                </a14:m>
                <a:endParaRPr lang="en-US" altLang="ja-JP" sz="2400" dirty="0"/>
              </a:p>
              <a:p>
                <a:r>
                  <a:rPr lang="en-US" altLang="ja-JP" sz="2400" b="0" dirty="0"/>
                  <a:t>Reproduction process:</a:t>
                </a:r>
              </a:p>
              <a:p>
                <a:pPr marL="0" indent="0" algn="ctr">
                  <a:buNone/>
                </a:pP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𝑃</m:t>
                        </m:r>
                      </m:e>
                      <m:sub>
                        <m:r>
                          <a:rPr lang="en-US" altLang="ja-JP" sz="2000" b="0" i="1" smtClean="0">
                            <a:latin typeface="Cambria Math" panose="02040503050406030204" pitchFamily="18" charset="0"/>
                          </a:rPr>
                          <m:t>𝑡</m:t>
                        </m:r>
                      </m:sub>
                    </m:sSub>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0</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e>
                    </m:d>
                    <m:r>
                      <a:rPr lang="en-US" altLang="ja-JP" sz="2000" b="0" i="1" smtClean="0">
                        <a:latin typeface="Cambria Math" panose="02040503050406030204" pitchFamily="18" charset="0"/>
                      </a:rPr>
                      <m:t>=</m:t>
                    </m:r>
                    <m:nary>
                      <m:naryPr>
                        <m:ctrlPr>
                          <a:rPr lang="en-US" altLang="ja-JP" sz="2000" b="0" i="1" smtClean="0">
                            <a:latin typeface="Cambria Math" panose="02040503050406030204" pitchFamily="18" charset="0"/>
                          </a:rPr>
                        </m:ctrlPr>
                      </m:naryPr>
                      <m:sub>
                        <m:r>
                          <a:rPr lang="en-US" altLang="ja-JP" sz="2000" b="0" i="1" smtClean="0">
                            <a:latin typeface="Cambria Math" panose="02040503050406030204" pitchFamily="18" charset="0"/>
                          </a:rPr>
                          <m:t>0</m:t>
                        </m:r>
                      </m:sub>
                      <m:sup>
                        <m:r>
                          <a:rPr lang="en-US" altLang="ja-JP" sz="2000" b="0" i="1" smtClean="0">
                            <a:latin typeface="Cambria Math" panose="02040503050406030204" pitchFamily="18" charset="0"/>
                          </a:rPr>
                          <m:t>𝛼</m:t>
                        </m:r>
                      </m:sup>
                      <m:e>
                        <m:r>
                          <a:rPr lang="en-US" altLang="ja-JP" sz="2000" b="0" i="1" smtClean="0">
                            <a:latin typeface="Cambria Math" panose="02040503050406030204" pitchFamily="18" charset="0"/>
                          </a:rPr>
                          <m:t>𝑑𝑎</m:t>
                        </m:r>
                        <m:nary>
                          <m:naryPr>
                            <m:supHide m:val="on"/>
                            <m:ctrlPr>
                              <a:rPr lang="en-US" altLang="ja-JP" sz="2000" b="0" i="1" smtClean="0">
                                <a:latin typeface="Cambria Math" panose="02040503050406030204" pitchFamily="18" charset="0"/>
                              </a:rPr>
                            </m:ctrlPr>
                          </m:naryPr>
                          <m:sub>
                            <m:r>
                              <m:rPr>
                                <m:sty m:val="p"/>
                              </m:rPr>
                              <a:rPr lang="en-US" altLang="ja-JP" sz="2000" b="0" i="0" smtClean="0">
                                <a:latin typeface="Cambria Math" panose="02040503050406030204" pitchFamily="18" charset="0"/>
                              </a:rPr>
                              <m:t>Ω</m:t>
                            </m:r>
                          </m:sub>
                          <m:sup/>
                          <m:e>
                            <m:r>
                              <a:rPr lang="en-US" altLang="ja-JP" sz="2000" b="0" i="1" smtClean="0">
                                <a:latin typeface="Cambria Math" panose="02040503050406030204" pitchFamily="18" charset="0"/>
                              </a:rPr>
                              <m:t>𝑑</m:t>
                            </m:r>
                            <m:r>
                              <a:rPr lang="en-US" altLang="ja-JP" sz="2000" b="0" i="1" smtClean="0">
                                <a:latin typeface="Cambria Math" panose="02040503050406030204" pitchFamily="18" charset="0"/>
                              </a:rPr>
                              <m:t>𝜉</m:t>
                            </m:r>
                            <m:r>
                              <a:rPr lang="en-US" altLang="ja-JP" sz="2000" b="0" i="1" smtClean="0">
                                <a:latin typeface="Cambria Math" panose="02040503050406030204" pitchFamily="18" charset="0"/>
                              </a:rPr>
                              <m:t>  </m:t>
                            </m:r>
                            <m:r>
                              <a:rPr lang="en-US" altLang="ja-JP" sz="2000" b="0" i="1" smtClean="0">
                                <a:latin typeface="Cambria Math" panose="02040503050406030204" pitchFamily="18" charset="0"/>
                              </a:rPr>
                              <m:t>𝐹</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0</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e>
                              <m:e>
                                <m:r>
                                  <a:rPr lang="en-US" altLang="ja-JP" sz="2000" b="0" i="1" smtClean="0">
                                    <a:latin typeface="Cambria Math" panose="02040503050406030204" pitchFamily="18" charset="0"/>
                                  </a:rPr>
                                  <m:t>𝑎</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𝜉</m:t>
                                </m:r>
                              </m:e>
                            </m:d>
                          </m:e>
                        </m:nary>
                      </m:e>
                    </m:nary>
                  </m:oMath>
                </a14:m>
                <a:r>
                  <a:rPr lang="en-US" altLang="ja-JP" sz="2000" dirty="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𝑃</m:t>
                        </m:r>
                      </m:e>
                      <m:sub>
                        <m:r>
                          <a:rPr lang="en-US" altLang="ja-JP" sz="2000" i="1">
                            <a:latin typeface="Cambria Math" panose="02040503050406030204" pitchFamily="18" charset="0"/>
                          </a:rPr>
                          <m:t>𝑡</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𝑎</m:t>
                        </m:r>
                        <m:r>
                          <a:rPr lang="en-US" altLang="ja-JP" sz="2000" i="1">
                            <a:latin typeface="Cambria Math" panose="02040503050406030204" pitchFamily="18" charset="0"/>
                          </a:rPr>
                          <m:t>,</m:t>
                        </m:r>
                        <m:r>
                          <a:rPr lang="en-US" altLang="ja-JP" sz="2000" b="0" i="1" smtClean="0">
                            <a:latin typeface="Cambria Math" panose="02040503050406030204" pitchFamily="18" charset="0"/>
                          </a:rPr>
                          <m:t>𝜉</m:t>
                        </m:r>
                      </m:e>
                    </m:d>
                  </m:oMath>
                </a14:m>
                <a:endParaRPr lang="en-US" altLang="ja-JP" sz="2000" dirty="0"/>
              </a:p>
              <a:p>
                <a:endParaRPr lang="ja-JP" altLang="en-US" sz="2400" dirty="0"/>
              </a:p>
            </p:txBody>
          </p:sp>
        </mc:Choice>
        <mc:Fallback xmlns="">
          <p:sp>
            <p:nvSpPr>
              <p:cNvPr id="8" name="コンテンツ プレースホルダー 7">
                <a:extLst>
                  <a:ext uri="{FF2B5EF4-FFF2-40B4-BE49-F238E27FC236}">
                    <a16:creationId xmlns:a16="http://schemas.microsoft.com/office/drawing/2014/main" id="{03057136-C1CB-D8A5-A2EB-9C6D0E57074A}"/>
                  </a:ext>
                </a:extLst>
              </p:cNvPr>
              <p:cNvSpPr>
                <a:spLocks noGrp="1" noRot="1" noChangeAspect="1" noMove="1" noResize="1" noEditPoints="1" noAdjustHandles="1" noChangeArrowheads="1" noChangeShapeType="1" noTextEdit="1"/>
              </p:cNvSpPr>
              <p:nvPr>
                <p:ph sz="quarter" idx="4"/>
              </p:nvPr>
            </p:nvSpPr>
            <p:spPr>
              <a:blipFill>
                <a:blip r:embed="rId3"/>
                <a:stretch>
                  <a:fillRect l="-1647"/>
                </a:stretch>
              </a:blipFill>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AE7DE177-D525-332A-106D-89BE0F702792}"/>
              </a:ext>
            </a:extLst>
          </p:cNvPr>
          <p:cNvCxnSpPr/>
          <p:nvPr/>
        </p:nvCxnSpPr>
        <p:spPr>
          <a:xfrm>
            <a:off x="1625600" y="4836160"/>
            <a:ext cx="1005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BD8CBD1-D157-ADCC-7463-1753268A391B}"/>
              </a:ext>
            </a:extLst>
          </p:cNvPr>
          <p:cNvCxnSpPr>
            <a:cxnSpLocks/>
          </p:cNvCxnSpPr>
          <p:nvPr/>
        </p:nvCxnSpPr>
        <p:spPr>
          <a:xfrm>
            <a:off x="8950960" y="4968240"/>
            <a:ext cx="1148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AB2FDC0-926B-8655-704A-40D94CC24CD9}"/>
              </a:ext>
            </a:extLst>
          </p:cNvPr>
          <p:cNvSpPr txBox="1"/>
          <p:nvPr/>
        </p:nvSpPr>
        <p:spPr>
          <a:xfrm>
            <a:off x="7000240" y="5365253"/>
            <a:ext cx="3698240" cy="1200329"/>
          </a:xfrm>
          <a:prstGeom prst="rect">
            <a:avLst/>
          </a:prstGeom>
          <a:noFill/>
          <a:ln w="3492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出生率が親の状態</a:t>
            </a:r>
            <a:r>
              <a:rPr kumimoji="1" lang="en-US" altLang="ja-JP"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j,ξ</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に依存した初期値</a:t>
            </a:r>
            <a:r>
              <a:rPr kumimoji="1" lang="en-US" altLang="ja-JP"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I,x</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の子に対するもののため</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親の状態分布が子の初期値分布に遺伝する．</a:t>
            </a:r>
          </a:p>
        </p:txBody>
      </p:sp>
    </p:spTree>
    <p:extLst>
      <p:ext uri="{BB962C8B-B14F-4D97-AF65-F5344CB8AC3E}">
        <p14:creationId xmlns:p14="http://schemas.microsoft.com/office/powerpoint/2010/main" val="16092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49575-5487-CCEE-6FCD-8CDD179C79A2}"/>
              </a:ext>
            </a:extLst>
          </p:cNvPr>
          <p:cNvSpPr>
            <a:spLocks noGrp="1"/>
          </p:cNvSpPr>
          <p:nvPr>
            <p:ph type="title"/>
          </p:nvPr>
        </p:nvSpPr>
        <p:spPr/>
        <p:txBody>
          <a:bodyPr/>
          <a:lstStyle/>
          <a:p>
            <a:r>
              <a:rPr kumimoji="1" lang="ja-JP" altLang="en-US" dirty="0"/>
              <a:t>固有システムに現れる</a:t>
            </a:r>
            <a:r>
              <a:rPr kumimoji="1" lang="en-US" altLang="ja-JP" dirty="0"/>
              <a:t>Fredholm</a:t>
            </a:r>
            <a:r>
              <a:rPr kumimoji="1" lang="ja-JP" altLang="en-US" dirty="0"/>
              <a:t>方程式</a:t>
            </a:r>
          </a:p>
        </p:txBody>
      </p:sp>
      <p:sp>
        <p:nvSpPr>
          <p:cNvPr id="3" name="テキスト プレースホルダー 2">
            <a:extLst>
              <a:ext uri="{FF2B5EF4-FFF2-40B4-BE49-F238E27FC236}">
                <a16:creationId xmlns:a16="http://schemas.microsoft.com/office/drawing/2014/main" id="{DDEA3052-CD19-AC22-806F-789F381F979C}"/>
              </a:ext>
            </a:extLst>
          </p:cNvPr>
          <p:cNvSpPr>
            <a:spLocks noGrp="1"/>
          </p:cNvSpPr>
          <p:nvPr>
            <p:ph type="body" idx="1"/>
          </p:nvPr>
        </p:nvSpPr>
        <p:spPr/>
        <p:txBody>
          <a:bodyPr/>
          <a:lstStyle/>
          <a:p>
            <a:r>
              <a:rPr kumimoji="1" lang="ja-JP" altLang="en-US" dirty="0"/>
              <a:t>多地域</a:t>
            </a:r>
            <a:r>
              <a:rPr kumimoji="1" lang="en-US" altLang="ja-JP" dirty="0"/>
              <a:t>Leslie</a:t>
            </a:r>
            <a:r>
              <a:rPr kumimoji="1" lang="ja-JP" altLang="en-US" dirty="0"/>
              <a:t>行列</a:t>
            </a:r>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B0E65092-FACC-6421-7C12-C147618B7D22}"/>
                  </a:ext>
                </a:extLst>
              </p:cNvPr>
              <p:cNvSpPr>
                <a:spLocks noGrp="1"/>
              </p:cNvSpPr>
              <p:nvPr>
                <p:ph sz="half" idx="2"/>
              </p:nvPr>
            </p:nvSpPr>
            <p:spPr/>
            <p:txBody>
              <a:bodyPr>
                <a:normAutofit fontScale="92500"/>
              </a:bodyPr>
              <a:lstStyle/>
              <a:p>
                <a14:m>
                  <m:oMath xmlns:m="http://schemas.openxmlformats.org/officeDocument/2006/math">
                    <m:r>
                      <a:rPr lang="ja-JP" altLang="en-US" i="1" smtClean="0">
                        <a:latin typeface="Cambria Math" panose="02040503050406030204" pitchFamily="18" charset="0"/>
                      </a:rPr>
                      <m:t>安定年齢</m:t>
                    </m:r>
                    <m:r>
                      <a:rPr lang="ja-JP" altLang="en-US" i="1">
                        <a:latin typeface="Cambria Math" panose="02040503050406030204" pitchFamily="18" charset="0"/>
                      </a:rPr>
                      <m:t>分布</m:t>
                    </m:r>
                  </m:oMath>
                </a14:m>
                <a:endParaRPr lang="en-US" altLang="ja-JP"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𝑤</m:t>
                          </m:r>
                        </m:e>
                        <m:sub>
                          <m:r>
                            <a:rPr kumimoji="1" lang="en-US" altLang="ja-JP" sz="1600" b="0" i="1" smtClean="0">
                              <a:latin typeface="Cambria Math" panose="02040503050406030204" pitchFamily="18" charset="0"/>
                            </a:rPr>
                            <m:t>𝜆</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𝑎</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𝑖</m:t>
                          </m:r>
                        </m:e>
                      </m:d>
                      <m:r>
                        <a:rPr kumimoji="1" lang="en-US" altLang="ja-JP" sz="1600" b="0" i="1" smtClean="0">
                          <a:latin typeface="Cambria Math" panose="02040503050406030204" pitchFamily="18" charset="0"/>
                        </a:rPr>
                        <m:t>=</m:t>
                      </m:r>
                      <m:nary>
                        <m:naryPr>
                          <m:chr m:val="∑"/>
                          <m:ctrlPr>
                            <a:rPr kumimoji="1" lang="en-US" altLang="ja-JP" sz="1600" b="0" i="1" smtClean="0">
                              <a:latin typeface="Cambria Math" panose="02040503050406030204" pitchFamily="18" charset="0"/>
                            </a:rPr>
                          </m:ctrlPr>
                        </m:naryPr>
                        <m:sub>
                          <m:r>
                            <a:rPr kumimoji="1" lang="en-US" altLang="ja-JP" sz="1600" b="0" i="1" smtClean="0">
                              <a:latin typeface="Cambria Math" panose="02040503050406030204" pitchFamily="18" charset="0"/>
                            </a:rPr>
                            <m:t>𝑗</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𝑛</m:t>
                          </m:r>
                        </m:sup>
                        <m:e>
                          <m:sSup>
                            <m:sSupPr>
                              <m:ctrlPr>
                                <a:rPr kumimoji="1" lang="en-US" altLang="ja-JP" sz="1600" b="0" i="1" smtClean="0">
                                  <a:latin typeface="Cambria Math" panose="02040503050406030204" pitchFamily="18" charset="0"/>
                                </a:rPr>
                              </m:ctrlPr>
                            </m:sSupPr>
                            <m:e>
                              <m:r>
                                <a:rPr kumimoji="1" lang="en-US" altLang="ja-JP" sz="1600" b="0" i="1" smtClean="0">
                                  <a:latin typeface="Cambria Math" panose="02040503050406030204" pitchFamily="18" charset="0"/>
                                </a:rPr>
                                <m:t>𝜆</m:t>
                              </m:r>
                            </m:e>
                            <m:sup>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𝑎</m:t>
                              </m:r>
                              <m:r>
                                <a:rPr kumimoji="1" lang="en-US" altLang="ja-JP" sz="1600" b="0" i="1" smtClean="0">
                                  <a:latin typeface="Cambria Math" panose="02040503050406030204" pitchFamily="18" charset="0"/>
                                </a:rPr>
                                <m:t>−1</m:t>
                              </m:r>
                            </m:sup>
                          </m:sSup>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𝐾</m:t>
                              </m:r>
                            </m:e>
                            <m:sub>
                              <m:r>
                                <a:rPr kumimoji="1" lang="en-US" altLang="ja-JP" sz="1600" b="0" i="1" smtClean="0">
                                  <a:latin typeface="Cambria Math" panose="02040503050406030204" pitchFamily="18" charset="0"/>
                                </a:rPr>
                                <m:t>𝑖𝑗</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𝑎</m:t>
                              </m:r>
                              <m:r>
                                <a:rPr kumimoji="1" lang="en-US" altLang="ja-JP" sz="1600" b="0" i="1" smtClean="0">
                                  <a:latin typeface="Cambria Math" panose="02040503050406030204" pitchFamily="18" charset="0"/>
                                </a:rPr>
                                <m:t>|0</m:t>
                              </m:r>
                            </m:e>
                          </m:d>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𝑤</m:t>
                              </m:r>
                            </m:e>
                            <m:sub>
                              <m:r>
                                <a:rPr lang="en-US" altLang="ja-JP" sz="1600" i="1">
                                  <a:latin typeface="Cambria Math" panose="02040503050406030204" pitchFamily="18" charset="0"/>
                                </a:rPr>
                                <m:t>𝜆</m:t>
                              </m:r>
                            </m:sub>
                          </m:sSub>
                          <m:d>
                            <m:dPr>
                              <m:ctrlPr>
                                <a:rPr lang="en-US" altLang="ja-JP" sz="1600" i="1">
                                  <a:latin typeface="Cambria Math" panose="02040503050406030204" pitchFamily="18" charset="0"/>
                                </a:rPr>
                              </m:ctrlPr>
                            </m:dPr>
                            <m:e>
                              <m:r>
                                <a:rPr lang="en-US" altLang="ja-JP" sz="1600" b="0" i="1" smtClean="0">
                                  <a:latin typeface="Cambria Math" panose="02040503050406030204" pitchFamily="18" charset="0"/>
                                </a:rPr>
                                <m:t>0</m:t>
                              </m:r>
                              <m:r>
                                <a:rPr lang="en-US" altLang="ja-JP" sz="1600" i="1">
                                  <a:latin typeface="Cambria Math" panose="02040503050406030204" pitchFamily="18" charset="0"/>
                                </a:rPr>
                                <m:t>,</m:t>
                              </m:r>
                              <m:r>
                                <a:rPr lang="en-US" altLang="ja-JP" sz="1600" b="0" i="1" smtClean="0">
                                  <a:latin typeface="Cambria Math" panose="02040503050406030204" pitchFamily="18" charset="0"/>
                                </a:rPr>
                                <m:t>𝑗</m:t>
                              </m:r>
                            </m:e>
                          </m:d>
                        </m:e>
                      </m:nary>
                    </m:oMath>
                  </m:oMathPara>
                </a14:m>
                <a:endParaRPr kumimoji="1" lang="en-US" altLang="ja-JP" sz="160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𝑤</m:t>
                          </m:r>
                        </m:e>
                        <m:sub>
                          <m:r>
                            <a:rPr kumimoji="1" lang="en-US" altLang="ja-JP" sz="1600" b="0" i="1" smtClean="0">
                              <a:latin typeface="Cambria Math" panose="02040503050406030204" pitchFamily="18" charset="0"/>
                            </a:rPr>
                            <m:t>𝜆</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0,</m:t>
                          </m:r>
                          <m:r>
                            <a:rPr kumimoji="1" lang="en-US" altLang="ja-JP" sz="1600" b="0" i="1" smtClean="0">
                              <a:latin typeface="Cambria Math" panose="02040503050406030204" pitchFamily="18" charset="0"/>
                            </a:rPr>
                            <m:t>𝑖</m:t>
                          </m:r>
                        </m:e>
                      </m:d>
                      <m:r>
                        <a:rPr kumimoji="1" lang="en-US" altLang="ja-JP" sz="1600" b="0" i="1" smtClean="0">
                          <a:latin typeface="Cambria Math" panose="02040503050406030204" pitchFamily="18" charset="0"/>
                        </a:rPr>
                        <m:t>=</m:t>
                      </m:r>
                      <m:nary>
                        <m:naryPr>
                          <m:chr m:val="∑"/>
                          <m:ctrlPr>
                            <a:rPr kumimoji="1" lang="en-US" altLang="ja-JP" sz="1600" b="0" i="1" smtClean="0">
                              <a:latin typeface="Cambria Math" panose="02040503050406030204" pitchFamily="18" charset="0"/>
                            </a:rPr>
                          </m:ctrlPr>
                        </m:naryPr>
                        <m:sub>
                          <m:r>
                            <a:rPr kumimoji="1" lang="en-US" altLang="ja-JP" sz="1600" b="0" i="1" smtClean="0">
                              <a:latin typeface="Cambria Math" panose="02040503050406030204" pitchFamily="18" charset="0"/>
                            </a:rPr>
                            <m:t>𝑗</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𝑛</m:t>
                          </m:r>
                        </m:sup>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𝜓</m:t>
                              </m:r>
                            </m:e>
                            <m:sub>
                              <m:r>
                                <a:rPr kumimoji="1" lang="en-US" altLang="ja-JP" sz="1600" b="0" i="1" smtClean="0">
                                  <a:latin typeface="Cambria Math" panose="02040503050406030204" pitchFamily="18" charset="0"/>
                                </a:rPr>
                                <m:t>𝑖𝑗</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𝜆</m:t>
                              </m:r>
                            </m:e>
                          </m:d>
                        </m:e>
                      </m:nary>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𝑤</m:t>
                          </m:r>
                        </m:e>
                        <m:sub>
                          <m:r>
                            <a:rPr lang="en-US" altLang="ja-JP" sz="1600" i="1">
                              <a:latin typeface="Cambria Math" panose="02040503050406030204" pitchFamily="18" charset="0"/>
                            </a:rPr>
                            <m:t>𝜆</m:t>
                          </m:r>
                        </m:sub>
                      </m:sSub>
                      <m:d>
                        <m:dPr>
                          <m:ctrlPr>
                            <a:rPr lang="en-US" altLang="ja-JP" sz="1600" i="1">
                              <a:latin typeface="Cambria Math" panose="02040503050406030204" pitchFamily="18" charset="0"/>
                            </a:rPr>
                          </m:ctrlPr>
                        </m:dPr>
                        <m:e>
                          <m:r>
                            <a:rPr lang="en-US" altLang="ja-JP" sz="1600" b="0" i="1" smtClean="0">
                              <a:latin typeface="Cambria Math" panose="02040503050406030204" pitchFamily="18" charset="0"/>
                            </a:rPr>
                            <m:t>0</m:t>
                          </m:r>
                          <m:r>
                            <a:rPr lang="en-US" altLang="ja-JP" sz="1600" i="1">
                              <a:latin typeface="Cambria Math" panose="02040503050406030204" pitchFamily="18" charset="0"/>
                            </a:rPr>
                            <m:t>,</m:t>
                          </m:r>
                          <m:r>
                            <a:rPr lang="en-US" altLang="ja-JP" sz="1600" b="0" i="1" smtClean="0">
                              <a:latin typeface="Cambria Math" panose="02040503050406030204" pitchFamily="18" charset="0"/>
                            </a:rPr>
                            <m:t>𝑗</m:t>
                          </m:r>
                        </m:e>
                      </m:d>
                    </m:oMath>
                  </m:oMathPara>
                </a14:m>
                <a:endParaRPr kumimoji="1" lang="en-US" altLang="ja-JP" sz="1600" dirty="0"/>
              </a:p>
              <a:p>
                <a:r>
                  <a:rPr kumimoji="1" lang="ja-JP" altLang="en-US" dirty="0"/>
                  <a:t>繁殖価</a:t>
                </a:r>
                <a:endParaRPr kumimoji="1" lang="en-US" altLang="ja-JP"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𝑣</m:t>
                          </m:r>
                        </m:e>
                        <m:sub>
                          <m:r>
                            <a:rPr kumimoji="1" lang="en-US" altLang="ja-JP" sz="1600" b="0" i="1" smtClean="0">
                              <a:latin typeface="Cambria Math" panose="02040503050406030204" pitchFamily="18" charset="0"/>
                            </a:rPr>
                            <m:t>𝜆</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𝑎</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𝑗</m:t>
                          </m:r>
                        </m:e>
                      </m:d>
                      <m:r>
                        <a:rPr kumimoji="1" lang="en-US" altLang="ja-JP" sz="1600" b="0" i="1" smtClean="0">
                          <a:latin typeface="Cambria Math" panose="02040503050406030204" pitchFamily="18" charset="0"/>
                        </a:rPr>
                        <m:t>=</m:t>
                      </m:r>
                      <m:nary>
                        <m:naryPr>
                          <m:chr m:val="∑"/>
                          <m:ctrlPr>
                            <a:rPr kumimoji="1" lang="en-US" altLang="ja-JP" sz="1600" b="0" i="1" smtClean="0">
                              <a:latin typeface="Cambria Math" panose="02040503050406030204" pitchFamily="18" charset="0"/>
                            </a:rPr>
                          </m:ctrlPr>
                        </m:naryPr>
                        <m:sub>
                          <m: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𝑛</m:t>
                          </m:r>
                        </m:sup>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𝑣</m:t>
                              </m:r>
                            </m:e>
                            <m:sub>
                              <m:r>
                                <a:rPr kumimoji="1" lang="en-US" altLang="ja-JP" sz="1600" b="0" i="1" smtClean="0">
                                  <a:latin typeface="Cambria Math" panose="02040503050406030204" pitchFamily="18" charset="0"/>
                                </a:rPr>
                                <m:t>𝜆</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0,</m:t>
                              </m:r>
                              <m:r>
                                <a:rPr kumimoji="1" lang="en-US" altLang="ja-JP" sz="1600" b="0" i="1" smtClean="0">
                                  <a:latin typeface="Cambria Math" panose="02040503050406030204" pitchFamily="18" charset="0"/>
                                </a:rPr>
                                <m:t>𝑖</m:t>
                              </m:r>
                            </m:e>
                          </m:d>
                          <m:nary>
                            <m:naryPr>
                              <m:chr m:val="∑"/>
                              <m:ctrlPr>
                                <a:rPr lang="en-US" altLang="ja-JP" sz="1600" i="1">
                                  <a:latin typeface="Cambria Math" panose="02040503050406030204" pitchFamily="18" charset="0"/>
                                </a:rPr>
                              </m:ctrlPr>
                            </m:naryPr>
                            <m:sub>
                              <m:r>
                                <a:rPr lang="en-US" altLang="ja-JP" sz="1600" b="0" i="1" smtClean="0">
                                  <a:latin typeface="Cambria Math" panose="02040503050406030204" pitchFamily="18" charset="0"/>
                                </a:rPr>
                                <m:t>𝑥</m:t>
                              </m:r>
                              <m:r>
                                <a:rPr lang="en-US" altLang="ja-JP" sz="1600" i="1">
                                  <a:latin typeface="Cambria Math" panose="02040503050406030204" pitchFamily="18" charset="0"/>
                                </a:rPr>
                                <m:t>=</m:t>
                              </m:r>
                              <m:r>
                                <a:rPr lang="en-US" altLang="ja-JP" sz="1600" b="0" i="1" smtClean="0">
                                  <a:latin typeface="Cambria Math" panose="02040503050406030204" pitchFamily="18" charset="0"/>
                                </a:rPr>
                                <m:t>𝑎</m:t>
                              </m:r>
                            </m:sub>
                            <m:sup>
                              <m:r>
                                <a:rPr lang="en-US" altLang="ja-JP" sz="1600" i="1">
                                  <a:latin typeface="Cambria Math" panose="02040503050406030204" pitchFamily="18" charset="0"/>
                                </a:rPr>
                                <m:t>𝜔</m:t>
                              </m:r>
                            </m:sup>
                            <m:e>
                              <m:nary>
                                <m:naryPr>
                                  <m:chr m:val="∑"/>
                                  <m:ctrlPr>
                                    <a:rPr lang="en-US" altLang="ja-JP" sz="1600" i="1">
                                      <a:latin typeface="Cambria Math" panose="02040503050406030204" pitchFamily="18" charset="0"/>
                                    </a:rPr>
                                  </m:ctrlPr>
                                </m:naryPr>
                                <m:sub>
                                  <m:r>
                                    <a:rPr lang="en-US" altLang="ja-JP" sz="1600" i="1">
                                      <a:latin typeface="Cambria Math" panose="02040503050406030204" pitchFamily="18" charset="0"/>
                                    </a:rPr>
                                    <m:t>ℓ=1</m:t>
                                  </m:r>
                                </m:sub>
                                <m:sup>
                                  <m:r>
                                    <a:rPr lang="en-US" altLang="ja-JP" sz="1600" i="1">
                                      <a:latin typeface="Cambria Math" panose="02040503050406030204" pitchFamily="18" charset="0"/>
                                    </a:rPr>
                                    <m:t>𝑛</m:t>
                                  </m:r>
                                </m:sup>
                                <m:e>
                                  <m:sSup>
                                    <m:sSupPr>
                                      <m:ctrlPr>
                                        <a:rPr lang="en-US" altLang="ja-JP" sz="1600" i="1">
                                          <a:latin typeface="Cambria Math" panose="02040503050406030204" pitchFamily="18" charset="0"/>
                                        </a:rPr>
                                      </m:ctrlPr>
                                    </m:sSupPr>
                                    <m:e>
                                      <m:r>
                                        <a:rPr lang="en-US" altLang="ja-JP" sz="1600" i="1">
                                          <a:latin typeface="Cambria Math" panose="02040503050406030204" pitchFamily="18" charset="0"/>
                                        </a:rPr>
                                        <m:t>𝜆</m:t>
                                      </m:r>
                                    </m:e>
                                    <m:sup>
                                      <m:r>
                                        <a:rPr lang="en-US" altLang="ja-JP" sz="1600" i="1">
                                          <a:latin typeface="Cambria Math" panose="02040503050406030204" pitchFamily="18" charset="0"/>
                                        </a:rPr>
                                        <m:t>−</m:t>
                                      </m:r>
                                      <m:d>
                                        <m:dPr>
                                          <m:ctrlPr>
                                            <a:rPr lang="en-US" altLang="ja-JP" sz="1600" i="1" smtClean="0">
                                              <a:latin typeface="Cambria Math" panose="02040503050406030204" pitchFamily="18" charset="0"/>
                                            </a:rPr>
                                          </m:ctrlPr>
                                        </m:dPr>
                                        <m:e>
                                          <m:r>
                                            <a:rPr lang="en-US" altLang="ja-JP" sz="1600" b="0" i="1" smtClean="0">
                                              <a:latin typeface="Cambria Math" panose="02040503050406030204" pitchFamily="18" charset="0"/>
                                            </a:rPr>
                                            <m:t>𝑥</m:t>
                                          </m:r>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𝑎</m:t>
                                          </m:r>
                                        </m:e>
                                      </m:d>
                                      <m:r>
                                        <a:rPr lang="en-US" altLang="ja-JP" sz="1600" i="1">
                                          <a:latin typeface="Cambria Math" panose="02040503050406030204" pitchFamily="18" charset="0"/>
                                        </a:rPr>
                                        <m:t>−1</m:t>
                                      </m:r>
                                    </m:sup>
                                  </m:sSup>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𝑓</m:t>
                                      </m:r>
                                    </m:e>
                                    <m:sub>
                                      <m:r>
                                        <a:rPr lang="en-US" altLang="ja-JP" sz="1600" i="1">
                                          <a:latin typeface="Cambria Math" panose="02040503050406030204" pitchFamily="18" charset="0"/>
                                        </a:rPr>
                                        <m:t>𝑖</m:t>
                                      </m:r>
                                      <m:r>
                                        <a:rPr lang="en-US" altLang="ja-JP" sz="1600" i="1">
                                          <a:latin typeface="Cambria Math" panose="02040503050406030204" pitchFamily="18" charset="0"/>
                                        </a:rPr>
                                        <m:t>ℓ</m:t>
                                      </m:r>
                                    </m:sub>
                                  </m:sSub>
                                  <m:d>
                                    <m:dPr>
                                      <m:ctrlPr>
                                        <a:rPr lang="en-US" altLang="ja-JP" sz="1600" i="1">
                                          <a:latin typeface="Cambria Math" panose="02040503050406030204" pitchFamily="18" charset="0"/>
                                        </a:rPr>
                                      </m:ctrlPr>
                                    </m:dPr>
                                    <m:e>
                                      <m:r>
                                        <a:rPr lang="en-US" altLang="ja-JP" sz="1600" b="0" i="1" smtClean="0">
                                          <a:latin typeface="Cambria Math" panose="02040503050406030204" pitchFamily="18" charset="0"/>
                                        </a:rPr>
                                        <m:t>𝑥</m:t>
                                      </m:r>
                                    </m:e>
                                  </m:d>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𝐾</m:t>
                                      </m:r>
                                    </m:e>
                                    <m:sub>
                                      <m:r>
                                        <a:rPr lang="en-US" altLang="ja-JP" sz="1600" i="1">
                                          <a:latin typeface="Cambria Math" panose="02040503050406030204" pitchFamily="18" charset="0"/>
                                        </a:rPr>
                                        <m:t>ℓ</m:t>
                                      </m:r>
                                      <m:r>
                                        <a:rPr lang="en-US" altLang="ja-JP" sz="1600" i="1">
                                          <a:latin typeface="Cambria Math" panose="02040503050406030204" pitchFamily="18" charset="0"/>
                                        </a:rPr>
                                        <m:t>𝑗</m:t>
                                      </m:r>
                                    </m:sub>
                                  </m:sSub>
                                  <m:d>
                                    <m:dPr>
                                      <m:ctrlPr>
                                        <a:rPr lang="en-US" altLang="ja-JP" sz="1600" i="1">
                                          <a:latin typeface="Cambria Math" panose="02040503050406030204" pitchFamily="18" charset="0"/>
                                        </a:rPr>
                                      </m:ctrlPr>
                                    </m:dPr>
                                    <m:e>
                                      <m:r>
                                        <a:rPr lang="en-US" altLang="ja-JP" sz="1600" b="0" i="1" smtClean="0">
                                          <a:latin typeface="Cambria Math" panose="02040503050406030204" pitchFamily="18" charset="0"/>
                                        </a:rPr>
                                        <m:t>𝑥</m:t>
                                      </m:r>
                                      <m:r>
                                        <a:rPr lang="en-US" altLang="ja-JP" sz="1600" i="1">
                                          <a:latin typeface="Cambria Math" panose="02040503050406030204" pitchFamily="18" charset="0"/>
                                        </a:rPr>
                                        <m:t>|</m:t>
                                      </m:r>
                                      <m:r>
                                        <a:rPr lang="en-US" altLang="ja-JP" sz="1600" b="0" i="1" smtClean="0">
                                          <a:latin typeface="Cambria Math" panose="02040503050406030204" pitchFamily="18" charset="0"/>
                                        </a:rPr>
                                        <m:t>𝑎</m:t>
                                      </m:r>
                                    </m:e>
                                  </m:d>
                                </m:e>
                              </m:nary>
                            </m:e>
                          </m:nary>
                        </m:e>
                      </m:nary>
                    </m:oMath>
                  </m:oMathPara>
                </a14:m>
                <a:endParaRPr kumimoji="1" lang="en-US" altLang="ja-JP" sz="1600" dirty="0"/>
              </a:p>
              <a:p>
                <a:pPr marL="0" indent="0">
                  <a:buNone/>
                </a:pPr>
                <a:endParaRPr lang="en-US" altLang="ja-JP" sz="1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𝑣</m:t>
                          </m:r>
                        </m:e>
                        <m:sub>
                          <m:r>
                            <a:rPr lang="en-US" altLang="ja-JP" sz="1600" i="1">
                              <a:latin typeface="Cambria Math" panose="02040503050406030204" pitchFamily="18" charset="0"/>
                            </a:rPr>
                            <m:t>𝜆</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0,</m:t>
                          </m:r>
                          <m:r>
                            <a:rPr lang="en-US" altLang="ja-JP" sz="1600" b="0" i="1" smtClean="0">
                              <a:latin typeface="Cambria Math" panose="02040503050406030204" pitchFamily="18" charset="0"/>
                            </a:rPr>
                            <m:t>𝑗</m:t>
                          </m:r>
                        </m:e>
                      </m:d>
                      <m:r>
                        <a:rPr lang="en-US" altLang="ja-JP" sz="1600" i="1">
                          <a:latin typeface="Cambria Math" panose="02040503050406030204" pitchFamily="18" charset="0"/>
                        </a:rPr>
                        <m:t>=</m:t>
                      </m:r>
                      <m:nary>
                        <m:naryPr>
                          <m:chr m:val="∑"/>
                          <m:ctrlPr>
                            <a:rPr lang="en-US" altLang="ja-JP" sz="1600" i="1">
                              <a:latin typeface="Cambria Math" panose="02040503050406030204" pitchFamily="18" charset="0"/>
                            </a:rPr>
                          </m:ctrlPr>
                        </m:naryPr>
                        <m:sub>
                          <m:r>
                            <a:rPr lang="en-US" altLang="ja-JP" sz="1600" b="0" i="1" smtClean="0">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𝑛</m:t>
                          </m:r>
                        </m:sup>
                        <m:e>
                          <m:sSub>
                            <m:sSubPr>
                              <m:ctrlPr>
                                <a:rPr lang="en-US" altLang="ja-JP" sz="1600" i="1">
                                  <a:latin typeface="Cambria Math" panose="02040503050406030204" pitchFamily="18" charset="0"/>
                                </a:rPr>
                              </m:ctrlPr>
                            </m:sSubPr>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𝑣</m:t>
                                  </m:r>
                                </m:e>
                                <m:sub>
                                  <m:r>
                                    <a:rPr lang="en-US" altLang="ja-JP" sz="1600" i="1">
                                      <a:latin typeface="Cambria Math" panose="02040503050406030204" pitchFamily="18" charset="0"/>
                                    </a:rPr>
                                    <m:t>𝜆</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0,</m:t>
                                  </m:r>
                                  <m:r>
                                    <a:rPr lang="en-US" altLang="ja-JP" sz="1600" i="1">
                                      <a:latin typeface="Cambria Math" panose="02040503050406030204" pitchFamily="18" charset="0"/>
                                    </a:rPr>
                                    <m:t>𝑖</m:t>
                                  </m:r>
                                </m:e>
                              </m:d>
                              <m:r>
                                <a:rPr lang="en-US" altLang="ja-JP" sz="1600" i="1">
                                  <a:latin typeface="Cambria Math" panose="02040503050406030204" pitchFamily="18" charset="0"/>
                                </a:rPr>
                                <m:t>𝜓</m:t>
                              </m:r>
                            </m:e>
                            <m:sub>
                              <m:r>
                                <a:rPr lang="en-US" altLang="ja-JP" sz="1600" i="1">
                                  <a:latin typeface="Cambria Math" panose="02040503050406030204" pitchFamily="18" charset="0"/>
                                </a:rPr>
                                <m:t>𝑖𝑗</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𝜆</m:t>
                              </m:r>
                            </m:e>
                          </m:d>
                        </m:e>
                      </m:nary>
                    </m:oMath>
                  </m:oMathPara>
                </a14:m>
                <a:endParaRPr kumimoji="1" lang="ja-JP" altLang="en-US" sz="1600" dirty="0"/>
              </a:p>
            </p:txBody>
          </p:sp>
        </mc:Choice>
        <mc:Fallback xmlns="">
          <p:sp>
            <p:nvSpPr>
              <p:cNvPr id="4" name="コンテンツ プレースホルダー 3">
                <a:extLst>
                  <a:ext uri="{FF2B5EF4-FFF2-40B4-BE49-F238E27FC236}">
                    <a16:creationId xmlns:a16="http://schemas.microsoft.com/office/drawing/2014/main" id="{B0E65092-FACC-6421-7C12-C147618B7D22}"/>
                  </a:ext>
                </a:extLst>
              </p:cNvPr>
              <p:cNvSpPr>
                <a:spLocks noGrp="1" noRot="1" noChangeAspect="1" noMove="1" noResize="1" noEditPoints="1" noAdjustHandles="1" noChangeArrowheads="1" noChangeShapeType="1" noTextEdit="1"/>
              </p:cNvSpPr>
              <p:nvPr>
                <p:ph sz="half" idx="2"/>
              </p:nvPr>
            </p:nvSpPr>
            <p:spPr>
              <a:blipFill>
                <a:blip r:embed="rId2"/>
                <a:stretch>
                  <a:fillRect l="-1891"/>
                </a:stretch>
              </a:blipFill>
            </p:spPr>
            <p:txBody>
              <a:bodyPr/>
              <a:lstStyle/>
              <a:p>
                <a:r>
                  <a:rPr lang="ja-JP" altLang="en-US">
                    <a:noFill/>
                  </a:rPr>
                  <a:t> </a:t>
                </a:r>
              </a:p>
            </p:txBody>
          </p:sp>
        </mc:Fallback>
      </mc:AlternateContent>
      <p:sp>
        <p:nvSpPr>
          <p:cNvPr id="5" name="テキスト プレースホルダー 4">
            <a:extLst>
              <a:ext uri="{FF2B5EF4-FFF2-40B4-BE49-F238E27FC236}">
                <a16:creationId xmlns:a16="http://schemas.microsoft.com/office/drawing/2014/main" id="{5C039D0C-0B77-2E03-7C65-310CE6E747B2}"/>
              </a:ext>
            </a:extLst>
          </p:cNvPr>
          <p:cNvSpPr>
            <a:spLocks noGrp="1"/>
          </p:cNvSpPr>
          <p:nvPr>
            <p:ph type="body" sz="quarter" idx="3"/>
          </p:nvPr>
        </p:nvSpPr>
        <p:spPr/>
        <p:txBody>
          <a:bodyPr/>
          <a:lstStyle/>
          <a:p>
            <a:r>
              <a:rPr kumimoji="1" lang="ja-JP" altLang="en-US" dirty="0"/>
              <a:t>多状態</a:t>
            </a:r>
            <a:r>
              <a:rPr kumimoji="1" lang="en-US" altLang="ja-JP" dirty="0" err="1"/>
              <a:t>MacKendrick</a:t>
            </a:r>
            <a:r>
              <a:rPr kumimoji="1" lang="ja-JP" altLang="en-US" dirty="0"/>
              <a:t>方程式</a:t>
            </a:r>
          </a:p>
        </p:txBody>
      </p:sp>
      <mc:AlternateContent xmlns:mc="http://schemas.openxmlformats.org/markup-compatibility/2006" xmlns:a14="http://schemas.microsoft.com/office/drawing/2010/main">
        <mc:Choice Requires="a14">
          <p:sp>
            <p:nvSpPr>
              <p:cNvPr id="6" name="コンテンツ プレースホルダー 5">
                <a:extLst>
                  <a:ext uri="{FF2B5EF4-FFF2-40B4-BE49-F238E27FC236}">
                    <a16:creationId xmlns:a16="http://schemas.microsoft.com/office/drawing/2014/main" id="{350979E5-C7D0-5D95-FB7F-23D63401DE94}"/>
                  </a:ext>
                </a:extLst>
              </p:cNvPr>
              <p:cNvSpPr>
                <a:spLocks noGrp="1"/>
              </p:cNvSpPr>
              <p:nvPr>
                <p:ph sz="quarter" idx="4"/>
              </p:nvPr>
            </p:nvSpPr>
            <p:spPr>
              <a:xfrm>
                <a:off x="5754052" y="2505075"/>
                <a:ext cx="6204268" cy="3684588"/>
              </a:xfrm>
            </p:spPr>
            <p:txBody>
              <a:bodyPr>
                <a:normAutofit fontScale="92500"/>
              </a:bodyPr>
              <a:lstStyle/>
              <a:p>
                <a14:m>
                  <m:oMath xmlns:m="http://schemas.openxmlformats.org/officeDocument/2006/math">
                    <m:r>
                      <a:rPr lang="ja-JP" altLang="en-US" i="1" smtClean="0">
                        <a:latin typeface="Cambria Math" panose="02040503050406030204" pitchFamily="18" charset="0"/>
                      </a:rPr>
                      <m:t>安定年齢</m:t>
                    </m:r>
                    <m:r>
                      <a:rPr lang="ja-JP" altLang="en-US" i="1">
                        <a:latin typeface="Cambria Math" panose="02040503050406030204" pitchFamily="18" charset="0"/>
                      </a:rPr>
                      <m:t>分布</m:t>
                    </m:r>
                  </m:oMath>
                </a14:m>
                <a:endParaRPr lang="en-US" altLang="ja-JP"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1700" b="0" i="1" smtClean="0">
                              <a:latin typeface="Cambria Math" panose="02040503050406030204" pitchFamily="18" charset="0"/>
                            </a:rPr>
                          </m:ctrlPr>
                        </m:sSubPr>
                        <m:e>
                          <m:r>
                            <a:rPr lang="en-US" altLang="ja-JP" sz="1700" i="1">
                              <a:latin typeface="Cambria Math" panose="02040503050406030204" pitchFamily="18" charset="0"/>
                            </a:rPr>
                            <m:t>𝑤</m:t>
                          </m:r>
                        </m:e>
                        <m:sub>
                          <m:r>
                            <a:rPr lang="en-US" altLang="ja-JP" sz="1700" b="0" i="1" smtClean="0">
                              <a:latin typeface="Cambria Math" panose="02040503050406030204" pitchFamily="18" charset="0"/>
                            </a:rPr>
                            <m:t>𝑟</m:t>
                          </m:r>
                        </m:sub>
                      </m:sSub>
                      <m:d>
                        <m:dPr>
                          <m:ctrlPr>
                            <a:rPr lang="en-US" altLang="ja-JP" sz="1700" i="1">
                              <a:latin typeface="Cambria Math" panose="02040503050406030204" pitchFamily="18" charset="0"/>
                            </a:rPr>
                          </m:ctrlPr>
                        </m:dPr>
                        <m:e>
                          <m:r>
                            <a:rPr lang="en-US" altLang="ja-JP" sz="1700" b="0" i="1" smtClean="0">
                              <a:latin typeface="Cambria Math" panose="02040503050406030204" pitchFamily="18" charset="0"/>
                            </a:rPr>
                            <m:t>𝑎</m:t>
                          </m:r>
                          <m:r>
                            <a:rPr lang="en-US" altLang="ja-JP" sz="1700" i="1">
                              <a:latin typeface="Cambria Math" panose="02040503050406030204" pitchFamily="18" charset="0"/>
                            </a:rPr>
                            <m:t>,</m:t>
                          </m:r>
                          <m:r>
                            <a:rPr lang="en-US" altLang="ja-JP" sz="1700" b="0" i="1" smtClean="0">
                              <a:latin typeface="Cambria Math" panose="02040503050406030204" pitchFamily="18" charset="0"/>
                            </a:rPr>
                            <m:t>𝑥</m:t>
                          </m:r>
                        </m:e>
                      </m:d>
                      <m:r>
                        <a:rPr lang="en-US" altLang="ja-JP" sz="1700" b="0" i="1" smtClean="0">
                          <a:latin typeface="Cambria Math" panose="02040503050406030204" pitchFamily="18" charset="0"/>
                        </a:rPr>
                        <m:t>=</m:t>
                      </m:r>
                      <m:nary>
                        <m:naryPr>
                          <m:supHide m:val="on"/>
                          <m:ctrlPr>
                            <a:rPr lang="en-US" altLang="ja-JP" sz="1700" b="0" i="1" smtClean="0">
                              <a:latin typeface="Cambria Math" panose="02040503050406030204" pitchFamily="18" charset="0"/>
                            </a:rPr>
                          </m:ctrlPr>
                        </m:naryPr>
                        <m:sub>
                          <m:r>
                            <m:rPr>
                              <m:sty m:val="p"/>
                            </m:rPr>
                            <a:rPr lang="en-US" altLang="ja-JP" sz="1700" b="0" i="0" smtClean="0">
                              <a:latin typeface="Cambria Math" panose="02040503050406030204" pitchFamily="18" charset="0"/>
                            </a:rPr>
                            <m:t>Ω</m:t>
                          </m:r>
                        </m:sub>
                        <m:sup/>
                        <m:e>
                          <m:r>
                            <a:rPr lang="en-US" altLang="ja-JP" sz="1700" b="0" i="1" smtClean="0">
                              <a:latin typeface="Cambria Math" panose="02040503050406030204" pitchFamily="18" charset="0"/>
                            </a:rPr>
                            <m:t>𝑑</m:t>
                          </m:r>
                          <m:r>
                            <a:rPr lang="en-US" altLang="ja-JP" sz="1700" b="0" i="1" smtClean="0">
                              <a:latin typeface="Cambria Math" panose="02040503050406030204" pitchFamily="18" charset="0"/>
                            </a:rPr>
                            <m:t>𝜂</m:t>
                          </m:r>
                          <m:r>
                            <a:rPr lang="en-US" altLang="ja-JP" sz="1700" b="0" i="1" smtClean="0">
                              <a:latin typeface="Cambria Math" panose="02040503050406030204" pitchFamily="18" charset="0"/>
                            </a:rPr>
                            <m:t> </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𝑟</m:t>
                              </m:r>
                            </m:sub>
                          </m:sSub>
                          <m:d>
                            <m:dPr>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b="0" i="1" smtClean="0">
                                  <a:latin typeface="Cambria Math" panose="02040503050406030204" pitchFamily="18" charset="0"/>
                                </a:rPr>
                                <m:t>𝜂</m:t>
                              </m:r>
                            </m:e>
                          </m:d>
                          <m:r>
                            <a:rPr lang="en-US" altLang="ja-JP" sz="1700" b="0" i="1" smtClean="0">
                              <a:latin typeface="Cambria Math" panose="02040503050406030204" pitchFamily="18" charset="0"/>
                            </a:rPr>
                            <m:t>𝐾</m:t>
                          </m:r>
                          <m:d>
                            <m:dPr>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b="0" i="1" smtClean="0">
                                  <a:latin typeface="Cambria Math" panose="02040503050406030204" pitchFamily="18" charset="0"/>
                                </a:rPr>
                                <m:t>𝜂</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𝑎</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𝑥</m:t>
                              </m:r>
                            </m:e>
                          </m:d>
                          <m:func>
                            <m:funcPr>
                              <m:ctrlPr>
                                <a:rPr lang="en-US" altLang="ja-JP" sz="1700" b="0" i="1" smtClean="0">
                                  <a:latin typeface="Cambria Math" panose="02040503050406030204" pitchFamily="18" charset="0"/>
                                </a:rPr>
                              </m:ctrlPr>
                            </m:funcPr>
                            <m:fName>
                              <m:r>
                                <m:rPr>
                                  <m:sty m:val="p"/>
                                </m:rPr>
                                <a:rPr lang="en-US" altLang="ja-JP" sz="1700" b="0" i="0" smtClean="0">
                                  <a:latin typeface="Cambria Math" panose="02040503050406030204" pitchFamily="18" charset="0"/>
                                </a:rPr>
                                <m:t>exp</m:t>
                              </m:r>
                            </m:fName>
                            <m:e>
                              <m:d>
                                <m:dPr>
                                  <m:begChr m:val="{"/>
                                  <m:endChr m:val="}"/>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𝑟𝑎</m:t>
                                  </m:r>
                                </m:e>
                              </m:d>
                            </m:e>
                          </m:func>
                        </m:e>
                      </m:nary>
                    </m:oMath>
                  </m:oMathPara>
                </a14:m>
                <a:endParaRPr lang="en-US" altLang="ja-JP" sz="17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1700" b="0" i="1" smtClean="0">
                              <a:latin typeface="Cambria Math" panose="02040503050406030204" pitchFamily="18" charset="0"/>
                            </a:rPr>
                          </m:ctrlPr>
                        </m:sSubPr>
                        <m:e>
                          <m:r>
                            <a:rPr lang="en-US" altLang="ja-JP" sz="1700" i="1" smtClean="0">
                              <a:latin typeface="Cambria Math" panose="02040503050406030204" pitchFamily="18" charset="0"/>
                            </a:rPr>
                            <m:t>𝑤</m:t>
                          </m:r>
                        </m:e>
                        <m:sub>
                          <m:r>
                            <a:rPr lang="en-US" altLang="ja-JP" sz="1700" b="0" i="1" smtClean="0">
                              <a:latin typeface="Cambria Math" panose="02040503050406030204" pitchFamily="18" charset="0"/>
                            </a:rPr>
                            <m:t>𝑟</m:t>
                          </m:r>
                        </m:sub>
                      </m:sSub>
                      <m:d>
                        <m:dPr>
                          <m:ctrlPr>
                            <a:rPr lang="en-US" altLang="ja-JP" sz="1700" i="1">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i="1">
                              <a:latin typeface="Cambria Math" panose="02040503050406030204" pitchFamily="18" charset="0"/>
                            </a:rPr>
                            <m:t>,</m:t>
                          </m:r>
                          <m:r>
                            <a:rPr lang="en-US" altLang="ja-JP" sz="1700" b="0" i="1" smtClean="0">
                              <a:latin typeface="Cambria Math" panose="02040503050406030204" pitchFamily="18" charset="0"/>
                            </a:rPr>
                            <m:t>𝑥</m:t>
                          </m:r>
                        </m:e>
                      </m:d>
                      <m:r>
                        <a:rPr lang="en-US" altLang="ja-JP" sz="1700" b="0" i="1" smtClean="0">
                          <a:latin typeface="Cambria Math" panose="02040503050406030204" pitchFamily="18" charset="0"/>
                        </a:rPr>
                        <m:t>=</m:t>
                      </m:r>
                      <m:nary>
                        <m:naryPr>
                          <m:supHide m:val="on"/>
                          <m:ctrlPr>
                            <a:rPr lang="en-US" altLang="ja-JP" sz="1700" b="0" i="1" smtClean="0">
                              <a:latin typeface="Cambria Math" panose="02040503050406030204" pitchFamily="18" charset="0"/>
                            </a:rPr>
                          </m:ctrlPr>
                        </m:naryPr>
                        <m:sub>
                          <m:r>
                            <m:rPr>
                              <m:sty m:val="p"/>
                            </m:rPr>
                            <a:rPr lang="en-US" altLang="ja-JP" sz="1700" b="0" i="0" smtClean="0">
                              <a:latin typeface="Cambria Math" panose="02040503050406030204" pitchFamily="18" charset="0"/>
                            </a:rPr>
                            <m:t>Ω</m:t>
                          </m:r>
                        </m:sub>
                        <m:sup/>
                        <m:e>
                          <m:r>
                            <a:rPr lang="en-US" altLang="ja-JP" sz="1700" b="0" i="1" smtClean="0">
                              <a:latin typeface="Cambria Math" panose="02040503050406030204" pitchFamily="18" charset="0"/>
                            </a:rPr>
                            <m:t>𝑑</m:t>
                          </m:r>
                          <m:r>
                            <a:rPr lang="en-US" altLang="ja-JP" sz="1700" b="0" i="1" smtClean="0">
                              <a:latin typeface="Cambria Math" panose="02040503050406030204" pitchFamily="18" charset="0"/>
                            </a:rPr>
                            <m:t>𝜂</m:t>
                          </m:r>
                          <m:r>
                            <a:rPr lang="en-US" altLang="ja-JP" sz="1700" b="0" i="1" smtClean="0">
                              <a:latin typeface="Cambria Math" panose="02040503050406030204" pitchFamily="18" charset="0"/>
                            </a:rPr>
                            <m:t> </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𝜓</m:t>
                              </m:r>
                            </m:e>
                            <m:sub>
                              <m:r>
                                <a:rPr lang="en-US" altLang="ja-JP" sz="1700" b="0" i="1" smtClean="0">
                                  <a:latin typeface="Cambria Math" panose="02040503050406030204" pitchFamily="18" charset="0"/>
                                </a:rPr>
                                <m:t>𝑟</m:t>
                              </m:r>
                            </m:sub>
                          </m:sSub>
                          <m:d>
                            <m:dPr>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𝑥</m:t>
                              </m:r>
                            </m:e>
                            <m:e>
                              <m:r>
                                <a:rPr lang="en-US" altLang="ja-JP" sz="1700" b="0" i="1" smtClean="0">
                                  <a:latin typeface="Cambria Math" panose="02040503050406030204" pitchFamily="18" charset="0"/>
                                </a:rPr>
                                <m:t>𝜂</m:t>
                              </m:r>
                            </m:e>
                          </m:d>
                          <m:r>
                            <a:rPr lang="en-US" altLang="ja-JP" sz="1700" i="1">
                              <a:latin typeface="Cambria Math" panose="02040503050406030204" pitchFamily="18" charset="0"/>
                            </a:rPr>
                            <m:t>𝑤</m:t>
                          </m:r>
                          <m:d>
                            <m:dPr>
                              <m:ctrlPr>
                                <a:rPr lang="en-US" altLang="ja-JP" sz="1700" i="1">
                                  <a:latin typeface="Cambria Math" panose="02040503050406030204" pitchFamily="18" charset="0"/>
                                </a:rPr>
                              </m:ctrlPr>
                            </m:dPr>
                            <m:e>
                              <m:r>
                                <a:rPr lang="en-US" altLang="ja-JP" sz="1700" i="1">
                                  <a:latin typeface="Cambria Math" panose="02040503050406030204" pitchFamily="18" charset="0"/>
                                </a:rPr>
                                <m:t>0,</m:t>
                              </m:r>
                              <m:r>
                                <a:rPr lang="en-US" altLang="ja-JP" sz="1700" b="0" i="1" smtClean="0">
                                  <a:latin typeface="Cambria Math" panose="02040503050406030204" pitchFamily="18" charset="0"/>
                                </a:rPr>
                                <m:t>𝜂</m:t>
                              </m:r>
                            </m:e>
                          </m:d>
                        </m:e>
                      </m:nary>
                    </m:oMath>
                  </m:oMathPara>
                </a14:m>
                <a:endParaRPr lang="en-US" altLang="ja-JP" sz="1700" i="1" dirty="0">
                  <a:latin typeface="Cambria Math" panose="02040503050406030204" pitchFamily="18" charset="0"/>
                </a:endParaRPr>
              </a:p>
              <a:p>
                <a:r>
                  <a:rPr kumimoji="1" lang="ja-JP" altLang="en-US" dirty="0"/>
                  <a:t>繁殖価</a:t>
                </a:r>
                <a:endParaRPr kumimoji="1" lang="en-US" altLang="ja-JP" sz="1700" dirty="0"/>
              </a:p>
              <a:p>
                <a:pPr marL="0" indent="0">
                  <a:buNone/>
                </a:pPr>
                <a14:m>
                  <m:oMathPara xmlns:m="http://schemas.openxmlformats.org/officeDocument/2006/math">
                    <m:oMathParaPr>
                      <m:jc m:val="centerGroup"/>
                    </m:oMathParaPr>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𝑣</m:t>
                          </m:r>
                        </m:e>
                        <m:sub>
                          <m:r>
                            <a:rPr lang="en-US" altLang="ja-JP" sz="1700" b="0" i="1" smtClean="0">
                              <a:latin typeface="Cambria Math" panose="02040503050406030204" pitchFamily="18" charset="0"/>
                            </a:rPr>
                            <m:t>𝑟</m:t>
                          </m:r>
                        </m:sub>
                      </m:sSub>
                      <m:d>
                        <m:dPr>
                          <m:ctrlPr>
                            <a:rPr lang="en-US" altLang="ja-JP" sz="1700" i="1">
                              <a:latin typeface="Cambria Math" panose="02040503050406030204" pitchFamily="18" charset="0"/>
                            </a:rPr>
                          </m:ctrlPr>
                        </m:dPr>
                        <m:e>
                          <m:r>
                            <a:rPr lang="en-US" altLang="ja-JP" sz="1700" b="0" i="1" smtClean="0">
                              <a:latin typeface="Cambria Math" panose="02040503050406030204" pitchFamily="18" charset="0"/>
                            </a:rPr>
                            <m:t>𝑎</m:t>
                          </m:r>
                          <m:r>
                            <a:rPr lang="en-US" altLang="ja-JP" sz="1700" i="1">
                              <a:latin typeface="Cambria Math" panose="02040503050406030204" pitchFamily="18" charset="0"/>
                            </a:rPr>
                            <m:t>,</m:t>
                          </m:r>
                          <m:r>
                            <a:rPr lang="en-US" altLang="ja-JP" sz="1700" b="0" i="1" smtClean="0">
                              <a:latin typeface="Cambria Math" panose="02040503050406030204" pitchFamily="18" charset="0"/>
                            </a:rPr>
                            <m:t>𝑥</m:t>
                          </m:r>
                        </m:e>
                      </m:d>
                      <m:r>
                        <a:rPr lang="en-US" altLang="ja-JP" sz="1700" b="0" i="1" smtClean="0">
                          <a:latin typeface="Cambria Math" panose="02040503050406030204" pitchFamily="18" charset="0"/>
                        </a:rPr>
                        <m:t>=</m:t>
                      </m:r>
                      <m:nary>
                        <m:naryPr>
                          <m:supHide m:val="on"/>
                          <m:ctrlPr>
                            <a:rPr lang="en-US" altLang="ja-JP" sz="1700" b="0" i="1" smtClean="0">
                              <a:latin typeface="Cambria Math" panose="02040503050406030204" pitchFamily="18" charset="0"/>
                            </a:rPr>
                          </m:ctrlPr>
                        </m:naryPr>
                        <m:sub>
                          <m:r>
                            <m:rPr>
                              <m:sty m:val="p"/>
                            </m:rPr>
                            <a:rPr lang="en-US" altLang="ja-JP" sz="1700" b="0" i="0" smtClean="0">
                              <a:latin typeface="Cambria Math" panose="02040503050406030204" pitchFamily="18" charset="0"/>
                            </a:rPr>
                            <m:t>Ω</m:t>
                          </m:r>
                        </m:sub>
                        <m:sup/>
                        <m:e>
                          <m:r>
                            <a:rPr lang="en-US" altLang="ja-JP" sz="1700" b="0" i="1" smtClean="0">
                              <a:latin typeface="Cambria Math" panose="02040503050406030204" pitchFamily="18" charset="0"/>
                            </a:rPr>
                            <m:t>𝑑</m:t>
                          </m:r>
                          <m:r>
                            <a:rPr lang="en-US" altLang="ja-JP" sz="1700" b="0" i="1" smtClean="0">
                              <a:latin typeface="Cambria Math" panose="02040503050406030204" pitchFamily="18" charset="0"/>
                            </a:rPr>
                            <m:t>𝜉</m:t>
                          </m:r>
                          <m:r>
                            <a:rPr lang="en-US" altLang="ja-JP" sz="1700" b="0" i="1" smtClean="0">
                              <a:latin typeface="Cambria Math" panose="02040503050406030204" pitchFamily="18" charset="0"/>
                            </a:rPr>
                            <m:t> </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𝑣</m:t>
                              </m:r>
                            </m:e>
                            <m:sub>
                              <m:r>
                                <a:rPr lang="en-US" altLang="ja-JP" sz="1700" b="0" i="1" smtClean="0">
                                  <a:latin typeface="Cambria Math" panose="02040503050406030204" pitchFamily="18" charset="0"/>
                                </a:rPr>
                                <m:t>𝑟</m:t>
                              </m:r>
                            </m:sub>
                          </m:sSub>
                          <m:d>
                            <m:dPr>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b="0" i="1" smtClean="0">
                                  <a:latin typeface="Cambria Math" panose="02040503050406030204" pitchFamily="18" charset="0"/>
                                </a:rPr>
                                <m:t>𝜉</m:t>
                              </m:r>
                            </m:e>
                          </m:d>
                          <m:nary>
                            <m:naryPr>
                              <m:ctrlPr>
                                <a:rPr lang="en-US" altLang="ja-JP" sz="1700" b="0" i="1" smtClean="0">
                                  <a:latin typeface="Cambria Math" panose="02040503050406030204" pitchFamily="18" charset="0"/>
                                </a:rPr>
                              </m:ctrlPr>
                            </m:naryPr>
                            <m:sub>
                              <m:r>
                                <a:rPr lang="en-US" altLang="ja-JP" sz="1700" b="0" i="1" smtClean="0">
                                  <a:latin typeface="Cambria Math" panose="02040503050406030204" pitchFamily="18" charset="0"/>
                                </a:rPr>
                                <m:t>𝑎</m:t>
                              </m:r>
                            </m:sub>
                            <m:sup>
                              <m:r>
                                <a:rPr lang="en-US" altLang="ja-JP" sz="1700" b="0" i="1" smtClean="0">
                                  <a:latin typeface="Cambria Math" panose="02040503050406030204" pitchFamily="18" charset="0"/>
                                </a:rPr>
                                <m:t>𝛼</m:t>
                              </m:r>
                            </m:sup>
                            <m:e>
                              <m:r>
                                <a:rPr lang="en-US" altLang="ja-JP" sz="1700" b="0" i="1" smtClean="0">
                                  <a:latin typeface="Cambria Math" panose="02040503050406030204" pitchFamily="18" charset="0"/>
                                </a:rPr>
                                <m:t>𝑑𝑠</m:t>
                              </m:r>
                            </m:e>
                          </m:nary>
                          <m:nary>
                            <m:naryPr>
                              <m:supHide m:val="on"/>
                              <m:ctrlPr>
                                <a:rPr lang="en-US" altLang="ja-JP" sz="1700" b="0" i="1" smtClean="0">
                                  <a:latin typeface="Cambria Math" panose="02040503050406030204" pitchFamily="18" charset="0"/>
                                </a:rPr>
                              </m:ctrlPr>
                            </m:naryPr>
                            <m:sub>
                              <m:r>
                                <m:rPr>
                                  <m:sty m:val="p"/>
                                </m:rPr>
                                <a:rPr lang="en-US" altLang="ja-JP" sz="1700" b="0" i="0" smtClean="0">
                                  <a:latin typeface="Cambria Math" panose="02040503050406030204" pitchFamily="18" charset="0"/>
                                </a:rPr>
                                <m:t>Ω</m:t>
                              </m:r>
                            </m:sub>
                            <m:sup/>
                            <m:e>
                              <m:r>
                                <a:rPr lang="en-US" altLang="ja-JP" sz="1700" b="0" i="1" smtClean="0">
                                  <a:latin typeface="Cambria Math" panose="02040503050406030204" pitchFamily="18" charset="0"/>
                                </a:rPr>
                                <m:t>𝑑</m:t>
                              </m:r>
                              <m:r>
                                <a:rPr lang="en-US" altLang="ja-JP" sz="1700" b="0" i="1" smtClean="0">
                                  <a:latin typeface="Cambria Math" panose="02040503050406030204" pitchFamily="18" charset="0"/>
                                </a:rPr>
                                <m:t>𝜁</m:t>
                              </m:r>
                            </m:e>
                          </m:nary>
                          <m:r>
                            <a:rPr lang="en-US" altLang="ja-JP" sz="1700" i="1">
                              <a:latin typeface="Cambria Math" panose="02040503050406030204" pitchFamily="18" charset="0"/>
                            </a:rPr>
                            <m:t>𝐾</m:t>
                          </m:r>
                          <m:d>
                            <m:dPr>
                              <m:ctrlPr>
                                <a:rPr lang="en-US" altLang="ja-JP" sz="1700" i="1">
                                  <a:latin typeface="Cambria Math" panose="02040503050406030204" pitchFamily="18" charset="0"/>
                                </a:rPr>
                              </m:ctrlPr>
                            </m:dPr>
                            <m:e>
                              <m:r>
                                <a:rPr lang="en-US" altLang="ja-JP" sz="1700" b="0" i="1" smtClean="0">
                                  <a:latin typeface="Cambria Math" panose="02040503050406030204" pitchFamily="18" charset="0"/>
                                </a:rPr>
                                <m:t>𝑎</m:t>
                              </m:r>
                              <m:r>
                                <a:rPr lang="en-US" altLang="ja-JP" sz="1700" i="1">
                                  <a:latin typeface="Cambria Math" panose="02040503050406030204" pitchFamily="18" charset="0"/>
                                </a:rPr>
                                <m:t>,</m:t>
                              </m:r>
                              <m:r>
                                <a:rPr lang="en-US" altLang="ja-JP" sz="1700" b="0" i="1" smtClean="0">
                                  <a:latin typeface="Cambria Math" panose="02040503050406030204" pitchFamily="18" charset="0"/>
                                </a:rPr>
                                <m:t>𝑥</m:t>
                              </m:r>
                              <m:r>
                                <a:rPr lang="en-US" altLang="ja-JP" sz="1700" i="1">
                                  <a:latin typeface="Cambria Math" panose="02040503050406030204" pitchFamily="18" charset="0"/>
                                </a:rPr>
                                <m:t>;</m:t>
                              </m:r>
                              <m:r>
                                <a:rPr lang="en-US" altLang="ja-JP" sz="1700" b="0" i="1" smtClean="0">
                                  <a:latin typeface="Cambria Math" panose="02040503050406030204" pitchFamily="18" charset="0"/>
                                </a:rPr>
                                <m:t>𝑠</m:t>
                              </m:r>
                              <m:r>
                                <a:rPr lang="en-US" altLang="ja-JP" sz="1700" i="1">
                                  <a:latin typeface="Cambria Math" panose="02040503050406030204" pitchFamily="18" charset="0"/>
                                </a:rPr>
                                <m:t>,</m:t>
                              </m:r>
                              <m:r>
                                <a:rPr lang="en-US" altLang="ja-JP" sz="1700" b="0" i="1" smtClean="0">
                                  <a:latin typeface="Cambria Math" panose="02040503050406030204" pitchFamily="18" charset="0"/>
                                </a:rPr>
                                <m:t>𝜁</m:t>
                              </m:r>
                            </m:e>
                          </m:d>
                          <m:func>
                            <m:funcPr>
                              <m:ctrlPr>
                                <a:rPr lang="en-US" altLang="ja-JP" sz="1700" b="0" i="1" smtClean="0">
                                  <a:latin typeface="Cambria Math" panose="02040503050406030204" pitchFamily="18" charset="0"/>
                                </a:rPr>
                              </m:ctrlPr>
                            </m:funcPr>
                            <m:fName>
                              <m:r>
                                <a:rPr lang="en-US" altLang="ja-JP" sz="1700" i="1">
                                  <a:latin typeface="Cambria Math" panose="02040503050406030204" pitchFamily="18" charset="0"/>
                                </a:rPr>
                                <m:t>𝐹</m:t>
                              </m:r>
                              <m:d>
                                <m:dPr>
                                  <m:ctrlPr>
                                    <a:rPr lang="en-US" altLang="ja-JP" sz="1700" i="1" smtClean="0">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b="0" i="1" smtClean="0">
                                      <a:latin typeface="Cambria Math" panose="02040503050406030204" pitchFamily="18" charset="0"/>
                                    </a:rPr>
                                    <m:t>𝜉</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𝑠</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𝜁</m:t>
                                  </m:r>
                                </m:e>
                              </m:d>
                              <m:r>
                                <m:rPr>
                                  <m:sty m:val="p"/>
                                </m:rPr>
                                <a:rPr lang="en-US" altLang="ja-JP" sz="1700" b="0" i="0" smtClean="0">
                                  <a:latin typeface="Cambria Math" panose="02040503050406030204" pitchFamily="18" charset="0"/>
                                </a:rPr>
                                <m:t>exp</m:t>
                              </m:r>
                            </m:fName>
                            <m:e>
                              <m:d>
                                <m:dPr>
                                  <m:begChr m:val="{"/>
                                  <m:endChr m:val="}"/>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𝑟</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𝑠</m:t>
                                  </m:r>
                                  <m:r>
                                    <a:rPr lang="en-US" altLang="ja-JP" sz="1700" b="0" i="1" smtClean="0">
                                      <a:latin typeface="Cambria Math" panose="02040503050406030204" pitchFamily="18" charset="0"/>
                                    </a:rPr>
                                    <m:t>−</m:t>
                                  </m:r>
                                  <m:r>
                                    <a:rPr lang="en-US" altLang="ja-JP" sz="1700" b="0" i="1" smtClean="0">
                                      <a:latin typeface="Cambria Math" panose="02040503050406030204" pitchFamily="18" charset="0"/>
                                    </a:rPr>
                                    <m:t>𝑎</m:t>
                                  </m:r>
                                  <m:r>
                                    <a:rPr lang="en-US" altLang="ja-JP" sz="1700" b="0" i="1" smtClean="0">
                                      <a:latin typeface="Cambria Math" panose="02040503050406030204" pitchFamily="18" charset="0"/>
                                    </a:rPr>
                                    <m:t>)</m:t>
                                  </m:r>
                                </m:e>
                              </m:d>
                            </m:e>
                          </m:func>
                        </m:e>
                      </m:nary>
                    </m:oMath>
                  </m:oMathPara>
                </a14:m>
                <a:endParaRPr kumimoji="1" lang="en-US" altLang="ja-JP" sz="17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𝑣</m:t>
                          </m:r>
                        </m:e>
                        <m:sub>
                          <m:r>
                            <a:rPr lang="en-US" altLang="ja-JP" sz="1700" b="0" i="1" smtClean="0">
                              <a:latin typeface="Cambria Math" panose="02040503050406030204" pitchFamily="18" charset="0"/>
                            </a:rPr>
                            <m:t>𝑟</m:t>
                          </m:r>
                        </m:sub>
                      </m:sSub>
                      <m:d>
                        <m:dPr>
                          <m:ctrlPr>
                            <a:rPr lang="en-US" altLang="ja-JP" sz="1700" i="1">
                              <a:latin typeface="Cambria Math" panose="02040503050406030204" pitchFamily="18" charset="0"/>
                            </a:rPr>
                          </m:ctrlPr>
                        </m:dPr>
                        <m:e>
                          <m:r>
                            <a:rPr lang="en-US" altLang="ja-JP" sz="1700" b="0" i="1" smtClean="0">
                              <a:latin typeface="Cambria Math" panose="02040503050406030204" pitchFamily="18" charset="0"/>
                            </a:rPr>
                            <m:t>0</m:t>
                          </m:r>
                          <m:r>
                            <a:rPr lang="en-US" altLang="ja-JP" sz="1700" i="1">
                              <a:latin typeface="Cambria Math" panose="02040503050406030204" pitchFamily="18" charset="0"/>
                            </a:rPr>
                            <m:t>,</m:t>
                          </m:r>
                          <m:r>
                            <a:rPr lang="en-US" altLang="ja-JP" sz="1700" b="0" i="1" smtClean="0">
                              <a:latin typeface="Cambria Math" panose="02040503050406030204" pitchFamily="18" charset="0"/>
                            </a:rPr>
                            <m:t>𝑥</m:t>
                          </m:r>
                        </m:e>
                      </m:d>
                      <m:r>
                        <a:rPr lang="en-US" altLang="ja-JP" sz="1700" b="0" i="1" smtClean="0">
                          <a:latin typeface="Cambria Math" panose="02040503050406030204" pitchFamily="18" charset="0"/>
                        </a:rPr>
                        <m:t>=</m:t>
                      </m:r>
                      <m:nary>
                        <m:naryPr>
                          <m:supHide m:val="on"/>
                          <m:ctrlPr>
                            <a:rPr lang="en-US" altLang="ja-JP" sz="1700" b="0" i="1" smtClean="0">
                              <a:latin typeface="Cambria Math" panose="02040503050406030204" pitchFamily="18" charset="0"/>
                            </a:rPr>
                          </m:ctrlPr>
                        </m:naryPr>
                        <m:sub>
                          <m:r>
                            <m:rPr>
                              <m:sty m:val="p"/>
                            </m:rPr>
                            <a:rPr lang="en-US" altLang="ja-JP" sz="1700" b="0" i="0" smtClean="0">
                              <a:latin typeface="Cambria Math" panose="02040503050406030204" pitchFamily="18" charset="0"/>
                            </a:rPr>
                            <m:t>Ω</m:t>
                          </m:r>
                        </m:sub>
                        <m:sup/>
                        <m:e>
                          <m:r>
                            <a:rPr lang="en-US" altLang="ja-JP" sz="1700" b="0" i="1" smtClean="0">
                              <a:latin typeface="Cambria Math" panose="02040503050406030204" pitchFamily="18" charset="0"/>
                            </a:rPr>
                            <m:t>𝑑</m:t>
                          </m:r>
                          <m:r>
                            <a:rPr lang="en-US" altLang="ja-JP" sz="1700" b="0" i="1" smtClean="0">
                              <a:latin typeface="Cambria Math" panose="02040503050406030204" pitchFamily="18" charset="0"/>
                            </a:rPr>
                            <m:t>𝜉</m:t>
                          </m:r>
                          <m:r>
                            <a:rPr lang="en-US" altLang="ja-JP" sz="1700" b="0" i="1" smtClean="0">
                              <a:latin typeface="Cambria Math" panose="02040503050406030204" pitchFamily="18" charset="0"/>
                            </a:rPr>
                            <m:t> </m:t>
                          </m:r>
                          <m:sSub>
                            <m:sSubPr>
                              <m:ctrlPr>
                                <a:rPr lang="en-US" altLang="ja-JP" sz="1700" b="0" i="1" smtClean="0">
                                  <a:latin typeface="Cambria Math" panose="02040503050406030204" pitchFamily="18" charset="0"/>
                                </a:rPr>
                              </m:ctrlPr>
                            </m:sSubPr>
                            <m:e>
                              <m:sSub>
                                <m:sSubPr>
                                  <m:ctrlPr>
                                    <a:rPr lang="en-US" altLang="ja-JP" sz="1700" i="1">
                                      <a:latin typeface="Cambria Math" panose="02040503050406030204" pitchFamily="18" charset="0"/>
                                    </a:rPr>
                                  </m:ctrlPr>
                                </m:sSubPr>
                                <m:e>
                                  <m:r>
                                    <a:rPr lang="en-US" altLang="ja-JP" sz="1700" i="1">
                                      <a:latin typeface="Cambria Math" panose="02040503050406030204" pitchFamily="18" charset="0"/>
                                    </a:rPr>
                                    <m:t>𝑣</m:t>
                                  </m:r>
                                </m:e>
                                <m:sub>
                                  <m:r>
                                    <a:rPr lang="en-US" altLang="ja-JP" sz="1700" i="1">
                                      <a:latin typeface="Cambria Math" panose="02040503050406030204" pitchFamily="18" charset="0"/>
                                    </a:rPr>
                                    <m:t>𝑟</m:t>
                                  </m:r>
                                </m:sub>
                              </m:sSub>
                              <m:d>
                                <m:dPr>
                                  <m:ctrlPr>
                                    <a:rPr lang="en-US" altLang="ja-JP" sz="1700" i="1">
                                      <a:latin typeface="Cambria Math" panose="02040503050406030204" pitchFamily="18" charset="0"/>
                                    </a:rPr>
                                  </m:ctrlPr>
                                </m:dPr>
                                <m:e>
                                  <m:r>
                                    <a:rPr lang="en-US" altLang="ja-JP" sz="1700" i="1">
                                      <a:latin typeface="Cambria Math" panose="02040503050406030204" pitchFamily="18" charset="0"/>
                                    </a:rPr>
                                    <m:t>0,</m:t>
                                  </m:r>
                                  <m:r>
                                    <a:rPr lang="en-US" altLang="ja-JP" sz="1700" b="0" i="1" smtClean="0">
                                      <a:latin typeface="Cambria Math" panose="02040503050406030204" pitchFamily="18" charset="0"/>
                                    </a:rPr>
                                    <m:t>𝜉</m:t>
                                  </m:r>
                                </m:e>
                              </m:d>
                              <m:r>
                                <a:rPr lang="en-US" altLang="ja-JP" sz="1700" b="0" i="1" smtClean="0">
                                  <a:latin typeface="Cambria Math" panose="02040503050406030204" pitchFamily="18" charset="0"/>
                                </a:rPr>
                                <m:t>𝜓</m:t>
                              </m:r>
                            </m:e>
                            <m:sub>
                              <m:r>
                                <a:rPr lang="en-US" altLang="ja-JP" sz="1700" b="0" i="1" smtClean="0">
                                  <a:latin typeface="Cambria Math" panose="02040503050406030204" pitchFamily="18" charset="0"/>
                                </a:rPr>
                                <m:t>𝑟</m:t>
                              </m:r>
                            </m:sub>
                          </m:sSub>
                          <m:d>
                            <m:dPr>
                              <m:ctrlPr>
                                <a:rPr lang="en-US" altLang="ja-JP" sz="1700" b="0" i="1" smtClean="0">
                                  <a:latin typeface="Cambria Math" panose="02040503050406030204" pitchFamily="18" charset="0"/>
                                </a:rPr>
                              </m:ctrlPr>
                            </m:dPr>
                            <m:e>
                              <m:r>
                                <a:rPr lang="en-US" altLang="ja-JP" sz="1700" b="0" i="1" smtClean="0">
                                  <a:latin typeface="Cambria Math" panose="02040503050406030204" pitchFamily="18" charset="0"/>
                                </a:rPr>
                                <m:t>𝜉</m:t>
                              </m:r>
                            </m:e>
                            <m:e>
                              <m:r>
                                <a:rPr lang="en-US" altLang="ja-JP" sz="1700" b="0" i="1" smtClean="0">
                                  <a:latin typeface="Cambria Math" panose="02040503050406030204" pitchFamily="18" charset="0"/>
                                </a:rPr>
                                <m:t>𝑥</m:t>
                              </m:r>
                            </m:e>
                          </m:d>
                        </m:e>
                      </m:nary>
                    </m:oMath>
                  </m:oMathPara>
                </a14:m>
                <a:endParaRPr kumimoji="1" lang="en-US" altLang="ja-JP" sz="1700" b="0" i="1" dirty="0">
                  <a:latin typeface="Cambria Math" panose="02040503050406030204" pitchFamily="18" charset="0"/>
                </a:endParaRPr>
              </a:p>
              <a:p>
                <a:endParaRPr kumimoji="1" lang="ja-JP" altLang="en-US" dirty="0"/>
              </a:p>
            </p:txBody>
          </p:sp>
        </mc:Choice>
        <mc:Fallback xmlns="">
          <p:sp>
            <p:nvSpPr>
              <p:cNvPr id="6" name="コンテンツ プレースホルダー 5">
                <a:extLst>
                  <a:ext uri="{FF2B5EF4-FFF2-40B4-BE49-F238E27FC236}">
                    <a16:creationId xmlns:a16="http://schemas.microsoft.com/office/drawing/2014/main" id="{350979E5-C7D0-5D95-FB7F-23D63401DE94}"/>
                  </a:ext>
                </a:extLst>
              </p:cNvPr>
              <p:cNvSpPr>
                <a:spLocks noGrp="1" noRot="1" noChangeAspect="1" noMove="1" noResize="1" noEditPoints="1" noAdjustHandles="1" noChangeArrowheads="1" noChangeShapeType="1" noTextEdit="1"/>
              </p:cNvSpPr>
              <p:nvPr>
                <p:ph sz="quarter" idx="4"/>
              </p:nvPr>
            </p:nvSpPr>
            <p:spPr>
              <a:xfrm>
                <a:off x="5754052" y="2505075"/>
                <a:ext cx="6204268" cy="3684588"/>
              </a:xfrm>
              <a:blipFill>
                <a:blip r:embed="rId3"/>
                <a:stretch>
                  <a:fillRect l="-6680" t="-18377" b="-201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4BC2BF5-C1EB-6A93-A47D-CDFD4E3DB86A}"/>
                  </a:ext>
                </a:extLst>
              </p:cNvPr>
              <p:cNvSpPr txBox="1"/>
              <p:nvPr/>
            </p:nvSpPr>
            <p:spPr>
              <a:xfrm>
                <a:off x="1524000" y="6059090"/>
                <a:ext cx="3545840" cy="764761"/>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𝜓</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𝑖𝑗</m:t>
                          </m:r>
                        </m:sub>
                      </m:sSub>
                      <m:d>
                        <m:d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𝜆</m:t>
                          </m:r>
                        </m:e>
                      </m:d>
                      <m:r>
                        <a:rPr kumimoji="1" lang="en-US" altLang="ja-JP" sz="16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up>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𝜔</m:t>
                          </m:r>
                        </m:sup>
                        <m:e>
                          <m:nary>
                            <m:naryPr>
                              <m:chr m:val="∑"/>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ℓ=1</m:t>
                              </m:r>
                            </m:sub>
                            <m:sup>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e>
                              <m:sSup>
                                <m:sSup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𝜆</m:t>
                                  </m:r>
                                </m:e>
                                <m:sup>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𝑎</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𝑓</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𝑖</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ℓ</m:t>
                                  </m:r>
                                </m:sub>
                              </m:sSub>
                              <m:d>
                                <m:d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𝑎</m:t>
                                  </m:r>
                                </m:e>
                              </m:d>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𝐾</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ℓ</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𝑗</m:t>
                                  </m:r>
                                </m:sub>
                              </m:sSub>
                              <m:d>
                                <m:d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𝑎</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|0</m:t>
                                  </m:r>
                                </m:e>
                              </m:d>
                            </m:e>
                          </m:nary>
                        </m:e>
                      </m:nary>
                    </m:oMath>
                  </m:oMathPara>
                </a14:m>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8" name="テキスト ボックス 7">
                <a:extLst>
                  <a:ext uri="{FF2B5EF4-FFF2-40B4-BE49-F238E27FC236}">
                    <a16:creationId xmlns:a16="http://schemas.microsoft.com/office/drawing/2014/main" id="{D4BC2BF5-C1EB-6A93-A47D-CDFD4E3DB86A}"/>
                  </a:ext>
                </a:extLst>
              </p:cNvPr>
              <p:cNvSpPr txBox="1">
                <a:spLocks noRot="1" noChangeAspect="1" noMove="1" noResize="1" noEditPoints="1" noAdjustHandles="1" noChangeArrowheads="1" noChangeShapeType="1" noTextEdit="1"/>
              </p:cNvSpPr>
              <p:nvPr/>
            </p:nvSpPr>
            <p:spPr>
              <a:xfrm>
                <a:off x="1524000" y="6059090"/>
                <a:ext cx="3545840" cy="764761"/>
              </a:xfrm>
              <a:prstGeom prst="rect">
                <a:avLst/>
              </a:prstGeom>
              <a:blipFill>
                <a:blip r:embed="rId4"/>
                <a:stretch>
                  <a:fillRect/>
                </a:stretch>
              </a:blipFill>
              <a:ln>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0BF9EF5-99C5-49E2-CDE4-019EAEBC7D5B}"/>
                  </a:ext>
                </a:extLst>
              </p:cNvPr>
              <p:cNvSpPr txBox="1"/>
              <p:nvPr/>
            </p:nvSpPr>
            <p:spPr>
              <a:xfrm>
                <a:off x="5862320" y="6095189"/>
                <a:ext cx="6096000" cy="692562"/>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e>
                      </m:d>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𝛼</m:t>
                          </m:r>
                        </m:sup>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𝑑𝑎</m:t>
                          </m:r>
                        </m:e>
                      </m:nary>
                      <m:nary>
                        <m:naryPr>
                          <m:supHide m:val="on"/>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Ω</m:t>
                          </m:r>
                        </m:sub>
                        <m:sup/>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𝜁</m:t>
                          </m:r>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𝑎</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𝜁</m:t>
                          </m:r>
                        </m:e>
                      </m:d>
                      <m:func>
                        <m:func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uncPr>
                        <m:fNa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𝐹</m:t>
                          </m:r>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𝑎</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𝜁</m:t>
                              </m:r>
                            </m:e>
                          </m:d>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exp</m:t>
                          </m:r>
                        </m:fName>
                        <m:e>
                          <m:d>
                            <m:dPr>
                              <m:begChr m:val="{"/>
                              <m:end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𝑟𝑎</m:t>
                              </m:r>
                            </m:e>
                          </m:d>
                        </m:e>
                      </m:func>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0" name="テキスト ボックス 9">
                <a:extLst>
                  <a:ext uri="{FF2B5EF4-FFF2-40B4-BE49-F238E27FC236}">
                    <a16:creationId xmlns:a16="http://schemas.microsoft.com/office/drawing/2014/main" id="{B0BF9EF5-99C5-49E2-CDE4-019EAEBC7D5B}"/>
                  </a:ext>
                </a:extLst>
              </p:cNvPr>
              <p:cNvSpPr txBox="1">
                <a:spLocks noRot="1" noChangeAspect="1" noMove="1" noResize="1" noEditPoints="1" noAdjustHandles="1" noChangeArrowheads="1" noChangeShapeType="1" noTextEdit="1"/>
              </p:cNvSpPr>
              <p:nvPr/>
            </p:nvSpPr>
            <p:spPr>
              <a:xfrm>
                <a:off x="5862320" y="6095189"/>
                <a:ext cx="6096000" cy="692562"/>
              </a:xfrm>
              <a:prstGeom prst="rect">
                <a:avLst/>
              </a:prstGeom>
              <a:blipFill>
                <a:blip r:embed="rId5"/>
                <a:stretch>
                  <a:fillRect/>
                </a:stretch>
              </a:blipFill>
              <a:ln>
                <a:solidFill>
                  <a:srgbClr val="FF0000"/>
                </a:solidFill>
              </a:ln>
            </p:spPr>
            <p:txBody>
              <a:bodyPr/>
              <a:lstStyle/>
              <a:p>
                <a:r>
                  <a:rPr lang="ja-JP" altLang="en-US">
                    <a:noFill/>
                  </a:rPr>
                  <a:t> </a:t>
                </a:r>
              </a:p>
            </p:txBody>
          </p:sp>
        </mc:Fallback>
      </mc:AlternateContent>
      <p:cxnSp>
        <p:nvCxnSpPr>
          <p:cNvPr id="12" name="直線コネクタ 11">
            <a:extLst>
              <a:ext uri="{FF2B5EF4-FFF2-40B4-BE49-F238E27FC236}">
                <a16:creationId xmlns:a16="http://schemas.microsoft.com/office/drawing/2014/main" id="{804F8A05-CE92-181A-2D63-67287AD9BC2F}"/>
              </a:ext>
            </a:extLst>
          </p:cNvPr>
          <p:cNvCxnSpPr>
            <a:cxnSpLocks/>
          </p:cNvCxnSpPr>
          <p:nvPr/>
        </p:nvCxnSpPr>
        <p:spPr>
          <a:xfrm>
            <a:off x="2270760" y="4135120"/>
            <a:ext cx="22301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17FEF50-D573-533A-A3F5-773B62E631A9}"/>
              </a:ext>
            </a:extLst>
          </p:cNvPr>
          <p:cNvCxnSpPr>
            <a:cxnSpLocks/>
          </p:cNvCxnSpPr>
          <p:nvPr/>
        </p:nvCxnSpPr>
        <p:spPr>
          <a:xfrm flipV="1">
            <a:off x="2181860" y="6059090"/>
            <a:ext cx="2430780" cy="10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F4B8ADF-7428-8108-1B10-988462091A54}"/>
              </a:ext>
            </a:extLst>
          </p:cNvPr>
          <p:cNvCxnSpPr>
            <a:cxnSpLocks/>
          </p:cNvCxnSpPr>
          <p:nvPr/>
        </p:nvCxnSpPr>
        <p:spPr>
          <a:xfrm>
            <a:off x="7417594" y="3881120"/>
            <a:ext cx="27830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19F9813-93C3-94E5-18E5-24916A436797}"/>
              </a:ext>
            </a:extLst>
          </p:cNvPr>
          <p:cNvCxnSpPr>
            <a:cxnSpLocks/>
          </p:cNvCxnSpPr>
          <p:nvPr/>
        </p:nvCxnSpPr>
        <p:spPr>
          <a:xfrm>
            <a:off x="7417594" y="5506720"/>
            <a:ext cx="278304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A6CE4EC-9473-0988-8AC4-8A39BC7F6017}"/>
              </a:ext>
            </a:extLst>
          </p:cNvPr>
          <p:cNvSpPr txBox="1"/>
          <p:nvPr/>
        </p:nvSpPr>
        <p:spPr>
          <a:xfrm>
            <a:off x="9164320" y="4115466"/>
            <a:ext cx="2692400"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種</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Fredholm</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方程式</a:t>
            </a:r>
          </a:p>
        </p:txBody>
      </p:sp>
      <p:cxnSp>
        <p:nvCxnSpPr>
          <p:cNvPr id="22" name="直線コネクタ 21">
            <a:extLst>
              <a:ext uri="{FF2B5EF4-FFF2-40B4-BE49-F238E27FC236}">
                <a16:creationId xmlns:a16="http://schemas.microsoft.com/office/drawing/2014/main" id="{354DE199-7352-0973-4847-F1C7683A5DCC}"/>
              </a:ext>
            </a:extLst>
          </p:cNvPr>
          <p:cNvCxnSpPr/>
          <p:nvPr/>
        </p:nvCxnSpPr>
        <p:spPr>
          <a:xfrm flipH="1" flipV="1">
            <a:off x="8849360" y="3881120"/>
            <a:ext cx="304800" cy="2343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335AC00-1FBD-A6A6-0FB5-13C123C46379}"/>
              </a:ext>
            </a:extLst>
          </p:cNvPr>
          <p:cNvCxnSpPr>
            <a:cxnSpLocks/>
          </p:cNvCxnSpPr>
          <p:nvPr/>
        </p:nvCxnSpPr>
        <p:spPr>
          <a:xfrm flipV="1">
            <a:off x="10170160" y="4484798"/>
            <a:ext cx="909320" cy="104588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07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35AAD-D6B7-B6F5-5037-712D1A253DF4}"/>
              </a:ext>
            </a:extLst>
          </p:cNvPr>
          <p:cNvSpPr>
            <a:spLocks noGrp="1"/>
          </p:cNvSpPr>
          <p:nvPr>
            <p:ph type="title"/>
          </p:nvPr>
        </p:nvSpPr>
        <p:spPr/>
        <p:txBody>
          <a:bodyPr/>
          <a:lstStyle/>
          <a:p>
            <a:r>
              <a:rPr kumimoji="1" lang="en-US" altLang="ja-JP" dirty="0"/>
              <a:t>Term-wise</a:t>
            </a:r>
            <a:r>
              <a:rPr kumimoji="1" lang="ja-JP" altLang="en-US" dirty="0"/>
              <a:t>な構造的類似性</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7A83BFF0-90E9-5911-5DBC-4A120C8A7D9E}"/>
                  </a:ext>
                </a:extLst>
              </p:cNvPr>
              <p:cNvSpPr>
                <a:spLocks noGrp="1"/>
              </p:cNvSpPr>
              <p:nvPr>
                <p:ph type="body" idx="1"/>
              </p:nvPr>
            </p:nvSpPr>
            <p:spPr/>
            <p:txBody>
              <a:bodyPr/>
              <a:lstStyle/>
              <a:p>
                <a:r>
                  <a:rPr kumimoji="1" lang="ja-JP" altLang="en-US" dirty="0"/>
                  <a:t>離散モデルの</a:t>
                </a:r>
                <a14:m>
                  <m:oMath xmlns:m="http://schemas.openxmlformats.org/officeDocument/2006/math">
                    <m:sSubSup>
                      <m:sSubSupPr>
                        <m:ctrlPr>
                          <a:rPr kumimoji="0" lang="en-US" altLang="ja-JP" sz="1600" b="0" i="1" u="none" strike="noStrike" kern="1200" cap="none" spc="10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altLang="ja-JP" sz="16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t>𝜙</m:t>
                        </m:r>
                      </m:e>
                      <m:sub>
                        <m:r>
                          <a:rPr kumimoji="0" lang="en-US" altLang="ja-JP" sz="16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t>𝑖𝑗</m:t>
                        </m:r>
                      </m:sub>
                      <m:sup>
                        <m:d>
                          <m:dPr>
                            <m:ctrlPr>
                              <a:rPr kumimoji="0" lang="en-US" altLang="ja-JP" sz="16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ctrlPr>
                          </m:dPr>
                          <m:e>
                            <m:r>
                              <a:rPr kumimoji="0" lang="en-US" altLang="ja-JP" sz="16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t>𝑚</m:t>
                            </m:r>
                          </m:e>
                        </m:d>
                      </m:sup>
                    </m:sSubSup>
                  </m:oMath>
                </a14:m>
                <a:endParaRPr kumimoji="1" lang="ja-JP" altLang="en-US" dirty="0"/>
              </a:p>
            </p:txBody>
          </p:sp>
        </mc:Choice>
        <mc:Fallback xmlns="">
          <p:sp>
            <p:nvSpPr>
              <p:cNvPr id="3" name="テキスト プレースホルダー 2">
                <a:extLst>
                  <a:ext uri="{FF2B5EF4-FFF2-40B4-BE49-F238E27FC236}">
                    <a16:creationId xmlns:a16="http://schemas.microsoft.com/office/drawing/2014/main" id="{7A83BFF0-90E9-5911-5DBC-4A120C8A7D9E}"/>
                  </a:ext>
                </a:extLst>
              </p:cNvPr>
              <p:cNvSpPr>
                <a:spLocks noGrp="1" noRot="1" noChangeAspect="1" noMove="1" noResize="1" noEditPoints="1" noAdjustHandles="1" noChangeArrowheads="1" noChangeShapeType="1" noTextEdit="1"/>
              </p:cNvSpPr>
              <p:nvPr>
                <p:ph type="body" idx="1"/>
              </p:nvPr>
            </p:nvSpPr>
            <p:spPr>
              <a:blipFill>
                <a:blip r:embed="rId2"/>
                <a:stretch>
                  <a:fillRect l="-1537" b="-1185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コンテンツ プレースホルダー 3">
                <a:extLst>
                  <a:ext uri="{FF2B5EF4-FFF2-40B4-BE49-F238E27FC236}">
                    <a16:creationId xmlns:a16="http://schemas.microsoft.com/office/drawing/2014/main" id="{B2617CC5-6117-7F50-641C-8008A824879D}"/>
                  </a:ext>
                </a:extLst>
              </p:cNvPr>
              <p:cNvSpPr>
                <a:spLocks noGrp="1"/>
              </p:cNvSpPr>
              <p:nvPr>
                <p:ph sz="half" idx="2"/>
              </p:nvPr>
            </p:nvSpPr>
            <p:spPr/>
            <p:txBody>
              <a:bodyPr/>
              <a:lstStyle/>
              <a:p>
                <a:r>
                  <a:rPr lang="ja-JP" altLang="en-US" sz="2400" b="0" dirty="0"/>
                  <a:t>離散モデルの右固有ベクトル</a:t>
                </a:r>
                <a:r>
                  <a:rPr lang="en-US" altLang="ja-JP" sz="2400" b="0" dirty="0"/>
                  <a:t>: </a:t>
                </a:r>
                <a14:m>
                  <m:oMath xmlns:m="http://schemas.openxmlformats.org/officeDocument/2006/math">
                    <m:r>
                      <a:rPr lang="en-US" altLang="ja-JP" sz="1600" b="0" i="1" smtClean="0">
                        <a:latin typeface="Cambria Math" panose="02040503050406030204" pitchFamily="18" charset="0"/>
                      </a:rPr>
                      <m:t>𝑤</m:t>
                    </m:r>
                    <m:d>
                      <m:dPr>
                        <m:ctrlPr>
                          <a:rPr lang="en-US" altLang="ja-JP" sz="1600" b="0" i="1" smtClean="0">
                            <a:latin typeface="Cambria Math" panose="02040503050406030204" pitchFamily="18" charset="0"/>
                          </a:rPr>
                        </m:ctrlPr>
                      </m:dPr>
                      <m:e>
                        <m:r>
                          <a:rPr lang="en-US" altLang="ja-JP" sz="1600" b="0" i="1" smtClean="0">
                            <a:latin typeface="Cambria Math" panose="02040503050406030204" pitchFamily="18" charset="0"/>
                          </a:rPr>
                          <m:t>𝑖</m:t>
                        </m:r>
                      </m:e>
                    </m:d>
                    <m:r>
                      <a:rPr lang="en-US" altLang="ja-JP" sz="1600" b="0" i="1" smtClean="0">
                        <a:latin typeface="Cambria Math" panose="02040503050406030204" pitchFamily="18" charset="0"/>
                      </a:rPr>
                      <m:t>=</m:t>
                    </m:r>
                    <m:r>
                      <a:rPr lang="en-US" altLang="ja-JP" sz="1600" i="1">
                        <a:latin typeface="Cambria Math" panose="02040503050406030204" pitchFamily="18" charset="0"/>
                      </a:rPr>
                      <m:t>𝑤</m:t>
                    </m:r>
                    <m:d>
                      <m:dPr>
                        <m:ctrlPr>
                          <a:rPr lang="en-US" altLang="ja-JP" sz="1600" i="1">
                            <a:latin typeface="Cambria Math" panose="02040503050406030204" pitchFamily="18" charset="0"/>
                          </a:rPr>
                        </m:ctrlPr>
                      </m:dPr>
                      <m:e>
                        <m:r>
                          <a:rPr lang="en-US" altLang="ja-JP" sz="1600" i="1">
                            <a:latin typeface="Cambria Math" panose="02040503050406030204" pitchFamily="18" charset="0"/>
                          </a:rPr>
                          <m:t>𝑗</m:t>
                        </m:r>
                      </m:e>
                    </m:d>
                    <m:d>
                      <m:dPr>
                        <m:ctrlPr>
                          <a:rPr lang="en-US" altLang="ja-JP" sz="1600" b="0" i="1" smtClean="0">
                            <a:latin typeface="Cambria Math" panose="02040503050406030204" pitchFamily="18" charset="0"/>
                          </a:rPr>
                        </m:ctrlPr>
                      </m:dPr>
                      <m:e>
                        <m:sSub>
                          <m:sSubPr>
                            <m:ctrlPr>
                              <a:rPr lang="en-US" altLang="ja-JP" sz="1600" i="1">
                                <a:latin typeface="Cambria Math" panose="02040503050406030204" pitchFamily="18" charset="0"/>
                              </a:rPr>
                            </m:ctrlPr>
                          </m:sSubPr>
                          <m:e>
                            <m:sSup>
                              <m:sSupPr>
                                <m:ctrlPr>
                                  <a:rPr lang="en-US" altLang="ja-JP" sz="1600" i="1">
                                    <a:latin typeface="Cambria Math" panose="02040503050406030204" pitchFamily="18" charset="0"/>
                                  </a:rPr>
                                </m:ctrlPr>
                              </m:sSupPr>
                              <m:e>
                                <m:r>
                                  <a:rPr lang="en-US" altLang="ja-JP" sz="1600" i="1">
                                    <a:latin typeface="Cambria Math" panose="02040503050406030204" pitchFamily="18" charset="0"/>
                                  </a:rPr>
                                  <m:t>𝜆</m:t>
                                </m:r>
                              </m:e>
                              <m:sup>
                                <m:r>
                                  <a:rPr lang="en-US" altLang="ja-JP" sz="1600" i="1">
                                    <a:latin typeface="Cambria Math" panose="02040503050406030204" pitchFamily="18" charset="0"/>
                                  </a:rPr>
                                  <m:t>−</m:t>
                                </m:r>
                                <m:r>
                                  <a:rPr lang="en-US" altLang="ja-JP" sz="1600" i="1">
                                    <a:latin typeface="Cambria Math" panose="02040503050406030204" pitchFamily="18" charset="0"/>
                                  </a:rPr>
                                  <m:t>1</m:t>
                                </m:r>
                              </m:sup>
                            </m:sSup>
                            <m:r>
                              <a:rPr lang="en-US" altLang="ja-JP" sz="1600" i="1">
                                <a:latin typeface="Cambria Math" panose="02040503050406030204" pitchFamily="18" charset="0"/>
                              </a:rPr>
                              <m:t>𝑎</m:t>
                            </m:r>
                          </m:e>
                          <m:sub>
                            <m:r>
                              <a:rPr lang="en-US" altLang="ja-JP" sz="1600" i="1">
                                <a:latin typeface="Cambria Math" panose="02040503050406030204" pitchFamily="18" charset="0"/>
                              </a:rPr>
                              <m:t>𝑖𝑗</m:t>
                            </m:r>
                          </m:sub>
                        </m:sSub>
                        <m:r>
                          <a:rPr lang="en-US" altLang="ja-JP" sz="1600" i="1">
                            <a:latin typeface="Cambria Math" panose="02040503050406030204" pitchFamily="18" charset="0"/>
                          </a:rPr>
                          <m:t>+</m:t>
                        </m:r>
                        <m:nary>
                          <m:naryPr>
                            <m:chr m:val="∑"/>
                            <m:ctrlPr>
                              <a:rPr lang="en-US"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m:t>
                            </m:r>
                            <m:r>
                              <a:rPr lang="en-US" altLang="ja-JP" sz="1600" i="1">
                                <a:latin typeface="Cambria Math" panose="02040503050406030204" pitchFamily="18" charset="0"/>
                              </a:rPr>
                              <m:t>1</m:t>
                            </m:r>
                          </m:sub>
                          <m:sup>
                            <m:r>
                              <a:rPr lang="en-US" altLang="ja-JP" sz="1600" i="1">
                                <a:latin typeface="Cambria Math" panose="02040503050406030204" pitchFamily="18" charset="0"/>
                              </a:rPr>
                              <m:t>∞</m:t>
                            </m:r>
                          </m:sup>
                          <m:e>
                            <m:sSup>
                              <m:sSupPr>
                                <m:ctrlPr>
                                  <a:rPr lang="en-US" altLang="ja-JP" sz="1600" i="1">
                                    <a:latin typeface="Cambria Math" panose="02040503050406030204" pitchFamily="18" charset="0"/>
                                  </a:rPr>
                                </m:ctrlPr>
                              </m:sSupPr>
                              <m:e>
                                <m:r>
                                  <a:rPr lang="en-US" altLang="ja-JP" sz="1600" i="1">
                                    <a:latin typeface="Cambria Math" panose="02040503050406030204" pitchFamily="18" charset="0"/>
                                  </a:rPr>
                                  <m:t>𝜆</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r>
                                  <a:rPr lang="en-US" altLang="ja-JP" sz="1600" i="1">
                                    <a:latin typeface="Cambria Math" panose="02040503050406030204" pitchFamily="18" charset="0"/>
                                  </a:rPr>
                                  <m:t>1</m:t>
                                </m:r>
                              </m:sup>
                            </m:sSup>
                          </m:e>
                        </m:nary>
                        <m:sSubSup>
                          <m:sSubSupPr>
                            <m:ctrlPr>
                              <a:rPr lang="en-US" altLang="ja-JP" sz="1600" i="1">
                                <a:latin typeface="Cambria Math" panose="02040503050406030204" pitchFamily="18" charset="0"/>
                              </a:rPr>
                            </m:ctrlPr>
                          </m:sSubSupPr>
                          <m:e>
                            <m:r>
                              <a:rPr lang="en-US" altLang="ja-JP" sz="1600" i="1">
                                <a:latin typeface="Cambria Math" panose="02040503050406030204" pitchFamily="18" charset="0"/>
                              </a:rPr>
                              <m:t>𝜙</m:t>
                            </m:r>
                          </m:e>
                          <m:sub>
                            <m:r>
                              <a:rPr lang="en-US" altLang="ja-JP" sz="1600" i="1">
                                <a:latin typeface="Cambria Math" panose="02040503050406030204" pitchFamily="18" charset="0"/>
                              </a:rPr>
                              <m:t>𝑖𝑗</m:t>
                            </m:r>
                          </m:sub>
                          <m:sup>
                            <m:d>
                              <m:dPr>
                                <m:ctrlPr>
                                  <a:rPr lang="en-US" altLang="ja-JP" sz="1600" i="1">
                                    <a:latin typeface="Cambria Math" panose="02040503050406030204" pitchFamily="18" charset="0"/>
                                  </a:rPr>
                                </m:ctrlPr>
                              </m:dPr>
                              <m:e>
                                <m:r>
                                  <a:rPr lang="en-US" altLang="ja-JP" sz="1600" i="1">
                                    <a:latin typeface="Cambria Math" panose="02040503050406030204" pitchFamily="18" charset="0"/>
                                  </a:rPr>
                                  <m:t>𝑚</m:t>
                                </m:r>
                              </m:e>
                            </m:d>
                          </m:sup>
                        </m:sSubSup>
                      </m:e>
                    </m:d>
                  </m:oMath>
                </a14:m>
                <a:endParaRPr lang="en-US" altLang="ja-JP" sz="1600" b="0" dirty="0"/>
              </a:p>
            </p:txBody>
          </p:sp>
        </mc:Choice>
        <mc:Fallback>
          <p:sp>
            <p:nvSpPr>
              <p:cNvPr id="4" name="コンテンツ プレースホルダー 3">
                <a:extLst>
                  <a:ext uri="{FF2B5EF4-FFF2-40B4-BE49-F238E27FC236}">
                    <a16:creationId xmlns:a16="http://schemas.microsoft.com/office/drawing/2014/main" id="{B2617CC5-6117-7F50-641C-8008A824879D}"/>
                  </a:ext>
                </a:extLst>
              </p:cNvPr>
              <p:cNvSpPr>
                <a:spLocks noGrp="1" noRot="1" noChangeAspect="1" noMove="1" noResize="1" noEditPoints="1" noAdjustHandles="1" noChangeArrowheads="1" noChangeShapeType="1" noTextEdit="1"/>
              </p:cNvSpPr>
              <p:nvPr>
                <p:ph sz="half" idx="2"/>
              </p:nvPr>
            </p:nvSpPr>
            <p:spPr>
              <a:blipFill>
                <a:blip r:embed="rId3"/>
                <a:stretch>
                  <a:fillRect l="-13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プレースホルダー 4">
                <a:extLst>
                  <a:ext uri="{FF2B5EF4-FFF2-40B4-BE49-F238E27FC236}">
                    <a16:creationId xmlns:a16="http://schemas.microsoft.com/office/drawing/2014/main" id="{860B1660-E34D-894E-31B4-B679BAA07474}"/>
                  </a:ext>
                </a:extLst>
              </p:cNvPr>
              <p:cNvSpPr>
                <a:spLocks noGrp="1"/>
              </p:cNvSpPr>
              <p:nvPr>
                <p:ph type="body" sz="quarter" idx="3"/>
              </p:nvPr>
            </p:nvSpPr>
            <p:spPr/>
            <p:txBody>
              <a:bodyPr/>
              <a:lstStyle/>
              <a:p>
                <a:r>
                  <a:rPr kumimoji="1" lang="ja-JP" altLang="en-US" dirty="0"/>
                  <a:t>連続モデルの</a:t>
                </a:r>
                <a14:m>
                  <m:oMath xmlns:m="http://schemas.openxmlformats.org/officeDocument/2006/math">
                    <m:sSubSup>
                      <m:sSubSupPr>
                        <m:ctrlPr>
                          <a:rPr lang="en-US" altLang="ja-JP" sz="2400" b="0" i="1" smtClean="0">
                            <a:latin typeface="Cambria Math" panose="02040503050406030204" pitchFamily="18" charset="0"/>
                          </a:rPr>
                        </m:ctrlPr>
                      </m:sSubSupPr>
                      <m:e>
                        <m:r>
                          <m:rPr>
                            <m:sty m:val="p"/>
                          </m:rPr>
                          <a:rPr lang="en-US" altLang="ja-JP" sz="2400" b="0" i="0" smtClean="0">
                            <a:latin typeface="Cambria Math" panose="02040503050406030204" pitchFamily="18" charset="0"/>
                          </a:rPr>
                          <m:t>Γ</m:t>
                        </m:r>
                      </m:e>
                      <m:sub>
                        <m:r>
                          <a:rPr lang="en-US" altLang="ja-JP" sz="2400" b="0" i="1" smtClean="0">
                            <a:latin typeface="Cambria Math" panose="02040503050406030204" pitchFamily="18" charset="0"/>
                          </a:rPr>
                          <m:t>𝑟</m:t>
                        </m:r>
                      </m:sub>
                      <m:sup>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𝑚</m:t>
                            </m:r>
                          </m:e>
                        </m:d>
                      </m:sup>
                    </m:sSubSup>
                    <m:d>
                      <m:dPr>
                        <m:ctrlPr>
                          <a:rPr lang="en-US" altLang="ja-JP" i="1">
                            <a:latin typeface="Cambria Math" panose="02040503050406030204" pitchFamily="18" charset="0"/>
                          </a:rPr>
                        </m:ctrlPr>
                      </m:dPr>
                      <m:e>
                        <m:r>
                          <a:rPr lang="en-US" altLang="ja-JP" i="1">
                            <a:latin typeface="Cambria Math" panose="02040503050406030204" pitchFamily="18" charset="0"/>
                          </a:rPr>
                          <m:t>𝑥</m:t>
                        </m:r>
                      </m:e>
                      <m:e>
                        <m:r>
                          <a:rPr lang="en-US" altLang="ja-JP" i="1">
                            <a:latin typeface="Cambria Math" panose="02040503050406030204" pitchFamily="18" charset="0"/>
                          </a:rPr>
                          <m:t>𝑦</m:t>
                        </m:r>
                      </m:e>
                    </m:d>
                  </m:oMath>
                </a14:m>
                <a:endParaRPr kumimoji="1" lang="ja-JP" altLang="en-US" dirty="0"/>
              </a:p>
            </p:txBody>
          </p:sp>
        </mc:Choice>
        <mc:Fallback xmlns="">
          <p:sp>
            <p:nvSpPr>
              <p:cNvPr id="5" name="テキスト プレースホルダー 4">
                <a:extLst>
                  <a:ext uri="{FF2B5EF4-FFF2-40B4-BE49-F238E27FC236}">
                    <a16:creationId xmlns:a16="http://schemas.microsoft.com/office/drawing/2014/main" id="{860B1660-E34D-894E-31B4-B679BAA07474}"/>
                  </a:ext>
                </a:extLst>
              </p:cNvPr>
              <p:cNvSpPr>
                <a:spLocks noGrp="1" noRot="1" noChangeAspect="1" noMove="1" noResize="1" noEditPoints="1" noAdjustHandles="1" noChangeArrowheads="1" noChangeShapeType="1" noTextEdit="1"/>
              </p:cNvSpPr>
              <p:nvPr>
                <p:ph type="body" sz="quarter" idx="3"/>
              </p:nvPr>
            </p:nvSpPr>
            <p:spPr>
              <a:blipFill>
                <a:blip r:embed="rId4"/>
                <a:stretch>
                  <a:fillRect l="-1529" b="-1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 name="コンテンツ プレースホルダー 5">
                <a:extLst>
                  <a:ext uri="{FF2B5EF4-FFF2-40B4-BE49-F238E27FC236}">
                    <a16:creationId xmlns:a16="http://schemas.microsoft.com/office/drawing/2014/main" id="{493551FC-1B96-537E-997C-1A69EAEE7668}"/>
                  </a:ext>
                </a:extLst>
              </p:cNvPr>
              <p:cNvSpPr>
                <a:spLocks noGrp="1"/>
              </p:cNvSpPr>
              <p:nvPr>
                <p:ph sz="quarter" idx="4"/>
              </p:nvPr>
            </p:nvSpPr>
            <p:spPr/>
            <p:txBody>
              <a:bodyPr/>
              <a:lstStyle/>
              <a:p>
                <a:r>
                  <a:rPr kumimoji="1" lang="ja-JP" altLang="en-US" dirty="0"/>
                  <a:t>連続モデルの固有関数</a:t>
                </a:r>
                <a:r>
                  <a:rPr kumimoji="1" lang="en-US" altLang="ja-JP" dirty="0"/>
                  <a:t>:</a:t>
                </a:r>
                <a:r>
                  <a:rPr kumimoji="1" lang="en-US" altLang="ja-JP" b="0" dirty="0"/>
                  <a:t> </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𝑤</m:t>
                          </m:r>
                        </m:e>
                        <m:sub>
                          <m:r>
                            <a:rPr kumimoji="1" lang="en-US" altLang="ja-JP" sz="1600" b="0" i="1" smtClean="0">
                              <a:latin typeface="Cambria Math" panose="02040503050406030204" pitchFamily="18" charset="0"/>
                            </a:rPr>
                            <m:t>𝑟</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0</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𝑥</m:t>
                          </m:r>
                        </m:e>
                      </m:d>
                      <m:r>
                        <a:rPr kumimoji="1" lang="en-US" altLang="ja-JP" sz="1600" b="0" i="1" smtClean="0">
                          <a:latin typeface="Cambria Math" panose="02040503050406030204" pitchFamily="18" charset="0"/>
                        </a:rPr>
                        <m:t>=</m:t>
                      </m:r>
                      <m:sSub>
                        <m:sSubPr>
                          <m:ctrlPr>
                            <a:rPr kumimoji="1" lang="en-US" altLang="ja-JP" sz="1600" i="1">
                              <a:latin typeface="Cambria Math" panose="02040503050406030204" pitchFamily="18" charset="0"/>
                            </a:rPr>
                          </m:ctrlPr>
                        </m:sSubPr>
                        <m:e>
                          <m:r>
                            <a:rPr kumimoji="1" lang="en-US" altLang="ja-JP" sz="1600" i="1">
                              <a:latin typeface="Cambria Math" panose="02040503050406030204" pitchFamily="18" charset="0"/>
                            </a:rPr>
                            <m:t>𝑤</m:t>
                          </m:r>
                        </m:e>
                        <m:sub>
                          <m:r>
                            <a:rPr kumimoji="1" lang="en-US" altLang="ja-JP" sz="1600" i="1">
                              <a:latin typeface="Cambria Math" panose="02040503050406030204" pitchFamily="18" charset="0"/>
                            </a:rPr>
                            <m:t>𝑟</m:t>
                          </m:r>
                        </m:sub>
                      </m:sSub>
                      <m:d>
                        <m:dPr>
                          <m:ctrlPr>
                            <a:rPr kumimoji="1" lang="en-US" altLang="ja-JP" sz="1600" i="1">
                              <a:latin typeface="Cambria Math" panose="02040503050406030204" pitchFamily="18" charset="0"/>
                            </a:rPr>
                          </m:ctrlPr>
                        </m:dPr>
                        <m:e>
                          <m:r>
                            <a:rPr kumimoji="1" lang="en-US" altLang="ja-JP" sz="1600" i="1">
                              <a:latin typeface="Cambria Math" panose="02040503050406030204" pitchFamily="18" charset="0"/>
                            </a:rPr>
                            <m:t>0</m:t>
                          </m:r>
                          <m:r>
                            <a:rPr kumimoji="1" lang="en-US" altLang="ja-JP" sz="1600" i="1">
                              <a:latin typeface="Cambria Math" panose="02040503050406030204" pitchFamily="18" charset="0"/>
                            </a:rPr>
                            <m:t>,</m:t>
                          </m:r>
                          <m:r>
                            <a:rPr kumimoji="1" lang="en-US" altLang="ja-JP" sz="1600" b="0" i="1" smtClean="0">
                              <a:latin typeface="Cambria Math" panose="02040503050406030204" pitchFamily="18" charset="0"/>
                            </a:rPr>
                            <m:t>𝑦</m:t>
                          </m:r>
                        </m:e>
                      </m:d>
                      <m:d>
                        <m:dPr>
                          <m:ctrlPr>
                            <a:rPr kumimoji="1" lang="en-US" altLang="ja-JP" sz="1600" i="1" smtClean="0">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𝜓</m:t>
                              </m:r>
                            </m:e>
                            <m:sub>
                              <m:r>
                                <a:rPr lang="en-US" altLang="ja-JP" sz="1600" i="1">
                                  <a:latin typeface="Cambria Math" panose="02040503050406030204" pitchFamily="18" charset="0"/>
                                </a:rPr>
                                <m:t>𝑟</m:t>
                              </m:r>
                            </m:sub>
                          </m:sSub>
                          <m:d>
                            <m:dPr>
                              <m:ctrlPr>
                                <a:rPr lang="en-US" altLang="ja-JP" sz="1600" i="1">
                                  <a:latin typeface="Cambria Math" panose="02040503050406030204" pitchFamily="18" charset="0"/>
                                </a:rPr>
                              </m:ctrlPr>
                            </m:dPr>
                            <m:e>
                              <m:r>
                                <a:rPr lang="en-US" altLang="ja-JP" sz="1600" i="1">
                                  <a:latin typeface="Cambria Math" panose="02040503050406030204" pitchFamily="18" charset="0"/>
                                </a:rPr>
                                <m:t>𝑥</m:t>
                              </m:r>
                            </m:e>
                            <m:e>
                              <m:r>
                                <a:rPr lang="en-US" altLang="ja-JP" sz="1600" i="1">
                                  <a:latin typeface="Cambria Math" panose="02040503050406030204" pitchFamily="18" charset="0"/>
                                </a:rPr>
                                <m:t>𝑦</m:t>
                              </m:r>
                            </m:e>
                          </m:d>
                          <m:r>
                            <a:rPr lang="en-US" altLang="ja-JP" sz="1600" i="1">
                              <a:latin typeface="Cambria Math" panose="02040503050406030204" pitchFamily="18" charset="0"/>
                            </a:rPr>
                            <m:t>+</m:t>
                          </m:r>
                          <m:nary>
                            <m:naryPr>
                              <m:chr m:val="∑"/>
                              <m:ctrlPr>
                                <a:rPr lang="en-US"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m:t>
                              </m:r>
                              <m:r>
                                <a:rPr lang="en-US" altLang="ja-JP" sz="1600" i="1">
                                  <a:latin typeface="Cambria Math" panose="02040503050406030204" pitchFamily="18" charset="0"/>
                                </a:rPr>
                                <m:t>1</m:t>
                              </m:r>
                            </m:sub>
                            <m:sup>
                              <m:r>
                                <a:rPr lang="en-US" altLang="ja-JP" sz="1600" i="1">
                                  <a:latin typeface="Cambria Math" panose="02040503050406030204" pitchFamily="18" charset="0"/>
                                </a:rPr>
                                <m:t>∞</m:t>
                              </m:r>
                            </m:sup>
                            <m:e>
                              <m:sSubSup>
                                <m:sSubSupPr>
                                  <m:ctrlPr>
                                    <a:rPr lang="en-US" altLang="ja-JP" sz="1600" i="1">
                                      <a:latin typeface="Cambria Math" panose="02040503050406030204" pitchFamily="18" charset="0"/>
                                    </a:rPr>
                                  </m:ctrlPr>
                                </m:sSubSupPr>
                                <m:e>
                                  <m:r>
                                    <m:rPr>
                                      <m:sty m:val="p"/>
                                    </m:rPr>
                                    <a:rPr lang="en-US" altLang="ja-JP" sz="1600">
                                      <a:latin typeface="Cambria Math" panose="02040503050406030204" pitchFamily="18" charset="0"/>
                                    </a:rPr>
                                    <m:t>Γ</m:t>
                                  </m:r>
                                </m:e>
                                <m:sub>
                                  <m:r>
                                    <a:rPr lang="en-US" altLang="ja-JP" sz="1600" i="1">
                                      <a:latin typeface="Cambria Math" panose="02040503050406030204" pitchFamily="18" charset="0"/>
                                    </a:rPr>
                                    <m:t>𝑟</m:t>
                                  </m:r>
                                </m:sub>
                                <m:sup>
                                  <m:d>
                                    <m:dPr>
                                      <m:ctrlPr>
                                        <a:rPr lang="en-US" altLang="ja-JP" sz="1600" i="1">
                                          <a:latin typeface="Cambria Math" panose="02040503050406030204" pitchFamily="18" charset="0"/>
                                        </a:rPr>
                                      </m:ctrlPr>
                                    </m:dPr>
                                    <m:e>
                                      <m:r>
                                        <a:rPr lang="en-US" altLang="ja-JP" sz="1600" i="1">
                                          <a:latin typeface="Cambria Math" panose="02040503050406030204" pitchFamily="18" charset="0"/>
                                        </a:rPr>
                                        <m:t>𝑚</m:t>
                                      </m:r>
                                    </m:e>
                                  </m:d>
                                </m:sup>
                              </m:sSubSup>
                            </m:e>
                          </m:nary>
                          <m:d>
                            <m:dPr>
                              <m:ctrlPr>
                                <a:rPr lang="en-US" altLang="ja-JP" sz="1600" i="1">
                                  <a:latin typeface="Cambria Math" panose="02040503050406030204" pitchFamily="18" charset="0"/>
                                </a:rPr>
                              </m:ctrlPr>
                            </m:dPr>
                            <m:e>
                              <m:r>
                                <a:rPr lang="en-US" altLang="ja-JP" sz="1600" i="1">
                                  <a:latin typeface="Cambria Math" panose="02040503050406030204" pitchFamily="18" charset="0"/>
                                </a:rPr>
                                <m:t>𝑥</m:t>
                              </m:r>
                            </m:e>
                            <m:e>
                              <m:r>
                                <a:rPr lang="en-US" altLang="ja-JP" sz="1600" i="1">
                                  <a:latin typeface="Cambria Math" panose="02040503050406030204" pitchFamily="18" charset="0"/>
                                </a:rPr>
                                <m:t>𝑦</m:t>
                              </m:r>
                            </m:e>
                          </m:d>
                        </m:e>
                      </m:d>
                    </m:oMath>
                  </m:oMathPara>
                </a14:m>
                <a:endParaRPr kumimoji="1" lang="ja-JP" altLang="en-US" sz="1600" dirty="0"/>
              </a:p>
            </p:txBody>
          </p:sp>
        </mc:Choice>
        <mc:Fallback>
          <p:sp>
            <p:nvSpPr>
              <p:cNvPr id="6" name="コンテンツ プレースホルダー 5">
                <a:extLst>
                  <a:ext uri="{FF2B5EF4-FFF2-40B4-BE49-F238E27FC236}">
                    <a16:creationId xmlns:a16="http://schemas.microsoft.com/office/drawing/2014/main" id="{493551FC-1B96-537E-997C-1A69EAEE7668}"/>
                  </a:ext>
                </a:extLst>
              </p:cNvPr>
              <p:cNvSpPr>
                <a:spLocks noGrp="1" noRot="1" noChangeAspect="1" noMove="1" noResize="1" noEditPoints="1" noAdjustHandles="1" noChangeArrowheads="1" noChangeShapeType="1" noTextEdit="1"/>
              </p:cNvSpPr>
              <p:nvPr>
                <p:ph sz="quarter" idx="4"/>
              </p:nvPr>
            </p:nvSpPr>
            <p:spPr>
              <a:blipFill>
                <a:blip r:embed="rId5"/>
                <a:stretch>
                  <a:fillRect l="-70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89463BC1-67B0-6B41-A9E6-4011721DC050}"/>
                  </a:ext>
                </a:extLst>
              </p:cNvPr>
              <p:cNvSpPr txBox="1"/>
              <p:nvPr/>
            </p:nvSpPr>
            <p:spPr>
              <a:xfrm>
                <a:off x="233680" y="4130831"/>
                <a:ext cx="6096000" cy="882742"/>
              </a:xfrm>
              <a:prstGeom prst="rect">
                <a:avLst/>
              </a:prstGeom>
              <a:noFill/>
            </p:spPr>
            <p:txBody>
              <a:bodyPr wrap="square">
                <a:spAutoFit/>
              </a:bodyPr>
              <a:lstStyle/>
              <a:p>
                <a:pPr lvl="0"/>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rPr>
                          </m:ctrlPr>
                        </m:sSubSupPr>
                        <m:e>
                          <m:r>
                            <a:rPr lang="en-US" altLang="ja-JP" i="1">
                              <a:latin typeface="Cambria Math" panose="02040503050406030204" pitchFamily="18" charset="0"/>
                            </a:rPr>
                            <m:t>𝜙</m:t>
                          </m:r>
                        </m:e>
                        <m:sub>
                          <m:r>
                            <a:rPr lang="en-US" altLang="ja-JP" i="1">
                              <a:latin typeface="Cambria Math" panose="02040503050406030204" pitchFamily="18" charset="0"/>
                            </a:rPr>
                            <m:t>𝑖𝑗</m:t>
                          </m:r>
                        </m:sub>
                        <m:sup>
                          <m:d>
                            <m:dPr>
                              <m:ctrlPr>
                                <a:rPr lang="en-US" altLang="ja-JP" i="1">
                                  <a:latin typeface="Cambria Math" panose="02040503050406030204" pitchFamily="18" charset="0"/>
                                </a:rPr>
                              </m:ctrlPr>
                            </m:dPr>
                            <m:e>
                              <m:r>
                                <a:rPr lang="en-US" altLang="ja-JP" i="1">
                                  <a:latin typeface="Cambria Math" panose="02040503050406030204" pitchFamily="18" charset="0"/>
                                </a:rPr>
                                <m:t>𝑚</m:t>
                              </m:r>
                            </m:e>
                          </m:d>
                        </m:sup>
                      </m:sSub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sub>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b>
                          </m:sSub>
                        </m:e>
                      </m:nary>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p:sp>
            <p:nvSpPr>
              <p:cNvPr id="8" name="テキスト ボックス 7">
                <a:extLst>
                  <a:ext uri="{FF2B5EF4-FFF2-40B4-BE49-F238E27FC236}">
                    <a16:creationId xmlns:a16="http://schemas.microsoft.com/office/drawing/2014/main" id="{89463BC1-67B0-6B41-A9E6-4011721DC050}"/>
                  </a:ext>
                </a:extLst>
              </p:cNvPr>
              <p:cNvSpPr txBox="1">
                <a:spLocks noRot="1" noChangeAspect="1" noMove="1" noResize="1" noEditPoints="1" noAdjustHandles="1" noChangeArrowheads="1" noChangeShapeType="1" noTextEdit="1"/>
              </p:cNvSpPr>
              <p:nvPr/>
            </p:nvSpPr>
            <p:spPr>
              <a:xfrm>
                <a:off x="233680" y="4130831"/>
                <a:ext cx="6096000" cy="88274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6C3ED3E9-34A6-19A2-87F8-A99478496012}"/>
                  </a:ext>
                </a:extLst>
              </p:cNvPr>
              <p:cNvSpPr txBox="1"/>
              <p:nvPr/>
            </p:nvSpPr>
            <p:spPr>
              <a:xfrm>
                <a:off x="5835967" y="4365731"/>
                <a:ext cx="5855653" cy="10250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m:rPr>
                              <m:sty m:val="p"/>
                            </m:rP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Γ</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sub>
                        <m:sup>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d>
                      <m: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supHide m:val="on"/>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Ω</m:t>
                          </m:r>
                        </m:sub>
                        <m:sup/>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d>
                        </m:e>
                      </m:nary>
                      <m:sSubSup>
                        <m:sSub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Γ</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d>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𝜓</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sub>
                      </m:sSub>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d>
                      <m:sSubSup>
                        <m:sSub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Γ</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d>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p:sp>
            <p:nvSpPr>
              <p:cNvPr id="10" name="テキスト ボックス 9">
                <a:extLst>
                  <a:ext uri="{FF2B5EF4-FFF2-40B4-BE49-F238E27FC236}">
                    <a16:creationId xmlns:a16="http://schemas.microsoft.com/office/drawing/2014/main" id="{6C3ED3E9-34A6-19A2-87F8-A99478496012}"/>
                  </a:ext>
                </a:extLst>
              </p:cNvPr>
              <p:cNvSpPr txBox="1">
                <a:spLocks noRot="1" noChangeAspect="1" noMove="1" noResize="1" noEditPoints="1" noAdjustHandles="1" noChangeArrowheads="1" noChangeShapeType="1" noTextEdit="1"/>
              </p:cNvSpPr>
              <p:nvPr/>
            </p:nvSpPr>
            <p:spPr>
              <a:xfrm>
                <a:off x="5835967" y="4365731"/>
                <a:ext cx="5855653" cy="1025089"/>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179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19BBFD-2AD3-416C-BCFB-956D752643A4}"/>
              </a:ext>
            </a:extLst>
          </p:cNvPr>
          <p:cNvSpPr>
            <a:spLocks noGrp="1"/>
          </p:cNvSpPr>
          <p:nvPr>
            <p:ph type="title"/>
          </p:nvPr>
        </p:nvSpPr>
        <p:spPr/>
        <p:txBody>
          <a:bodyPr/>
          <a:lstStyle/>
          <a:p>
            <a:r>
              <a:rPr kumimoji="1" lang="ja-JP" altLang="en-US" dirty="0"/>
              <a:t>講演の流れ</a:t>
            </a:r>
          </a:p>
        </p:txBody>
      </p:sp>
      <mc:AlternateContent xmlns:mc="http://schemas.openxmlformats.org/markup-compatibility/2006" xmlns:a14="http://schemas.microsoft.com/office/drawing/2010/main">
        <mc:Choice Requires="a14">
          <p:graphicFrame>
            <p:nvGraphicFramePr>
              <p:cNvPr id="10" name="コンテンツ プレースホルダー 9">
                <a:extLst>
                  <a:ext uri="{FF2B5EF4-FFF2-40B4-BE49-F238E27FC236}">
                    <a16:creationId xmlns:a16="http://schemas.microsoft.com/office/drawing/2014/main" id="{335E7363-84D5-44EF-BD16-E74FF8DCE5F6}"/>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10" name="コンテンツ プレースホルダー 9">
                <a:extLst>
                  <a:ext uri="{FF2B5EF4-FFF2-40B4-BE49-F238E27FC236}">
                    <a16:creationId xmlns:a16="http://schemas.microsoft.com/office/drawing/2014/main" id="{335E7363-84D5-44EF-BD16-E74FF8DCE5F6}"/>
                  </a:ext>
                </a:extLst>
              </p:cNvPr>
              <p:cNvGraphicFramePr>
                <a:graphicFrameLocks noGrp="1"/>
              </p:cNvGraphicFramePr>
              <p:nvPr>
                <p:ph idx="1"/>
                <p:extLst>
                  <p:ext uri="{D42A27DB-BD31-4B8C-83A1-F6EECF244321}">
                    <p14:modId xmlns:p14="http://schemas.microsoft.com/office/powerpoint/2010/main" val="137867853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スライド番号プレースホルダー 3">
            <a:extLst>
              <a:ext uri="{FF2B5EF4-FFF2-40B4-BE49-F238E27FC236}">
                <a16:creationId xmlns:a16="http://schemas.microsoft.com/office/drawing/2014/main" id="{117C4B2D-87A9-43B1-8B29-24DB28719B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68C0A-373A-4DCF-A9BF-97ED734E84D6}" type="slidenum">
              <a:rPr kumimoji="1" lang="en-US" altLang="ja-JP"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7048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5A41DED-1598-9CAA-9CD2-7C106420F483}"/>
              </a:ext>
            </a:extLst>
          </p:cNvPr>
          <p:cNvSpPr>
            <a:spLocks noGrp="1"/>
          </p:cNvSpPr>
          <p:nvPr>
            <p:ph type="title"/>
          </p:nvPr>
        </p:nvSpPr>
        <p:spPr/>
        <p:txBody>
          <a:bodyPr/>
          <a:lstStyle/>
          <a:p>
            <a:r>
              <a:rPr lang="ja-JP" altLang="en-US" dirty="0"/>
              <a:t>連続モデルにおいても遺伝的貢献経路の解釈が出来る</a:t>
            </a:r>
            <a:r>
              <a:rPr lang="en-US" altLang="ja-JP" dirty="0"/>
              <a:t>.</a:t>
            </a:r>
            <a:endParaRPr lang="ja-JP" altLang="en-US" dirty="0"/>
          </a:p>
        </p:txBody>
      </p:sp>
      <p:sp>
        <p:nvSpPr>
          <p:cNvPr id="8" name="図プレースホルダー 7">
            <a:extLst>
              <a:ext uri="{FF2B5EF4-FFF2-40B4-BE49-F238E27FC236}">
                <a16:creationId xmlns:a16="http://schemas.microsoft.com/office/drawing/2014/main" id="{D1C0B56B-7C92-E20E-C3D5-BBAEC8D9572B}"/>
              </a:ext>
            </a:extLst>
          </p:cNvPr>
          <p:cNvSpPr>
            <a:spLocks noGrp="1"/>
          </p:cNvSpPr>
          <p:nvPr>
            <p:ph type="pic" idx="1"/>
          </p:nvPr>
        </p:nvSpPr>
        <p:spPr>
          <a:xfrm>
            <a:off x="5337493" y="809977"/>
            <a:ext cx="6172200" cy="4873625"/>
          </a:xfrm>
        </p:spPr>
        <p:txBody>
          <a:bodyPr/>
          <a:lstStyle/>
          <a:p>
            <a:r>
              <a:rPr lang="ja-JP" altLang="en-US" dirty="0"/>
              <a:t>連続モデルにおいても先祖の初期状態が子孫の初期状態に与える貢献度という解釈が出来る可能性がある</a:t>
            </a:r>
            <a:r>
              <a:rPr lang="en-US" altLang="ja-JP" dirty="0"/>
              <a:t>.</a:t>
            </a:r>
            <a:endParaRPr lang="ja-JP" altLang="en-US" dirty="0"/>
          </a:p>
        </p:txBody>
      </p:sp>
      <mc:AlternateContent xmlns:mc="http://schemas.openxmlformats.org/markup-compatibility/2006" xmlns:a14="http://schemas.microsoft.com/office/drawing/2010/main">
        <mc:Choice Requires="a14">
          <p:sp>
            <p:nvSpPr>
              <p:cNvPr id="9" name="テキスト プレースホルダー 8">
                <a:extLst>
                  <a:ext uri="{FF2B5EF4-FFF2-40B4-BE49-F238E27FC236}">
                    <a16:creationId xmlns:a16="http://schemas.microsoft.com/office/drawing/2014/main" id="{3C281A28-C405-5C56-72EF-7F54E45C9CD3}"/>
                  </a:ext>
                </a:extLst>
              </p:cNvPr>
              <p:cNvSpPr>
                <a:spLocks noGrp="1"/>
              </p:cNvSpPr>
              <p:nvPr>
                <p:ph type="body" sz="half" idx="2"/>
              </p:nvPr>
            </p:nvSpPr>
            <p:spPr>
              <a:xfrm>
                <a:off x="274320" y="2057400"/>
                <a:ext cx="4908868" cy="3811588"/>
              </a:xfrm>
            </p:spPr>
            <p:txBody>
              <a:bodyPr>
                <a:normAutofit/>
              </a:bodyPr>
              <a:lstStyle/>
              <a:p>
                <a:r>
                  <a:rPr lang="ja-JP" altLang="en-US" dirty="0"/>
                  <a:t>多状態</a:t>
                </a:r>
                <a:r>
                  <a:rPr lang="en-US" altLang="ja-JP" dirty="0" err="1"/>
                  <a:t>MacKendrick</a:t>
                </a:r>
                <a:r>
                  <a:rPr lang="ja-JP" altLang="en-US" dirty="0"/>
                  <a:t>方程式の固有関数は以下のように</a:t>
                </a:r>
                <a:r>
                  <a:rPr lang="en-US" altLang="ja-JP" dirty="0"/>
                  <a:t>y</a:t>
                </a:r>
                <a:r>
                  <a:rPr lang="ja-JP" altLang="en-US" dirty="0"/>
                  <a:t>に再帰しない経路の集合関数</a:t>
                </a:r>
                <a14:m>
                  <m:oMath xmlns:m="http://schemas.openxmlformats.org/officeDocument/2006/math">
                    <m:sSubSup>
                      <m:sSubSupPr>
                        <m:ctrlPr>
                          <a:rPr lang="en-US" altLang="ja-JP" sz="1600" b="0" i="1" smtClean="0">
                            <a:latin typeface="Cambria Math" panose="02040503050406030204" pitchFamily="18" charset="0"/>
                          </a:rPr>
                        </m:ctrlPr>
                      </m:sSubSupPr>
                      <m:e>
                        <m:r>
                          <m:rPr>
                            <m:sty m:val="p"/>
                          </m:rPr>
                          <a:rPr lang="en-US" altLang="ja-JP" sz="1600" b="0" i="0" smtClean="0">
                            <a:latin typeface="Cambria Math" panose="02040503050406030204" pitchFamily="18" charset="0"/>
                          </a:rPr>
                          <m:t>Γ</m:t>
                        </m:r>
                      </m:e>
                      <m:sub>
                        <m:r>
                          <a:rPr lang="en-US" altLang="ja-JP" sz="1600" b="0" i="1" smtClean="0">
                            <a:latin typeface="Cambria Math" panose="02040503050406030204" pitchFamily="18" charset="0"/>
                          </a:rPr>
                          <m:t>𝑟</m:t>
                        </m:r>
                      </m:sub>
                      <m:sup>
                        <m:d>
                          <m:dPr>
                            <m:ctrlPr>
                              <a:rPr lang="en-US" altLang="ja-JP" sz="1600" b="0" i="1" smtClean="0">
                                <a:latin typeface="Cambria Math" panose="02040503050406030204" pitchFamily="18" charset="0"/>
                              </a:rPr>
                            </m:ctrlPr>
                          </m:dPr>
                          <m:e>
                            <m:r>
                              <a:rPr lang="en-US" altLang="ja-JP" sz="1600" b="0" i="1" smtClean="0">
                                <a:latin typeface="Cambria Math" panose="02040503050406030204" pitchFamily="18" charset="0"/>
                              </a:rPr>
                              <m:t>𝑚</m:t>
                            </m:r>
                          </m:e>
                        </m:d>
                      </m:sup>
                    </m:sSubSup>
                    <m:d>
                      <m:dPr>
                        <m:ctrlPr>
                          <a:rPr lang="en-US" altLang="ja-JP" i="1">
                            <a:latin typeface="Cambria Math" panose="02040503050406030204" pitchFamily="18" charset="0"/>
                          </a:rPr>
                        </m:ctrlPr>
                      </m:dPr>
                      <m:e>
                        <m:r>
                          <a:rPr lang="en-US" altLang="ja-JP" i="1">
                            <a:latin typeface="Cambria Math" panose="02040503050406030204" pitchFamily="18" charset="0"/>
                          </a:rPr>
                          <m:t>𝑥</m:t>
                        </m:r>
                      </m:e>
                      <m:e>
                        <m:r>
                          <a:rPr lang="en-US" altLang="ja-JP" i="1">
                            <a:latin typeface="Cambria Math" panose="02040503050406030204" pitchFamily="18" charset="0"/>
                          </a:rPr>
                          <m:t>𝑦</m:t>
                        </m:r>
                      </m:e>
                    </m:d>
                  </m:oMath>
                </a14:m>
                <a:r>
                  <a:rPr lang="ja-JP" altLang="en-US" dirty="0"/>
                  <a:t>とｘに再帰しない経路の集合</a:t>
                </a:r>
                <a14:m>
                  <m:oMath xmlns:m="http://schemas.openxmlformats.org/officeDocument/2006/math">
                    <m:sSubSup>
                      <m:sSubSupPr>
                        <m:ctrlPr>
                          <a:rPr lang="en-US" altLang="ja-JP" i="1">
                            <a:latin typeface="Cambria Math" panose="02040503050406030204" pitchFamily="18" charset="0"/>
                          </a:rPr>
                        </m:ctrlPr>
                      </m:sSubSupPr>
                      <m:e>
                        <m:acc>
                          <m:accPr>
                            <m:chr m:val="̅"/>
                            <m:ctrlPr>
                              <a:rPr lang="en-US" altLang="ja-JP" i="1">
                                <a:latin typeface="Cambria Math" panose="02040503050406030204" pitchFamily="18" charset="0"/>
                              </a:rPr>
                            </m:ctrlPr>
                          </m:accPr>
                          <m:e>
                            <m:r>
                              <m:rPr>
                                <m:sty m:val="p"/>
                              </m:rPr>
                              <a:rPr lang="en-US" altLang="ja-JP">
                                <a:latin typeface="Cambria Math" panose="02040503050406030204" pitchFamily="18" charset="0"/>
                              </a:rPr>
                              <m:t>Γ</m:t>
                            </m:r>
                          </m:e>
                        </m:acc>
                      </m:e>
                      <m:sub>
                        <m:r>
                          <a:rPr lang="en-US" altLang="ja-JP" i="1">
                            <a:latin typeface="Cambria Math" panose="02040503050406030204" pitchFamily="18" charset="0"/>
                          </a:rPr>
                          <m:t>𝑟</m:t>
                        </m:r>
                      </m:sub>
                      <m:sup>
                        <m:d>
                          <m:dPr>
                            <m:ctrlPr>
                              <a:rPr lang="en-US" altLang="ja-JP" i="1">
                                <a:latin typeface="Cambria Math" panose="02040503050406030204" pitchFamily="18" charset="0"/>
                              </a:rPr>
                            </m:ctrlPr>
                          </m:dPr>
                          <m:e>
                            <m:r>
                              <a:rPr lang="en-US" altLang="ja-JP" i="1">
                                <a:latin typeface="Cambria Math" panose="02040503050406030204" pitchFamily="18" charset="0"/>
                              </a:rPr>
                              <m:t>𝑚</m:t>
                            </m:r>
                          </m:e>
                        </m:d>
                      </m:sup>
                    </m:sSubSup>
                    <m:d>
                      <m:dPr>
                        <m:ctrlPr>
                          <a:rPr lang="en-US" altLang="ja-JP" i="1">
                            <a:latin typeface="Cambria Math" panose="02040503050406030204" pitchFamily="18" charset="0"/>
                          </a:rPr>
                        </m:ctrlPr>
                      </m:dPr>
                      <m:e>
                        <m:r>
                          <a:rPr lang="en-US" altLang="ja-JP" i="1">
                            <a:latin typeface="Cambria Math" panose="02040503050406030204" pitchFamily="18" charset="0"/>
                          </a:rPr>
                          <m:t>𝑥</m:t>
                        </m:r>
                      </m:e>
                      <m:e>
                        <m:r>
                          <a:rPr lang="en-US" altLang="ja-JP" i="1">
                            <a:latin typeface="Cambria Math" panose="02040503050406030204" pitchFamily="18" charset="0"/>
                          </a:rPr>
                          <m:t>𝑦</m:t>
                        </m:r>
                      </m:e>
                    </m:d>
                  </m:oMath>
                </a14:m>
                <a:r>
                  <a:rPr lang="ja-JP" altLang="en-US" dirty="0"/>
                  <a:t>を用いて以下のように表せる</a:t>
                </a:r>
                <a:r>
                  <a:rPr lang="en-US" altLang="ja-JP" dirty="0"/>
                  <a:t>.</a:t>
                </a:r>
                <a:endParaRPr lang="ja-JP" altLang="en-US" dirty="0"/>
              </a:p>
              <a:p>
                <a:pPr/>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安定年齢</m:t>
                      </m:r>
                      <m:r>
                        <a:rPr lang="ja-JP" altLang="en-US" i="1">
                          <a:latin typeface="Cambria Math" panose="02040503050406030204" pitchFamily="18" charset="0"/>
                        </a:rPr>
                        <m:t>分布</m:t>
                      </m:r>
                    </m:oMath>
                  </m:oMathPara>
                </a14:m>
                <a:endParaRPr lang="en-US" altLang="ja-JP"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1600" b="0" i="1" smtClean="0">
                              <a:latin typeface="Cambria Math" panose="02040503050406030204" pitchFamily="18" charset="0"/>
                            </a:rPr>
                          </m:ctrlPr>
                        </m:sSubPr>
                        <m:e>
                          <m:r>
                            <a:rPr lang="en-US" altLang="ja-JP" sz="1600" i="1">
                              <a:latin typeface="Cambria Math" panose="02040503050406030204" pitchFamily="18" charset="0"/>
                            </a:rPr>
                            <m:t>𝑤</m:t>
                          </m:r>
                        </m:e>
                        <m:sub>
                          <m:r>
                            <a:rPr lang="en-US" altLang="ja-JP" sz="1600" b="0" i="1" smtClean="0">
                              <a:latin typeface="Cambria Math" panose="02040503050406030204" pitchFamily="18" charset="0"/>
                            </a:rPr>
                            <m:t>𝑟</m:t>
                          </m:r>
                        </m:sub>
                      </m:sSub>
                      <m:d>
                        <m:dPr>
                          <m:ctrlPr>
                            <a:rPr lang="en-US" altLang="ja-JP" sz="1600" i="1">
                              <a:latin typeface="Cambria Math" panose="02040503050406030204" pitchFamily="18" charset="0"/>
                            </a:rPr>
                          </m:ctrlPr>
                        </m:dPr>
                        <m:e>
                          <m:r>
                            <a:rPr lang="en-US" altLang="ja-JP" sz="1600" b="0" i="1" smtClean="0">
                              <a:latin typeface="Cambria Math" panose="02040503050406030204" pitchFamily="18" charset="0"/>
                            </a:rPr>
                            <m:t>𝑎</m:t>
                          </m:r>
                          <m:r>
                            <a:rPr lang="en-US" altLang="ja-JP" sz="1600" i="1">
                              <a:latin typeface="Cambria Math" panose="02040503050406030204" pitchFamily="18" charset="0"/>
                            </a:rPr>
                            <m:t>,</m:t>
                          </m:r>
                          <m:r>
                            <a:rPr lang="en-US" altLang="ja-JP" sz="1600" b="0" i="1" smtClean="0">
                              <a:latin typeface="Cambria Math" panose="02040503050406030204" pitchFamily="18" charset="0"/>
                            </a:rPr>
                            <m:t>𝑥</m:t>
                          </m:r>
                        </m:e>
                      </m:d>
                      <m:r>
                        <a:rPr lang="en-US" altLang="ja-JP" sz="1600" b="0" i="1" smtClean="0">
                          <a:latin typeface="Cambria Math" panose="02040503050406030204" pitchFamily="18" charset="0"/>
                        </a:rPr>
                        <m:t>=</m:t>
                      </m:r>
                      <m:nary>
                        <m:naryPr>
                          <m:supHide m:val="on"/>
                          <m:ctrlPr>
                            <a:rPr lang="en-US" altLang="ja-JP" sz="1600" b="0" i="1" smtClean="0">
                              <a:latin typeface="Cambria Math" panose="02040503050406030204" pitchFamily="18" charset="0"/>
                            </a:rPr>
                          </m:ctrlPr>
                        </m:naryPr>
                        <m:sub>
                          <m:r>
                            <m:rPr>
                              <m:sty m:val="p"/>
                            </m:rPr>
                            <a:rPr lang="en-US" altLang="ja-JP" sz="1600" b="0" i="0" smtClean="0">
                              <a:latin typeface="Cambria Math" panose="02040503050406030204" pitchFamily="18" charset="0"/>
                            </a:rPr>
                            <m:t>Ω</m:t>
                          </m:r>
                        </m:sub>
                        <m:sup/>
                        <m:e>
                          <m:r>
                            <a:rPr lang="en-US" altLang="ja-JP" sz="1600" b="0" i="1" smtClean="0">
                              <a:latin typeface="Cambria Math" panose="02040503050406030204" pitchFamily="18" charset="0"/>
                            </a:rPr>
                            <m:t>𝑑</m:t>
                          </m:r>
                          <m:r>
                            <a:rPr lang="en-US" altLang="ja-JP" sz="1600" b="0" i="1" smtClean="0">
                              <a:latin typeface="Cambria Math" panose="02040503050406030204" pitchFamily="18" charset="0"/>
                            </a:rPr>
                            <m:t>𝜂</m:t>
                          </m:r>
                          <m:r>
                            <a:rPr lang="en-US" altLang="ja-JP" sz="1600" b="0" i="1" smtClean="0">
                              <a:latin typeface="Cambria Math" panose="02040503050406030204" pitchFamily="18" charset="0"/>
                            </a:rPr>
                            <m:t> </m:t>
                          </m:r>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𝑤</m:t>
                              </m:r>
                            </m:e>
                            <m:sub>
                              <m:r>
                                <a:rPr lang="en-US" altLang="ja-JP" sz="1600" b="0" i="1" smtClean="0">
                                  <a:latin typeface="Cambria Math" panose="02040503050406030204" pitchFamily="18" charset="0"/>
                                </a:rPr>
                                <m:t>𝑟</m:t>
                              </m:r>
                            </m:sub>
                          </m:sSub>
                          <m:d>
                            <m:dPr>
                              <m:ctrlPr>
                                <a:rPr lang="en-US" altLang="ja-JP" sz="1600" b="0" i="1" smtClean="0">
                                  <a:latin typeface="Cambria Math" panose="02040503050406030204" pitchFamily="18" charset="0"/>
                                </a:rPr>
                              </m:ctrlPr>
                            </m:dPr>
                            <m:e>
                              <m:r>
                                <a:rPr lang="en-US" altLang="ja-JP" sz="1600" b="0" i="1" smtClean="0">
                                  <a:latin typeface="Cambria Math" panose="02040503050406030204" pitchFamily="18" charset="0"/>
                                </a:rPr>
                                <m:t>0</m:t>
                              </m:r>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𝜂</m:t>
                              </m:r>
                            </m:e>
                          </m:d>
                          <m:r>
                            <a:rPr lang="en-US" altLang="ja-JP" sz="1600" b="0" i="1" smtClean="0">
                              <a:latin typeface="Cambria Math" panose="02040503050406030204" pitchFamily="18" charset="0"/>
                            </a:rPr>
                            <m:t>𝐾</m:t>
                          </m:r>
                          <m:d>
                            <m:dPr>
                              <m:ctrlPr>
                                <a:rPr lang="en-US" altLang="ja-JP" sz="1600" b="0" i="1" smtClean="0">
                                  <a:latin typeface="Cambria Math" panose="02040503050406030204" pitchFamily="18" charset="0"/>
                                </a:rPr>
                              </m:ctrlPr>
                            </m:dPr>
                            <m:e>
                              <m:r>
                                <a:rPr lang="en-US" altLang="ja-JP" sz="1600" b="0" i="1" smtClean="0">
                                  <a:latin typeface="Cambria Math" panose="02040503050406030204" pitchFamily="18" charset="0"/>
                                </a:rPr>
                                <m:t>0</m:t>
                              </m:r>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𝜂</m:t>
                              </m:r>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𝑎</m:t>
                              </m:r>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𝑥</m:t>
                              </m:r>
                            </m:e>
                          </m:d>
                          <m:func>
                            <m:funcPr>
                              <m:ctrlPr>
                                <a:rPr lang="en-US" altLang="ja-JP" sz="1600" b="0" i="1" smtClean="0">
                                  <a:latin typeface="Cambria Math" panose="02040503050406030204" pitchFamily="18" charset="0"/>
                                </a:rPr>
                              </m:ctrlPr>
                            </m:funcPr>
                            <m:fName>
                              <m:r>
                                <m:rPr>
                                  <m:sty m:val="p"/>
                                </m:rPr>
                                <a:rPr lang="en-US" altLang="ja-JP" sz="1600" b="0" i="0" smtClean="0">
                                  <a:latin typeface="Cambria Math" panose="02040503050406030204" pitchFamily="18" charset="0"/>
                                </a:rPr>
                                <m:t>exp</m:t>
                              </m:r>
                            </m:fName>
                            <m:e>
                              <m:d>
                                <m:dPr>
                                  <m:begChr m:val="{"/>
                                  <m:endChr m:val="}"/>
                                  <m:ctrlPr>
                                    <a:rPr lang="en-US" altLang="ja-JP" sz="1600" b="0" i="1" smtClean="0">
                                      <a:latin typeface="Cambria Math" panose="02040503050406030204" pitchFamily="18" charset="0"/>
                                    </a:rPr>
                                  </m:ctrlPr>
                                </m:dPr>
                                <m:e>
                                  <m:r>
                                    <a:rPr lang="en-US" altLang="ja-JP" sz="1600" b="0" i="1" smtClean="0">
                                      <a:latin typeface="Cambria Math" panose="02040503050406030204" pitchFamily="18" charset="0"/>
                                    </a:rPr>
                                    <m:t>−</m:t>
                                  </m:r>
                                  <m:r>
                                    <a:rPr lang="en-US" altLang="ja-JP" sz="1600" b="0" i="1" smtClean="0">
                                      <a:latin typeface="Cambria Math" panose="02040503050406030204" pitchFamily="18" charset="0"/>
                                    </a:rPr>
                                    <m:t>𝑟𝑎</m:t>
                                  </m:r>
                                </m:e>
                              </m:d>
                            </m:e>
                          </m:func>
                        </m:e>
                      </m:nary>
                    </m:oMath>
                  </m:oMathPara>
                </a14:m>
                <a:endParaRPr lang="en-US" altLang="ja-JP" sz="1600" i="1" dirty="0">
                  <a:latin typeface="Cambria Math" panose="02040503050406030204" pitchFamily="18" charset="0"/>
                </a:endParaRPr>
              </a:p>
              <a:p>
                <a14:m>
                  <m:oMath xmlns:m="http://schemas.openxmlformats.org/officeDocument/2006/math">
                    <m:sSub>
                      <m:sSubPr>
                        <m:ctrlPr>
                          <a:rPr lang="en-US" altLang="ja-JP" sz="1400" b="0" i="1" smtClean="0">
                            <a:latin typeface="Cambria Math" panose="02040503050406030204" pitchFamily="18" charset="0"/>
                          </a:rPr>
                        </m:ctrlPr>
                      </m:sSubPr>
                      <m:e>
                        <m:r>
                          <a:rPr lang="en-US" altLang="ja-JP" sz="1400" i="1" smtClean="0">
                            <a:latin typeface="Cambria Math" panose="02040503050406030204" pitchFamily="18" charset="0"/>
                          </a:rPr>
                          <m:t>𝑤</m:t>
                        </m:r>
                      </m:e>
                      <m:sub>
                        <m:r>
                          <a:rPr lang="en-US" altLang="ja-JP" sz="1400" b="0" i="1" smtClean="0">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b="0" i="1" smtClean="0">
                            <a:latin typeface="Cambria Math" panose="02040503050406030204" pitchFamily="18" charset="0"/>
                          </a:rPr>
                          <m:t>0</m:t>
                        </m:r>
                        <m:r>
                          <a:rPr lang="en-US" altLang="ja-JP" sz="1400" i="1">
                            <a:latin typeface="Cambria Math" panose="02040503050406030204" pitchFamily="18" charset="0"/>
                          </a:rPr>
                          <m:t>,</m:t>
                        </m:r>
                        <m:r>
                          <a:rPr lang="en-US" altLang="ja-JP" sz="1400" b="0" i="1" smtClean="0">
                            <a:latin typeface="Cambria Math" panose="02040503050406030204" pitchFamily="18" charset="0"/>
                          </a:rPr>
                          <m:t>𝑥</m:t>
                        </m:r>
                      </m:e>
                    </m:d>
                    <m:r>
                      <a:rPr lang="en-US" altLang="ja-JP" sz="1400" b="0" i="1" smtClean="0">
                        <a:latin typeface="Cambria Math" panose="02040503050406030204" pitchFamily="18" charset="0"/>
                      </a:rPr>
                      <m:t>=</m:t>
                    </m:r>
                  </m:oMath>
                </a14:m>
                <a:r>
                  <a:rPr lang="en-US" altLang="ja-JP" sz="1400" dirty="0"/>
                  <a:t> </a:t>
                </a:r>
                <a14:m>
                  <m:oMath xmlns:m="http://schemas.openxmlformats.org/officeDocument/2006/math">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𝑤</m:t>
                        </m:r>
                      </m:e>
                      <m:sub>
                        <m:r>
                          <a:rPr lang="en-US" altLang="ja-JP" sz="1400" i="1">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i="1">
                            <a:latin typeface="Cambria Math" panose="02040503050406030204" pitchFamily="18" charset="0"/>
                          </a:rPr>
                          <m:t>0</m:t>
                        </m:r>
                        <m:r>
                          <a:rPr lang="en-US" altLang="ja-JP" sz="1400" i="1">
                            <a:latin typeface="Cambria Math" panose="02040503050406030204" pitchFamily="18" charset="0"/>
                          </a:rPr>
                          <m:t>,</m:t>
                        </m:r>
                        <m:r>
                          <a:rPr lang="en-US" altLang="ja-JP" sz="1400" i="1">
                            <a:latin typeface="Cambria Math" panose="02040503050406030204" pitchFamily="18" charset="0"/>
                          </a:rPr>
                          <m:t>𝑦</m:t>
                        </m:r>
                      </m:e>
                    </m:d>
                    <m:d>
                      <m:dPr>
                        <m:ctrlPr>
                          <a:rPr lang="en-US" altLang="ja-JP" sz="1400" i="1">
                            <a:latin typeface="Cambria Math" panose="02040503050406030204" pitchFamily="18" charset="0"/>
                          </a:rPr>
                        </m:ctrlPr>
                      </m:dPr>
                      <m:e>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𝜓</m:t>
                            </m:r>
                          </m:e>
                          <m:sub>
                            <m:r>
                              <a:rPr lang="en-US" altLang="ja-JP" sz="1400" i="1">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i="1">
                                <a:latin typeface="Cambria Math" panose="02040503050406030204" pitchFamily="18" charset="0"/>
                              </a:rPr>
                              <m:t>𝑥</m:t>
                            </m:r>
                          </m:e>
                          <m:e>
                            <m:r>
                              <a:rPr lang="en-US" altLang="ja-JP" sz="1400" i="1">
                                <a:latin typeface="Cambria Math" panose="02040503050406030204" pitchFamily="18" charset="0"/>
                              </a:rPr>
                              <m:t>𝑦</m:t>
                            </m:r>
                          </m:e>
                        </m:d>
                        <m:r>
                          <a:rPr lang="en-US" altLang="ja-JP" sz="1400" i="1">
                            <a:latin typeface="Cambria Math" panose="02040503050406030204" pitchFamily="18" charset="0"/>
                          </a:rPr>
                          <m:t>+</m:t>
                        </m:r>
                        <m:nary>
                          <m:naryPr>
                            <m:chr m:val="∑"/>
                            <m:ctrlPr>
                              <a:rPr lang="en-US" altLang="ja-JP" sz="1400" i="1">
                                <a:latin typeface="Cambria Math" panose="02040503050406030204" pitchFamily="18" charset="0"/>
                              </a:rPr>
                            </m:ctrlPr>
                          </m:naryPr>
                          <m:sub>
                            <m:r>
                              <a:rPr lang="en-US" altLang="ja-JP" sz="1400" i="1">
                                <a:latin typeface="Cambria Math" panose="02040503050406030204" pitchFamily="18" charset="0"/>
                              </a:rPr>
                              <m:t>𝑚</m:t>
                            </m:r>
                            <m:r>
                              <a:rPr lang="en-US" altLang="ja-JP" sz="1400" i="1">
                                <a:latin typeface="Cambria Math" panose="02040503050406030204" pitchFamily="18" charset="0"/>
                              </a:rPr>
                              <m:t>=</m:t>
                            </m:r>
                            <m:r>
                              <a:rPr lang="en-US" altLang="ja-JP" sz="1400" i="1">
                                <a:latin typeface="Cambria Math" panose="02040503050406030204" pitchFamily="18" charset="0"/>
                              </a:rPr>
                              <m:t>1</m:t>
                            </m:r>
                          </m:sub>
                          <m:sup>
                            <m:r>
                              <a:rPr lang="en-US" altLang="ja-JP" sz="1400" i="1">
                                <a:latin typeface="Cambria Math" panose="02040503050406030204" pitchFamily="18" charset="0"/>
                              </a:rPr>
                              <m:t>∞</m:t>
                            </m:r>
                          </m:sup>
                          <m:e>
                            <m:sSubSup>
                              <m:sSubSupPr>
                                <m:ctrlPr>
                                  <a:rPr lang="en-US" altLang="ja-JP" sz="1400" i="1">
                                    <a:latin typeface="Cambria Math" panose="02040503050406030204" pitchFamily="18" charset="0"/>
                                  </a:rPr>
                                </m:ctrlPr>
                              </m:sSubSupPr>
                              <m:e>
                                <m:r>
                                  <m:rPr>
                                    <m:sty m:val="p"/>
                                  </m:rPr>
                                  <a:rPr lang="en-US" altLang="ja-JP" sz="1400">
                                    <a:latin typeface="Cambria Math" panose="02040503050406030204" pitchFamily="18" charset="0"/>
                                  </a:rPr>
                                  <m:t>Γ</m:t>
                                </m:r>
                              </m:e>
                              <m:sub>
                                <m:r>
                                  <a:rPr lang="en-US" altLang="ja-JP" sz="1400" i="1">
                                    <a:latin typeface="Cambria Math" panose="02040503050406030204" pitchFamily="18" charset="0"/>
                                  </a:rPr>
                                  <m:t>𝑟</m:t>
                                </m:r>
                              </m:sub>
                              <m:sup>
                                <m:d>
                                  <m:dPr>
                                    <m:ctrlPr>
                                      <a:rPr lang="en-US" altLang="ja-JP" sz="1400" i="1">
                                        <a:latin typeface="Cambria Math" panose="02040503050406030204" pitchFamily="18" charset="0"/>
                                      </a:rPr>
                                    </m:ctrlPr>
                                  </m:dPr>
                                  <m:e>
                                    <m:r>
                                      <a:rPr lang="en-US" altLang="ja-JP" sz="1400" i="1">
                                        <a:latin typeface="Cambria Math" panose="02040503050406030204" pitchFamily="18" charset="0"/>
                                      </a:rPr>
                                      <m:t>𝑚</m:t>
                                    </m:r>
                                  </m:e>
                                </m:d>
                              </m:sup>
                            </m:sSubSup>
                            <m:d>
                              <m:dPr>
                                <m:ctrlPr>
                                  <a:rPr lang="en-US" altLang="ja-JP" sz="1400" i="1">
                                    <a:latin typeface="Cambria Math" panose="02040503050406030204" pitchFamily="18" charset="0"/>
                                  </a:rPr>
                                </m:ctrlPr>
                              </m:dPr>
                              <m:e>
                                <m:r>
                                  <a:rPr lang="en-US" altLang="ja-JP" sz="1400" i="1">
                                    <a:latin typeface="Cambria Math" panose="02040503050406030204" pitchFamily="18" charset="0"/>
                                  </a:rPr>
                                  <m:t>𝑥</m:t>
                                </m:r>
                              </m:e>
                              <m:e>
                                <m:r>
                                  <a:rPr lang="en-US" altLang="ja-JP" sz="1400" i="1">
                                    <a:latin typeface="Cambria Math" panose="02040503050406030204" pitchFamily="18" charset="0"/>
                                  </a:rPr>
                                  <m:t>𝑦</m:t>
                                </m:r>
                              </m:e>
                            </m:d>
                          </m:e>
                        </m:nary>
                      </m:e>
                    </m:d>
                  </m:oMath>
                </a14:m>
                <a:endParaRPr lang="en-US" altLang="ja-JP" sz="1400" dirty="0"/>
              </a:p>
              <a:p>
                <a:r>
                  <a:rPr kumimoji="1" lang="ja-JP" altLang="en-US" dirty="0"/>
                  <a:t>繁殖価</a:t>
                </a:r>
                <a:endParaRPr kumimoji="1" lang="en-US" altLang="ja-JP" dirty="0"/>
              </a:p>
              <a:p>
                <a:pPr marL="0" indent="0">
                  <a:buNone/>
                </a:pPr>
                <a14:m>
                  <m:oMathPara xmlns:m="http://schemas.openxmlformats.org/officeDocument/2006/math">
                    <m:oMathParaPr>
                      <m:jc m:val="centerGroup"/>
                    </m:oMathParaPr>
                    <m:oMath xmlns:m="http://schemas.openxmlformats.org/officeDocument/2006/math">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𝑣</m:t>
                          </m:r>
                        </m:e>
                        <m:sub>
                          <m:r>
                            <a:rPr lang="en-US" altLang="ja-JP" sz="1200" b="0" i="1" smtClean="0">
                              <a:latin typeface="Cambria Math" panose="02040503050406030204" pitchFamily="18" charset="0"/>
                            </a:rPr>
                            <m:t>𝑟</m:t>
                          </m:r>
                        </m:sub>
                      </m:sSub>
                      <m:d>
                        <m:dPr>
                          <m:ctrlPr>
                            <a:rPr lang="en-US" altLang="ja-JP" sz="1200" i="1">
                              <a:latin typeface="Cambria Math" panose="02040503050406030204" pitchFamily="18" charset="0"/>
                            </a:rPr>
                          </m:ctrlPr>
                        </m:dPr>
                        <m:e>
                          <m:r>
                            <a:rPr lang="en-US" altLang="ja-JP" sz="1200" b="0" i="1" smtClean="0">
                              <a:latin typeface="Cambria Math" panose="02040503050406030204" pitchFamily="18" charset="0"/>
                            </a:rPr>
                            <m:t>𝑎</m:t>
                          </m:r>
                          <m:r>
                            <a:rPr lang="en-US" altLang="ja-JP" sz="1200" i="1">
                              <a:latin typeface="Cambria Math" panose="02040503050406030204" pitchFamily="18" charset="0"/>
                            </a:rPr>
                            <m:t>,</m:t>
                          </m:r>
                          <m:r>
                            <a:rPr lang="en-US" altLang="ja-JP" sz="1200" b="0" i="1" smtClean="0">
                              <a:latin typeface="Cambria Math" panose="02040503050406030204" pitchFamily="18" charset="0"/>
                            </a:rPr>
                            <m:t>𝑦</m:t>
                          </m:r>
                        </m:e>
                      </m:d>
                      <m:r>
                        <a:rPr lang="en-US" altLang="ja-JP" sz="1200" b="0" i="1" smtClean="0">
                          <a:latin typeface="Cambria Math" panose="02040503050406030204" pitchFamily="18" charset="0"/>
                        </a:rPr>
                        <m:t>=</m:t>
                      </m:r>
                      <m:nary>
                        <m:naryPr>
                          <m:supHide m:val="on"/>
                          <m:ctrlPr>
                            <a:rPr lang="en-US" altLang="ja-JP" sz="1200" b="0" i="1" smtClean="0">
                              <a:latin typeface="Cambria Math" panose="02040503050406030204" pitchFamily="18" charset="0"/>
                            </a:rPr>
                          </m:ctrlPr>
                        </m:naryPr>
                        <m:sub>
                          <m:r>
                            <m:rPr>
                              <m:sty m:val="p"/>
                            </m:rPr>
                            <a:rPr lang="en-US" altLang="ja-JP" sz="1200" b="0" i="0" smtClean="0">
                              <a:latin typeface="Cambria Math" panose="02040503050406030204" pitchFamily="18" charset="0"/>
                            </a:rPr>
                            <m:t>Ω</m:t>
                          </m:r>
                        </m:sub>
                        <m:sup/>
                        <m:e>
                          <m:r>
                            <a:rPr lang="en-US" altLang="ja-JP" sz="1200" b="0" i="1" smtClean="0">
                              <a:latin typeface="Cambria Math" panose="02040503050406030204" pitchFamily="18" charset="0"/>
                            </a:rPr>
                            <m:t>𝑑</m:t>
                          </m:r>
                          <m:r>
                            <a:rPr lang="en-US" altLang="ja-JP" sz="1200" b="0" i="1" smtClean="0">
                              <a:latin typeface="Cambria Math" panose="02040503050406030204" pitchFamily="18" charset="0"/>
                            </a:rPr>
                            <m:t>𝜉</m:t>
                          </m:r>
                          <m:r>
                            <a:rPr lang="en-US" altLang="ja-JP" sz="1200" b="0" i="1" smtClean="0">
                              <a:latin typeface="Cambria Math" panose="02040503050406030204" pitchFamily="18" charset="0"/>
                            </a:rPr>
                            <m:t> </m:t>
                          </m:r>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𝑣</m:t>
                              </m:r>
                            </m:e>
                            <m:sub>
                              <m:r>
                                <a:rPr lang="en-US" altLang="ja-JP" sz="1200" b="0" i="1" smtClean="0">
                                  <a:latin typeface="Cambria Math" panose="02040503050406030204" pitchFamily="18" charset="0"/>
                                </a:rPr>
                                <m:t>𝑟</m:t>
                              </m:r>
                            </m:sub>
                          </m:sSub>
                          <m:d>
                            <m:dPr>
                              <m:ctrlPr>
                                <a:rPr lang="en-US" altLang="ja-JP" sz="1200" b="0" i="1" smtClean="0">
                                  <a:latin typeface="Cambria Math" panose="02040503050406030204" pitchFamily="18" charset="0"/>
                                </a:rPr>
                              </m:ctrlPr>
                            </m:dPr>
                            <m:e>
                              <m:r>
                                <a:rPr lang="en-US" altLang="ja-JP" sz="1200" b="0" i="1" smtClean="0">
                                  <a:latin typeface="Cambria Math" panose="02040503050406030204" pitchFamily="18" charset="0"/>
                                </a:rPr>
                                <m:t>0</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𝜉</m:t>
                              </m:r>
                            </m:e>
                          </m:d>
                          <m:nary>
                            <m:naryPr>
                              <m:ctrlPr>
                                <a:rPr lang="en-US" altLang="ja-JP" sz="1200" b="0" i="1" smtClean="0">
                                  <a:latin typeface="Cambria Math" panose="02040503050406030204" pitchFamily="18" charset="0"/>
                                </a:rPr>
                              </m:ctrlPr>
                            </m:naryPr>
                            <m:sub>
                              <m:r>
                                <a:rPr lang="en-US" altLang="ja-JP" sz="1200" b="0" i="1" smtClean="0">
                                  <a:latin typeface="Cambria Math" panose="02040503050406030204" pitchFamily="18" charset="0"/>
                                </a:rPr>
                                <m:t>𝑎</m:t>
                              </m:r>
                            </m:sub>
                            <m:sup>
                              <m:r>
                                <a:rPr lang="en-US" altLang="ja-JP" sz="1200" b="0" i="1" smtClean="0">
                                  <a:latin typeface="Cambria Math" panose="02040503050406030204" pitchFamily="18" charset="0"/>
                                </a:rPr>
                                <m:t>𝛼</m:t>
                              </m:r>
                            </m:sup>
                            <m:e>
                              <m:r>
                                <a:rPr lang="en-US" altLang="ja-JP" sz="1200" b="0" i="1" smtClean="0">
                                  <a:latin typeface="Cambria Math" panose="02040503050406030204" pitchFamily="18" charset="0"/>
                                </a:rPr>
                                <m:t>𝑑𝑠</m:t>
                              </m:r>
                            </m:e>
                          </m:nary>
                          <m:nary>
                            <m:naryPr>
                              <m:supHide m:val="on"/>
                              <m:ctrlPr>
                                <a:rPr lang="en-US" altLang="ja-JP" sz="1200" b="0" i="1" smtClean="0">
                                  <a:latin typeface="Cambria Math" panose="02040503050406030204" pitchFamily="18" charset="0"/>
                                </a:rPr>
                              </m:ctrlPr>
                            </m:naryPr>
                            <m:sub>
                              <m:r>
                                <m:rPr>
                                  <m:sty m:val="p"/>
                                </m:rPr>
                                <a:rPr lang="en-US" altLang="ja-JP" sz="1200" b="0" i="0" smtClean="0">
                                  <a:latin typeface="Cambria Math" panose="02040503050406030204" pitchFamily="18" charset="0"/>
                                </a:rPr>
                                <m:t>Ω</m:t>
                              </m:r>
                            </m:sub>
                            <m:sup/>
                            <m:e>
                              <m:r>
                                <a:rPr lang="en-US" altLang="ja-JP" sz="1200" b="0" i="1" smtClean="0">
                                  <a:latin typeface="Cambria Math" panose="02040503050406030204" pitchFamily="18" charset="0"/>
                                </a:rPr>
                                <m:t>𝑑</m:t>
                              </m:r>
                              <m:r>
                                <a:rPr lang="en-US" altLang="ja-JP" sz="1200" b="0" i="1" smtClean="0">
                                  <a:latin typeface="Cambria Math" panose="02040503050406030204" pitchFamily="18" charset="0"/>
                                </a:rPr>
                                <m:t>𝜁</m:t>
                              </m:r>
                            </m:e>
                          </m:nary>
                          <m:r>
                            <a:rPr lang="en-US" altLang="ja-JP" sz="1200" i="1">
                              <a:latin typeface="Cambria Math" panose="02040503050406030204" pitchFamily="18" charset="0"/>
                            </a:rPr>
                            <m:t>𝐾</m:t>
                          </m:r>
                          <m:d>
                            <m:dPr>
                              <m:ctrlPr>
                                <a:rPr lang="en-US" altLang="ja-JP" sz="1200" i="1">
                                  <a:latin typeface="Cambria Math" panose="02040503050406030204" pitchFamily="18" charset="0"/>
                                </a:rPr>
                              </m:ctrlPr>
                            </m:dPr>
                            <m:e>
                              <m:r>
                                <a:rPr lang="en-US" altLang="ja-JP" sz="1200" b="0" i="1" smtClean="0">
                                  <a:latin typeface="Cambria Math" panose="02040503050406030204" pitchFamily="18" charset="0"/>
                                </a:rPr>
                                <m:t>𝑎</m:t>
                              </m:r>
                              <m:r>
                                <a:rPr lang="en-US" altLang="ja-JP" sz="1200" i="1">
                                  <a:latin typeface="Cambria Math" panose="02040503050406030204" pitchFamily="18" charset="0"/>
                                </a:rPr>
                                <m:t>,</m:t>
                              </m:r>
                              <m:r>
                                <a:rPr lang="en-US" altLang="ja-JP" sz="1200" b="0" i="1" smtClean="0">
                                  <a:latin typeface="Cambria Math" panose="02040503050406030204" pitchFamily="18" charset="0"/>
                                </a:rPr>
                                <m:t>𝑦</m:t>
                              </m:r>
                              <m:r>
                                <a:rPr lang="en-US" altLang="ja-JP" sz="1200" i="1">
                                  <a:latin typeface="Cambria Math" panose="02040503050406030204" pitchFamily="18" charset="0"/>
                                </a:rPr>
                                <m:t>;</m:t>
                              </m:r>
                              <m:r>
                                <a:rPr lang="en-US" altLang="ja-JP" sz="1200" b="0" i="1" smtClean="0">
                                  <a:latin typeface="Cambria Math" panose="02040503050406030204" pitchFamily="18" charset="0"/>
                                </a:rPr>
                                <m:t>𝑠</m:t>
                              </m:r>
                              <m:r>
                                <a:rPr lang="en-US" altLang="ja-JP" sz="1200" i="1">
                                  <a:latin typeface="Cambria Math" panose="02040503050406030204" pitchFamily="18" charset="0"/>
                                </a:rPr>
                                <m:t>,</m:t>
                              </m:r>
                              <m:r>
                                <a:rPr lang="en-US" altLang="ja-JP" sz="1200" b="0" i="1" smtClean="0">
                                  <a:latin typeface="Cambria Math" panose="02040503050406030204" pitchFamily="18" charset="0"/>
                                </a:rPr>
                                <m:t>𝜁</m:t>
                              </m:r>
                            </m:e>
                          </m:d>
                          <m:func>
                            <m:funcPr>
                              <m:ctrlPr>
                                <a:rPr lang="en-US" altLang="ja-JP" sz="1200" b="0" i="1" smtClean="0">
                                  <a:latin typeface="Cambria Math" panose="02040503050406030204" pitchFamily="18" charset="0"/>
                                </a:rPr>
                              </m:ctrlPr>
                            </m:funcPr>
                            <m:fName>
                              <m:r>
                                <a:rPr lang="en-US" altLang="ja-JP" sz="1200" i="1">
                                  <a:latin typeface="Cambria Math" panose="02040503050406030204" pitchFamily="18" charset="0"/>
                                </a:rPr>
                                <m:t>𝐹</m:t>
                              </m:r>
                              <m:d>
                                <m:dPr>
                                  <m:ctrlPr>
                                    <a:rPr lang="en-US" altLang="ja-JP" sz="1200" i="1" smtClean="0">
                                      <a:latin typeface="Cambria Math" panose="02040503050406030204" pitchFamily="18" charset="0"/>
                                    </a:rPr>
                                  </m:ctrlPr>
                                </m:dPr>
                                <m:e>
                                  <m:r>
                                    <a:rPr lang="en-US" altLang="ja-JP" sz="1200" b="0" i="1" smtClean="0">
                                      <a:latin typeface="Cambria Math" panose="02040503050406030204" pitchFamily="18" charset="0"/>
                                    </a:rPr>
                                    <m:t>0</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𝜉</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𝑠</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𝜁</m:t>
                                  </m:r>
                                </m:e>
                              </m:d>
                              <m:r>
                                <m:rPr>
                                  <m:sty m:val="p"/>
                                </m:rPr>
                                <a:rPr lang="en-US" altLang="ja-JP" sz="1200" b="0" i="0" smtClean="0">
                                  <a:latin typeface="Cambria Math" panose="02040503050406030204" pitchFamily="18" charset="0"/>
                                </a:rPr>
                                <m:t>exp</m:t>
                              </m:r>
                            </m:fName>
                            <m:e>
                              <m:d>
                                <m:dPr>
                                  <m:begChr m:val="{"/>
                                  <m:endChr m:val="}"/>
                                  <m:ctrlPr>
                                    <a:rPr lang="en-US" altLang="ja-JP" sz="1200" b="0" i="1" smtClean="0">
                                      <a:latin typeface="Cambria Math" panose="02040503050406030204" pitchFamily="18" charset="0"/>
                                    </a:rPr>
                                  </m:ctrlPr>
                                </m:dPr>
                                <m:e>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𝑟</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𝑠</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𝑎</m:t>
                                  </m:r>
                                  <m:r>
                                    <a:rPr lang="en-US" altLang="ja-JP" sz="1200" b="0" i="1" smtClean="0">
                                      <a:latin typeface="Cambria Math" panose="02040503050406030204" pitchFamily="18" charset="0"/>
                                    </a:rPr>
                                    <m:t>)</m:t>
                                  </m:r>
                                </m:e>
                              </m:d>
                            </m:e>
                          </m:func>
                        </m:e>
                      </m:nary>
                    </m:oMath>
                  </m:oMathPara>
                </a14:m>
                <a:endParaRPr kumimoji="1" lang="en-US" altLang="ja-JP"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ja-JP" sz="1400" b="0" i="1" smtClean="0">
                              <a:latin typeface="Cambria Math" panose="02040503050406030204" pitchFamily="18" charset="0"/>
                            </a:rPr>
                          </m:ctrlPr>
                        </m:sSubPr>
                        <m:e>
                          <m:r>
                            <a:rPr lang="en-US" altLang="ja-JP" sz="1400" b="0" i="1" smtClean="0">
                              <a:latin typeface="Cambria Math" panose="02040503050406030204" pitchFamily="18" charset="0"/>
                            </a:rPr>
                            <m:t>𝑣</m:t>
                          </m:r>
                        </m:e>
                        <m:sub>
                          <m:r>
                            <a:rPr lang="en-US" altLang="ja-JP" sz="1400" b="0" i="1" smtClean="0">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b="0" i="1" smtClean="0">
                              <a:latin typeface="Cambria Math" panose="02040503050406030204" pitchFamily="18" charset="0"/>
                            </a:rPr>
                            <m:t>0</m:t>
                          </m:r>
                          <m:r>
                            <a:rPr lang="en-US" altLang="ja-JP" sz="1400" i="1">
                              <a:latin typeface="Cambria Math" panose="02040503050406030204" pitchFamily="18" charset="0"/>
                            </a:rPr>
                            <m:t>,</m:t>
                          </m:r>
                          <m:r>
                            <a:rPr lang="en-US" altLang="ja-JP" sz="1400" b="0" i="1" smtClean="0">
                              <a:latin typeface="Cambria Math" panose="02040503050406030204" pitchFamily="18" charset="0"/>
                            </a:rPr>
                            <m:t>𝑦</m:t>
                          </m:r>
                        </m:e>
                      </m:d>
                      <m:r>
                        <a:rPr lang="en-US" altLang="ja-JP" sz="1400" b="0" i="1" smtClean="0">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𝑣</m:t>
                          </m:r>
                        </m:e>
                        <m:sub>
                          <m:r>
                            <a:rPr lang="en-US" altLang="ja-JP" sz="1400" i="1">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i="1">
                              <a:latin typeface="Cambria Math" panose="02040503050406030204" pitchFamily="18" charset="0"/>
                            </a:rPr>
                            <m:t>0</m:t>
                          </m:r>
                          <m:r>
                            <a:rPr lang="en-US" altLang="ja-JP" sz="1400" i="1">
                              <a:latin typeface="Cambria Math" panose="02040503050406030204" pitchFamily="18" charset="0"/>
                            </a:rPr>
                            <m:t>,</m:t>
                          </m:r>
                          <m:r>
                            <a:rPr lang="en-US" altLang="ja-JP" sz="1400" i="1">
                              <a:latin typeface="Cambria Math" panose="02040503050406030204" pitchFamily="18" charset="0"/>
                            </a:rPr>
                            <m:t>𝑥</m:t>
                          </m:r>
                        </m:e>
                      </m:d>
                      <m:d>
                        <m:dPr>
                          <m:ctrlPr>
                            <a:rPr lang="en-US" altLang="ja-JP" sz="1400" i="1">
                              <a:latin typeface="Cambria Math" panose="02040503050406030204" pitchFamily="18" charset="0"/>
                            </a:rPr>
                          </m:ctrlPr>
                        </m:dPr>
                        <m:e>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𝜓</m:t>
                              </m:r>
                            </m:e>
                            <m:sub>
                              <m:r>
                                <a:rPr lang="en-US" altLang="ja-JP" sz="1400" i="1">
                                  <a:latin typeface="Cambria Math" panose="02040503050406030204" pitchFamily="18" charset="0"/>
                                </a:rPr>
                                <m:t>𝑟</m:t>
                              </m:r>
                            </m:sub>
                          </m:sSub>
                          <m:d>
                            <m:dPr>
                              <m:ctrlPr>
                                <a:rPr lang="en-US" altLang="ja-JP" sz="1400" i="1">
                                  <a:latin typeface="Cambria Math" panose="02040503050406030204" pitchFamily="18" charset="0"/>
                                </a:rPr>
                              </m:ctrlPr>
                            </m:dPr>
                            <m:e>
                              <m:r>
                                <a:rPr lang="en-US" altLang="ja-JP" sz="1400" i="1">
                                  <a:latin typeface="Cambria Math" panose="02040503050406030204" pitchFamily="18" charset="0"/>
                                </a:rPr>
                                <m:t>𝑥</m:t>
                              </m:r>
                            </m:e>
                            <m:e>
                              <m:r>
                                <a:rPr lang="en-US" altLang="ja-JP" sz="1400" i="1">
                                  <a:latin typeface="Cambria Math" panose="02040503050406030204" pitchFamily="18" charset="0"/>
                                </a:rPr>
                                <m:t>𝑦</m:t>
                              </m:r>
                            </m:e>
                          </m:d>
                          <m:r>
                            <a:rPr lang="en-US" altLang="ja-JP" sz="1400" i="1">
                              <a:latin typeface="Cambria Math" panose="02040503050406030204" pitchFamily="18" charset="0"/>
                            </a:rPr>
                            <m:t>+</m:t>
                          </m:r>
                          <m:nary>
                            <m:naryPr>
                              <m:chr m:val="∑"/>
                              <m:ctrlPr>
                                <a:rPr lang="en-US" altLang="ja-JP" sz="1400" i="1">
                                  <a:latin typeface="Cambria Math" panose="02040503050406030204" pitchFamily="18" charset="0"/>
                                </a:rPr>
                              </m:ctrlPr>
                            </m:naryPr>
                            <m:sub>
                              <m:r>
                                <a:rPr lang="en-US" altLang="ja-JP" sz="1400" i="1">
                                  <a:latin typeface="Cambria Math" panose="02040503050406030204" pitchFamily="18" charset="0"/>
                                </a:rPr>
                                <m:t>𝑚</m:t>
                              </m:r>
                              <m:r>
                                <a:rPr lang="en-US" altLang="ja-JP" sz="1400" i="1">
                                  <a:latin typeface="Cambria Math" panose="02040503050406030204" pitchFamily="18" charset="0"/>
                                </a:rPr>
                                <m:t>=</m:t>
                              </m:r>
                              <m:r>
                                <a:rPr lang="en-US" altLang="ja-JP" sz="1400" i="1">
                                  <a:latin typeface="Cambria Math" panose="02040503050406030204" pitchFamily="18" charset="0"/>
                                </a:rPr>
                                <m:t>1</m:t>
                              </m:r>
                            </m:sub>
                            <m:sup>
                              <m:r>
                                <a:rPr lang="en-US" altLang="ja-JP" sz="1400" i="1">
                                  <a:latin typeface="Cambria Math" panose="02040503050406030204" pitchFamily="18" charset="0"/>
                                </a:rPr>
                                <m:t>∞</m:t>
                              </m:r>
                            </m:sup>
                            <m:e>
                              <m:r>
                                <a:rPr lang="en-US" altLang="ja-JP" sz="1400" i="1">
                                  <a:latin typeface="Cambria Math" panose="02040503050406030204" pitchFamily="18" charset="0"/>
                                </a:rPr>
                                <m:t> </m:t>
                              </m:r>
                              <m:sSubSup>
                                <m:sSubSupPr>
                                  <m:ctrlPr>
                                    <a:rPr lang="en-US" altLang="ja-JP" sz="1400" i="1">
                                      <a:latin typeface="Cambria Math" panose="02040503050406030204" pitchFamily="18" charset="0"/>
                                    </a:rPr>
                                  </m:ctrlPr>
                                </m:sSubSupPr>
                                <m:e>
                                  <m:acc>
                                    <m:accPr>
                                      <m:chr m:val="̅"/>
                                      <m:ctrlPr>
                                        <a:rPr lang="en-US" altLang="ja-JP" sz="1400" i="1">
                                          <a:latin typeface="Cambria Math" panose="02040503050406030204" pitchFamily="18" charset="0"/>
                                        </a:rPr>
                                      </m:ctrlPr>
                                    </m:accPr>
                                    <m:e>
                                      <m:r>
                                        <m:rPr>
                                          <m:sty m:val="p"/>
                                        </m:rPr>
                                        <a:rPr lang="en-US" altLang="ja-JP" sz="1400">
                                          <a:latin typeface="Cambria Math" panose="02040503050406030204" pitchFamily="18" charset="0"/>
                                        </a:rPr>
                                        <m:t>Γ</m:t>
                                      </m:r>
                                    </m:e>
                                  </m:acc>
                                </m:e>
                                <m:sub>
                                  <m:r>
                                    <a:rPr lang="en-US" altLang="ja-JP" sz="1400" i="1">
                                      <a:latin typeface="Cambria Math" panose="02040503050406030204" pitchFamily="18" charset="0"/>
                                    </a:rPr>
                                    <m:t>𝑟</m:t>
                                  </m:r>
                                </m:sub>
                                <m:sup>
                                  <m:d>
                                    <m:dPr>
                                      <m:ctrlPr>
                                        <a:rPr lang="en-US" altLang="ja-JP" sz="1400" i="1">
                                          <a:latin typeface="Cambria Math" panose="02040503050406030204" pitchFamily="18" charset="0"/>
                                        </a:rPr>
                                      </m:ctrlPr>
                                    </m:dPr>
                                    <m:e>
                                      <m:r>
                                        <a:rPr lang="en-US" altLang="ja-JP" sz="1400" i="1">
                                          <a:latin typeface="Cambria Math" panose="02040503050406030204" pitchFamily="18" charset="0"/>
                                        </a:rPr>
                                        <m:t>𝑚</m:t>
                                      </m:r>
                                    </m:e>
                                  </m:d>
                                </m:sup>
                              </m:sSubSup>
                              <m:d>
                                <m:dPr>
                                  <m:ctrlPr>
                                    <a:rPr lang="en-US" altLang="ja-JP" sz="1400" i="1">
                                      <a:latin typeface="Cambria Math" panose="02040503050406030204" pitchFamily="18" charset="0"/>
                                    </a:rPr>
                                  </m:ctrlPr>
                                </m:dPr>
                                <m:e>
                                  <m:r>
                                    <a:rPr lang="en-US" altLang="ja-JP" sz="1400" i="1">
                                      <a:latin typeface="Cambria Math" panose="02040503050406030204" pitchFamily="18" charset="0"/>
                                    </a:rPr>
                                    <m:t>𝑥</m:t>
                                  </m:r>
                                </m:e>
                                <m:e>
                                  <m:r>
                                    <a:rPr lang="en-US" altLang="ja-JP" sz="1400" i="1">
                                      <a:latin typeface="Cambria Math" panose="02040503050406030204" pitchFamily="18" charset="0"/>
                                    </a:rPr>
                                    <m:t>𝑦</m:t>
                                  </m:r>
                                </m:e>
                              </m:d>
                            </m:e>
                          </m:nary>
                        </m:e>
                      </m:d>
                    </m:oMath>
                  </m:oMathPara>
                </a14:m>
                <a:endParaRPr lang="ja-JP" altLang="en-US" sz="1400" dirty="0"/>
              </a:p>
            </p:txBody>
          </p:sp>
        </mc:Choice>
        <mc:Fallback xmlns="">
          <p:sp>
            <p:nvSpPr>
              <p:cNvPr id="9" name="テキスト プレースホルダー 8">
                <a:extLst>
                  <a:ext uri="{FF2B5EF4-FFF2-40B4-BE49-F238E27FC236}">
                    <a16:creationId xmlns:a16="http://schemas.microsoft.com/office/drawing/2014/main" id="{3C281A28-C405-5C56-72EF-7F54E45C9CD3}"/>
                  </a:ext>
                </a:extLst>
              </p:cNvPr>
              <p:cNvSpPr>
                <a:spLocks noGrp="1" noRot="1" noChangeAspect="1" noMove="1" noResize="1" noEditPoints="1" noAdjustHandles="1" noChangeArrowheads="1" noChangeShapeType="1" noTextEdit="1"/>
              </p:cNvSpPr>
              <p:nvPr>
                <p:ph type="body" sz="half" idx="2"/>
              </p:nvPr>
            </p:nvSpPr>
            <p:spPr>
              <a:xfrm>
                <a:off x="274320" y="2057400"/>
                <a:ext cx="4908868" cy="3811588"/>
              </a:xfrm>
              <a:blipFill>
                <a:blip r:embed="rId2"/>
                <a:stretch>
                  <a:fillRect l="-3851" t="-1120" b="-19680"/>
                </a:stretch>
              </a:blipFill>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4F19F96A-F4DD-1AB0-843C-C93A9C5F9B8E}"/>
              </a:ext>
            </a:extLst>
          </p:cNvPr>
          <p:cNvCxnSpPr>
            <a:cxnSpLocks/>
          </p:cNvCxnSpPr>
          <p:nvPr/>
        </p:nvCxnSpPr>
        <p:spPr>
          <a:xfrm flipV="1">
            <a:off x="6998190" y="5524354"/>
            <a:ext cx="3872490" cy="1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ED8934A-AC1F-253D-DE59-B9F90AAAEF42}"/>
              </a:ext>
            </a:extLst>
          </p:cNvPr>
          <p:cNvCxnSpPr>
            <a:cxnSpLocks/>
          </p:cNvCxnSpPr>
          <p:nvPr/>
        </p:nvCxnSpPr>
        <p:spPr>
          <a:xfrm>
            <a:off x="6998190" y="3047194"/>
            <a:ext cx="3855483" cy="8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CF8E448-906E-CE09-4AD6-89AEB7A053F5}"/>
              </a:ext>
            </a:extLst>
          </p:cNvPr>
          <p:cNvCxnSpPr/>
          <p:nvPr/>
        </p:nvCxnSpPr>
        <p:spPr>
          <a:xfrm>
            <a:off x="7030231" y="3392159"/>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7DBE66C-C807-D29F-D89A-D43B8D77771D}"/>
              </a:ext>
            </a:extLst>
          </p:cNvPr>
          <p:cNvCxnSpPr/>
          <p:nvPr/>
        </p:nvCxnSpPr>
        <p:spPr>
          <a:xfrm>
            <a:off x="7030231" y="3753308"/>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16DF330-8881-D618-EDBB-735F8769EF38}"/>
              </a:ext>
            </a:extLst>
          </p:cNvPr>
          <p:cNvCxnSpPr/>
          <p:nvPr/>
        </p:nvCxnSpPr>
        <p:spPr>
          <a:xfrm>
            <a:off x="7026952" y="4095627"/>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925C0DA-B136-C821-9935-E915A0E854B0}"/>
              </a:ext>
            </a:extLst>
          </p:cNvPr>
          <p:cNvCxnSpPr/>
          <p:nvPr/>
        </p:nvCxnSpPr>
        <p:spPr>
          <a:xfrm>
            <a:off x="7013224" y="4385546"/>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9110D34-CC06-79E7-752C-FD8A86C4CC55}"/>
              </a:ext>
            </a:extLst>
          </p:cNvPr>
          <p:cNvCxnSpPr/>
          <p:nvPr/>
        </p:nvCxnSpPr>
        <p:spPr>
          <a:xfrm>
            <a:off x="7026951" y="4764002"/>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E5B15B7-3589-9169-47CB-8FB746BA9D62}"/>
              </a:ext>
            </a:extLst>
          </p:cNvPr>
          <p:cNvCxnSpPr/>
          <p:nvPr/>
        </p:nvCxnSpPr>
        <p:spPr>
          <a:xfrm>
            <a:off x="6980206" y="5116264"/>
            <a:ext cx="38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612DCFA-A605-40DF-5ADB-02C1785905B7}"/>
              </a:ext>
            </a:extLst>
          </p:cNvPr>
          <p:cNvCxnSpPr>
            <a:cxnSpLocks/>
          </p:cNvCxnSpPr>
          <p:nvPr/>
        </p:nvCxnSpPr>
        <p:spPr>
          <a:xfrm flipH="1">
            <a:off x="7612257" y="3039143"/>
            <a:ext cx="1887343" cy="362807"/>
          </a:xfrm>
          <a:prstGeom prst="line">
            <a:avLst/>
          </a:prstGeom>
          <a:ln w="22225">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9733A50-B57C-FCD9-50FE-B5DEE61A5F75}"/>
              </a:ext>
            </a:extLst>
          </p:cNvPr>
          <p:cNvCxnSpPr>
            <a:cxnSpLocks/>
          </p:cNvCxnSpPr>
          <p:nvPr/>
        </p:nvCxnSpPr>
        <p:spPr>
          <a:xfrm flipV="1">
            <a:off x="8699246" y="4095627"/>
            <a:ext cx="630885" cy="282116"/>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3CFFFF8-120C-9E3A-DB8B-904C09261457}"/>
              </a:ext>
            </a:extLst>
          </p:cNvPr>
          <p:cNvCxnSpPr>
            <a:cxnSpLocks/>
          </p:cNvCxnSpPr>
          <p:nvPr/>
        </p:nvCxnSpPr>
        <p:spPr>
          <a:xfrm flipH="1">
            <a:off x="9022080" y="5142458"/>
            <a:ext cx="616102" cy="411053"/>
          </a:xfrm>
          <a:prstGeom prst="line">
            <a:avLst/>
          </a:prstGeom>
          <a:ln w="2222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C449648-9A73-A6F3-0828-72C3B3029F4E}"/>
              </a:ext>
            </a:extLst>
          </p:cNvPr>
          <p:cNvCxnSpPr>
            <a:cxnSpLocks/>
          </p:cNvCxnSpPr>
          <p:nvPr/>
        </p:nvCxnSpPr>
        <p:spPr>
          <a:xfrm flipH="1" flipV="1">
            <a:off x="8699245" y="4385546"/>
            <a:ext cx="938937" cy="385923"/>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00A2E358-BD8D-C386-9466-3AFEF2B9E8B2}"/>
              </a:ext>
            </a:extLst>
          </p:cNvPr>
          <p:cNvCxnSpPr>
            <a:cxnSpLocks/>
          </p:cNvCxnSpPr>
          <p:nvPr/>
        </p:nvCxnSpPr>
        <p:spPr>
          <a:xfrm flipV="1">
            <a:off x="7026951" y="2823771"/>
            <a:ext cx="0" cy="272974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グループ化 38">
            <a:extLst>
              <a:ext uri="{FF2B5EF4-FFF2-40B4-BE49-F238E27FC236}">
                <a16:creationId xmlns:a16="http://schemas.microsoft.com/office/drawing/2014/main" id="{405FC34D-E244-651D-B3A1-C36AFDE9975B}"/>
              </a:ext>
            </a:extLst>
          </p:cNvPr>
          <p:cNvGrpSpPr/>
          <p:nvPr/>
        </p:nvGrpSpPr>
        <p:grpSpPr>
          <a:xfrm>
            <a:off x="6231530" y="2877458"/>
            <a:ext cx="791783" cy="2489541"/>
            <a:chOff x="255164" y="2916896"/>
            <a:chExt cx="791783" cy="2489541"/>
          </a:xfrm>
        </p:grpSpPr>
        <p:sp>
          <p:nvSpPr>
            <p:cNvPr id="40" name="正方形/長方形 39">
              <a:extLst>
                <a:ext uri="{FF2B5EF4-FFF2-40B4-BE49-F238E27FC236}">
                  <a16:creationId xmlns:a16="http://schemas.microsoft.com/office/drawing/2014/main" id="{DBA64609-587B-8F3D-48B6-0FEDF50A98DB}"/>
                </a:ext>
              </a:extLst>
            </p:cNvPr>
            <p:cNvSpPr/>
            <p:nvPr/>
          </p:nvSpPr>
          <p:spPr>
            <a:xfrm rot="16200000">
              <a:off x="-45239" y="3850908"/>
              <a:ext cx="9701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世代</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1"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30AFA8B5-8EB3-92B9-7F67-40511FC7E15D}"/>
                </a:ext>
              </a:extLst>
            </p:cNvPr>
            <p:cNvSpPr txBox="1"/>
            <p:nvPr/>
          </p:nvSpPr>
          <p:spPr>
            <a:xfrm>
              <a:off x="602036" y="2916896"/>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テキスト ボックス 41">
              <a:extLst>
                <a:ext uri="{FF2B5EF4-FFF2-40B4-BE49-F238E27FC236}">
                  <a16:creationId xmlns:a16="http://schemas.microsoft.com/office/drawing/2014/main" id="{6C25E913-AB8C-28A3-9FD4-790A6B1466AC}"/>
                </a:ext>
              </a:extLst>
            </p:cNvPr>
            <p:cNvSpPr txBox="1"/>
            <p:nvPr/>
          </p:nvSpPr>
          <p:spPr>
            <a:xfrm>
              <a:off x="596802" y="3269081"/>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A03B279F-680E-E20E-61C3-717E54CAD77D}"/>
                </a:ext>
              </a:extLst>
            </p:cNvPr>
            <p:cNvSpPr txBox="1"/>
            <p:nvPr/>
          </p:nvSpPr>
          <p:spPr>
            <a:xfrm>
              <a:off x="597927" y="363628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a:extLst>
                <a:ext uri="{FF2B5EF4-FFF2-40B4-BE49-F238E27FC236}">
                  <a16:creationId xmlns:a16="http://schemas.microsoft.com/office/drawing/2014/main" id="{6898143E-7CA9-2087-529B-E2AAD7107D87}"/>
                </a:ext>
              </a:extLst>
            </p:cNvPr>
            <p:cNvSpPr txBox="1"/>
            <p:nvPr/>
          </p:nvSpPr>
          <p:spPr>
            <a:xfrm>
              <a:off x="588512" y="399933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07037D4C-4EDF-51CF-8BAF-AEF8E2401591}"/>
                </a:ext>
              </a:extLst>
            </p:cNvPr>
            <p:cNvSpPr txBox="1"/>
            <p:nvPr/>
          </p:nvSpPr>
          <p:spPr>
            <a:xfrm>
              <a:off x="596802" y="435105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テキスト ボックス 45">
              <a:extLst>
                <a:ext uri="{FF2B5EF4-FFF2-40B4-BE49-F238E27FC236}">
                  <a16:creationId xmlns:a16="http://schemas.microsoft.com/office/drawing/2014/main" id="{1A8F436B-30F8-2357-2DF1-C118B98943E4}"/>
                </a:ext>
              </a:extLst>
            </p:cNvPr>
            <p:cNvSpPr txBox="1"/>
            <p:nvPr/>
          </p:nvSpPr>
          <p:spPr>
            <a:xfrm>
              <a:off x="588511" y="4664208"/>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a:extLst>
                <a:ext uri="{FF2B5EF4-FFF2-40B4-BE49-F238E27FC236}">
                  <a16:creationId xmlns:a16="http://schemas.microsoft.com/office/drawing/2014/main" id="{91F9680B-7548-BB31-33D9-56CCD6AC94E1}"/>
                </a:ext>
              </a:extLst>
            </p:cNvPr>
            <p:cNvSpPr txBox="1"/>
            <p:nvPr/>
          </p:nvSpPr>
          <p:spPr>
            <a:xfrm>
              <a:off x="589599" y="5037105"/>
              <a:ext cx="444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cxnSp>
        <p:nvCxnSpPr>
          <p:cNvPr id="57" name="直線コネクタ 56">
            <a:extLst>
              <a:ext uri="{FF2B5EF4-FFF2-40B4-BE49-F238E27FC236}">
                <a16:creationId xmlns:a16="http://schemas.microsoft.com/office/drawing/2014/main" id="{9F28C491-5562-A5BE-1266-93A5CDD94EEB}"/>
              </a:ext>
            </a:extLst>
          </p:cNvPr>
          <p:cNvCxnSpPr>
            <a:cxnSpLocks/>
          </p:cNvCxnSpPr>
          <p:nvPr/>
        </p:nvCxnSpPr>
        <p:spPr>
          <a:xfrm flipV="1">
            <a:off x="9638182" y="4771469"/>
            <a:ext cx="0" cy="370989"/>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BC16FD03-A57C-1329-D0D2-15AEF8B462B2}"/>
              </a:ext>
            </a:extLst>
          </p:cNvPr>
          <p:cNvCxnSpPr>
            <a:cxnSpLocks/>
          </p:cNvCxnSpPr>
          <p:nvPr/>
        </p:nvCxnSpPr>
        <p:spPr>
          <a:xfrm flipH="1" flipV="1">
            <a:off x="8887690" y="3762398"/>
            <a:ext cx="442441" cy="341955"/>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98C4364-0410-30BD-5424-1D7B9030784C}"/>
              </a:ext>
            </a:extLst>
          </p:cNvPr>
          <p:cNvCxnSpPr>
            <a:cxnSpLocks/>
          </p:cNvCxnSpPr>
          <p:nvPr/>
        </p:nvCxnSpPr>
        <p:spPr>
          <a:xfrm flipH="1" flipV="1">
            <a:off x="7624409" y="3391643"/>
            <a:ext cx="1284615" cy="367336"/>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4C4A8F21-0667-4CAB-25B2-4C2303DDD1D1}"/>
                  </a:ext>
                </a:extLst>
              </p:cNvPr>
              <p:cNvSpPr txBox="1"/>
              <p:nvPr/>
            </p:nvSpPr>
            <p:spPr>
              <a:xfrm>
                <a:off x="6451600" y="269693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76" name="テキスト ボックス 75">
                <a:extLst>
                  <a:ext uri="{FF2B5EF4-FFF2-40B4-BE49-F238E27FC236}">
                    <a16:creationId xmlns:a16="http://schemas.microsoft.com/office/drawing/2014/main" id="{4C4A8F21-0667-4CAB-25B2-4C2303DDD1D1}"/>
                  </a:ext>
                </a:extLst>
              </p:cNvPr>
              <p:cNvSpPr txBox="1">
                <a:spLocks noRot="1" noChangeAspect="1" noMove="1" noResize="1" noEditPoints="1" noAdjustHandles="1" noChangeArrowheads="1" noChangeShapeType="1" noTextEdit="1"/>
              </p:cNvSpPr>
              <p:nvPr/>
            </p:nvSpPr>
            <p:spPr>
              <a:xfrm>
                <a:off x="6451600" y="2696936"/>
                <a:ext cx="6096000" cy="369332"/>
              </a:xfrm>
              <a:prstGeom prst="rect">
                <a:avLst/>
              </a:prstGeom>
              <a:blipFill>
                <a:blip r:embed="rId3"/>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A74665D8-7258-7CFB-40EB-481C2429AB5E}"/>
                  </a:ext>
                </a:extLst>
              </p:cNvPr>
              <p:cNvSpPr txBox="1"/>
              <p:nvPr/>
            </p:nvSpPr>
            <p:spPr>
              <a:xfrm>
                <a:off x="5918200" y="5459229"/>
                <a:ext cx="6273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78" name="テキスト ボックス 77">
                <a:extLst>
                  <a:ext uri="{FF2B5EF4-FFF2-40B4-BE49-F238E27FC236}">
                    <a16:creationId xmlns:a16="http://schemas.microsoft.com/office/drawing/2014/main" id="{A74665D8-7258-7CFB-40EB-481C2429AB5E}"/>
                  </a:ext>
                </a:extLst>
              </p:cNvPr>
              <p:cNvSpPr txBox="1">
                <a:spLocks noRot="1" noChangeAspect="1" noMove="1" noResize="1" noEditPoints="1" noAdjustHandles="1" noChangeArrowheads="1" noChangeShapeType="1" noTextEdit="1"/>
              </p:cNvSpPr>
              <p:nvPr/>
            </p:nvSpPr>
            <p:spPr>
              <a:xfrm>
                <a:off x="5918200" y="5459229"/>
                <a:ext cx="6273800"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a:extLst>
                  <a:ext uri="{FF2B5EF4-FFF2-40B4-BE49-F238E27FC236}">
                    <a16:creationId xmlns:a16="http://schemas.microsoft.com/office/drawing/2014/main" id="{7D80FD8C-864B-9FFE-E389-5F391876AF88}"/>
                  </a:ext>
                </a:extLst>
              </p:cNvPr>
              <p:cNvSpPr txBox="1"/>
              <p:nvPr/>
            </p:nvSpPr>
            <p:spPr>
              <a:xfrm>
                <a:off x="7624409" y="6377360"/>
                <a:ext cx="6273800" cy="4237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Sup>
                        <m:sSub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acc>
                            <m:accPr>
                              <m: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Γ</m:t>
                              </m:r>
                            </m:e>
                          </m:acc>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𝑚</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d>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Sup>
                        <m:sSub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Γ</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𝑚</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e>
                      </m:d>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80" name="テキスト ボックス 79">
                <a:extLst>
                  <a:ext uri="{FF2B5EF4-FFF2-40B4-BE49-F238E27FC236}">
                    <a16:creationId xmlns:a16="http://schemas.microsoft.com/office/drawing/2014/main" id="{7D80FD8C-864B-9FFE-E389-5F391876AF88}"/>
                  </a:ext>
                </a:extLst>
              </p:cNvPr>
              <p:cNvSpPr txBox="1">
                <a:spLocks noRot="1" noChangeAspect="1" noMove="1" noResize="1" noEditPoints="1" noAdjustHandles="1" noChangeArrowheads="1" noChangeShapeType="1" noTextEdit="1"/>
              </p:cNvSpPr>
              <p:nvPr/>
            </p:nvSpPr>
            <p:spPr>
              <a:xfrm>
                <a:off x="7624409" y="6377360"/>
                <a:ext cx="6273800" cy="423706"/>
              </a:xfrm>
              <a:prstGeom prst="rect">
                <a:avLst/>
              </a:prstGeom>
              <a:blipFill>
                <a:blip r:embed="rId5"/>
                <a:stretch>
                  <a:fillRect/>
                </a:stretch>
              </a:blipFill>
            </p:spPr>
            <p:txBody>
              <a:bodyPr/>
              <a:lstStyle/>
              <a:p>
                <a:r>
                  <a:rPr lang="ja-JP" altLang="en-US">
                    <a:noFill/>
                  </a:rPr>
                  <a:t> </a:t>
                </a:r>
              </a:p>
            </p:txBody>
          </p:sp>
        </mc:Fallback>
      </mc:AlternateContent>
      <p:cxnSp>
        <p:nvCxnSpPr>
          <p:cNvPr id="82" name="直線コネクタ 81">
            <a:extLst>
              <a:ext uri="{FF2B5EF4-FFF2-40B4-BE49-F238E27FC236}">
                <a16:creationId xmlns:a16="http://schemas.microsoft.com/office/drawing/2014/main" id="{C0AD22B4-E1DB-3814-D780-24E1B864B407}"/>
              </a:ext>
            </a:extLst>
          </p:cNvPr>
          <p:cNvCxnSpPr>
            <a:cxnSpLocks/>
          </p:cNvCxnSpPr>
          <p:nvPr/>
        </p:nvCxnSpPr>
        <p:spPr>
          <a:xfrm flipH="1" flipV="1">
            <a:off x="8509073" y="5119509"/>
            <a:ext cx="546027" cy="350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9C3C9D14-C8CB-6941-38B4-415ED0E6C6B8}"/>
              </a:ext>
            </a:extLst>
          </p:cNvPr>
          <p:cNvCxnSpPr>
            <a:cxnSpLocks/>
          </p:cNvCxnSpPr>
          <p:nvPr/>
        </p:nvCxnSpPr>
        <p:spPr>
          <a:xfrm flipH="1" flipV="1">
            <a:off x="7979611" y="4777842"/>
            <a:ext cx="546027" cy="350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C4522F22-8573-9252-CE4F-FF0D45859EFB}"/>
              </a:ext>
            </a:extLst>
          </p:cNvPr>
          <p:cNvCxnSpPr>
            <a:cxnSpLocks/>
          </p:cNvCxnSpPr>
          <p:nvPr/>
        </p:nvCxnSpPr>
        <p:spPr>
          <a:xfrm flipV="1">
            <a:off x="7979610" y="4373418"/>
            <a:ext cx="409127" cy="4030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49155586-091F-D797-B7F6-3E7B5158FCF1}"/>
              </a:ext>
            </a:extLst>
          </p:cNvPr>
          <p:cNvCxnSpPr>
            <a:cxnSpLocks/>
          </p:cNvCxnSpPr>
          <p:nvPr/>
        </p:nvCxnSpPr>
        <p:spPr>
          <a:xfrm flipH="1" flipV="1">
            <a:off x="8184173" y="4131764"/>
            <a:ext cx="187333" cy="2547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1945572-858E-E01B-1DAD-4B17E6563849}"/>
              </a:ext>
            </a:extLst>
          </p:cNvPr>
          <p:cNvCxnSpPr>
            <a:cxnSpLocks/>
          </p:cNvCxnSpPr>
          <p:nvPr/>
        </p:nvCxnSpPr>
        <p:spPr>
          <a:xfrm flipV="1">
            <a:off x="8170990" y="3739469"/>
            <a:ext cx="364188" cy="3789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2035C417-FA26-6231-E979-E380D8D5187A}"/>
              </a:ext>
            </a:extLst>
          </p:cNvPr>
          <p:cNvCxnSpPr>
            <a:cxnSpLocks/>
          </p:cNvCxnSpPr>
          <p:nvPr/>
        </p:nvCxnSpPr>
        <p:spPr>
          <a:xfrm flipH="1">
            <a:off x="8527652" y="3405194"/>
            <a:ext cx="1249671" cy="3478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D6EE7AD7-F0A3-B7B5-E146-7EDDC701B57A}"/>
              </a:ext>
            </a:extLst>
          </p:cNvPr>
          <p:cNvCxnSpPr>
            <a:cxnSpLocks/>
            <a:endCxn id="76" idx="2"/>
          </p:cNvCxnSpPr>
          <p:nvPr/>
        </p:nvCxnSpPr>
        <p:spPr>
          <a:xfrm flipH="1" flipV="1">
            <a:off x="9499600" y="3066268"/>
            <a:ext cx="279894" cy="342964"/>
          </a:xfrm>
          <a:prstGeom prst="line">
            <a:avLst/>
          </a:prstGeom>
          <a:ln w="190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テキスト ボックス 100">
                <a:extLst>
                  <a:ext uri="{FF2B5EF4-FFF2-40B4-BE49-F238E27FC236}">
                    <a16:creationId xmlns:a16="http://schemas.microsoft.com/office/drawing/2014/main" id="{3FD49D70-A5F6-0A2D-4915-1905B46DDC11}"/>
                  </a:ext>
                </a:extLst>
              </p:cNvPr>
              <p:cNvSpPr txBox="1"/>
              <p:nvPr/>
            </p:nvSpPr>
            <p:spPr>
              <a:xfrm>
                <a:off x="6963198" y="4354136"/>
                <a:ext cx="1266367" cy="428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acc>
                            <m:accPr>
                              <m: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Γ</m:t>
                              </m:r>
                            </m:e>
                          </m:acc>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𝑦</m:t>
                          </m:r>
                        </m:e>
                      </m:d>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01" name="テキスト ボックス 100">
                <a:extLst>
                  <a:ext uri="{FF2B5EF4-FFF2-40B4-BE49-F238E27FC236}">
                    <a16:creationId xmlns:a16="http://schemas.microsoft.com/office/drawing/2014/main" id="{3FD49D70-A5F6-0A2D-4915-1905B46DDC11}"/>
                  </a:ext>
                </a:extLst>
              </p:cNvPr>
              <p:cNvSpPr txBox="1">
                <a:spLocks noRot="1" noChangeAspect="1" noMove="1" noResize="1" noEditPoints="1" noAdjustHandles="1" noChangeArrowheads="1" noChangeShapeType="1" noTextEdit="1"/>
              </p:cNvSpPr>
              <p:nvPr/>
            </p:nvSpPr>
            <p:spPr>
              <a:xfrm>
                <a:off x="6963198" y="4354136"/>
                <a:ext cx="1266367" cy="428772"/>
              </a:xfrm>
              <a:prstGeom prst="rect">
                <a:avLst/>
              </a:prstGeom>
              <a:blipFill>
                <a:blip r:embed="rId6"/>
                <a:stretch>
                  <a:fillRect b="-42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 name="テキスト ボックス 102">
                <a:extLst>
                  <a:ext uri="{FF2B5EF4-FFF2-40B4-BE49-F238E27FC236}">
                    <a16:creationId xmlns:a16="http://schemas.microsoft.com/office/drawing/2014/main" id="{CFAB22F9-190A-FBA1-85EC-CA37F4A03FD5}"/>
                  </a:ext>
                </a:extLst>
              </p:cNvPr>
              <p:cNvSpPr txBox="1"/>
              <p:nvPr/>
            </p:nvSpPr>
            <p:spPr>
              <a:xfrm>
                <a:off x="8960673" y="4381424"/>
                <a:ext cx="2294614" cy="428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Sup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Γ</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𝑟</m:t>
                          </m:r>
                        </m:sub>
                        <m: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e>
                          </m:d>
                        </m:sup>
                      </m:sSubSup>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e>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𝑦</m:t>
                          </m:r>
                        </m:e>
                      </m:d>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03" name="テキスト ボックス 102">
                <a:extLst>
                  <a:ext uri="{FF2B5EF4-FFF2-40B4-BE49-F238E27FC236}">
                    <a16:creationId xmlns:a16="http://schemas.microsoft.com/office/drawing/2014/main" id="{CFAB22F9-190A-FBA1-85EC-CA37F4A03FD5}"/>
                  </a:ext>
                </a:extLst>
              </p:cNvPr>
              <p:cNvSpPr txBox="1">
                <a:spLocks noRot="1" noChangeAspect="1" noMove="1" noResize="1" noEditPoints="1" noAdjustHandles="1" noChangeArrowheads="1" noChangeShapeType="1" noTextEdit="1"/>
              </p:cNvSpPr>
              <p:nvPr/>
            </p:nvSpPr>
            <p:spPr>
              <a:xfrm>
                <a:off x="8960673" y="4381424"/>
                <a:ext cx="2294614" cy="428772"/>
              </a:xfrm>
              <a:prstGeom prst="rect">
                <a:avLst/>
              </a:prstGeom>
              <a:blipFill>
                <a:blip r:embed="rId7"/>
                <a:stretch>
                  <a:fillRect b="-42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5991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249EABF-74DA-A5CB-8CCD-C1C2B9485947}"/>
              </a:ext>
            </a:extLst>
          </p:cNvPr>
          <p:cNvSpPr>
            <a:spLocks noGrp="1"/>
          </p:cNvSpPr>
          <p:nvPr>
            <p:ph type="title"/>
          </p:nvPr>
        </p:nvSpPr>
        <p:spPr/>
        <p:txBody>
          <a:bodyPr/>
          <a:lstStyle/>
          <a:p>
            <a:r>
              <a:rPr lang="ja-JP" altLang="en-US" dirty="0"/>
              <a:t>ありがとうございました！</a:t>
            </a:r>
          </a:p>
        </p:txBody>
      </p:sp>
      <p:sp>
        <p:nvSpPr>
          <p:cNvPr id="6" name="テキスト プレースホルダー 5">
            <a:extLst>
              <a:ext uri="{FF2B5EF4-FFF2-40B4-BE49-F238E27FC236}">
                <a16:creationId xmlns:a16="http://schemas.microsoft.com/office/drawing/2014/main" id="{4EB229A6-AD51-F0CA-091C-49FD9F7B8325}"/>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98858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923C3-C98A-6DE7-5657-5A0CE946CD23}"/>
              </a:ext>
            </a:extLst>
          </p:cNvPr>
          <p:cNvSpPr>
            <a:spLocks noGrp="1"/>
          </p:cNvSpPr>
          <p:nvPr>
            <p:ph type="title"/>
          </p:nvPr>
        </p:nvSpPr>
        <p:spPr/>
        <p:txBody>
          <a:bodyPr/>
          <a:lstStyle/>
          <a:p>
            <a:r>
              <a:rPr lang="ja-JP" altLang="en-US" dirty="0"/>
              <a:t>人口移動・死亡過程の数理モデル①</a:t>
            </a:r>
          </a:p>
        </p:txBody>
      </p:sp>
      <mc:AlternateContent xmlns:mc="http://schemas.openxmlformats.org/markup-compatibility/2006" xmlns:a14="http://schemas.microsoft.com/office/drawing/2010/main">
        <mc:Choice Requires="a14">
          <p:sp>
            <p:nvSpPr>
              <p:cNvPr id="7" name="テキスト プレースホルダー 6">
                <a:extLst>
                  <a:ext uri="{FF2B5EF4-FFF2-40B4-BE49-F238E27FC236}">
                    <a16:creationId xmlns:a16="http://schemas.microsoft.com/office/drawing/2014/main" id="{550E43F1-5D64-245D-1941-A2270ABFBF1B}"/>
                  </a:ext>
                </a:extLst>
              </p:cNvPr>
              <p:cNvSpPr>
                <a:spLocks noGrp="1"/>
              </p:cNvSpPr>
              <p:nvPr>
                <p:ph type="body" sz="half" idx="2"/>
              </p:nvPr>
            </p:nvSpPr>
            <p:spPr>
              <a:xfrm>
                <a:off x="650240" y="2057400"/>
                <a:ext cx="5740400" cy="3811588"/>
              </a:xfrm>
            </p:spPr>
            <p:txBody>
              <a:bodyPr/>
              <a:lstStyle/>
              <a:p>
                <a:pPr marL="0" marR="0" lvl="0" indent="-228600" algn="l" defTabSz="914400" rtl="0" eaLnBrk="1" fontAlgn="auto" latinLnBrk="0" hangingPunct="1">
                  <a:lnSpc>
                    <a:spcPct val="110000"/>
                  </a:lnSpc>
                  <a:spcBef>
                    <a:spcPts val="1000"/>
                  </a:spcBef>
                  <a:spcAft>
                    <a:spcPts val="0"/>
                  </a:spcAft>
                  <a:buClr>
                    <a:srgbClr val="203040"/>
                  </a:buClr>
                  <a:buSzTx/>
                  <a:buFont typeface="Arial" panose="020B0604020202020204" pitchFamily="34" charset="0"/>
                  <a:buChar char="•"/>
                  <a:tabLst/>
                  <a:defRPr/>
                </a:pPr>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時刻</a:t>
                </a:r>
                <a14:m>
                  <m:oMath xmlns:m="http://schemas.openxmlformats.org/officeDocument/2006/math">
                    <m:r>
                      <a:rPr kumimoji="0" lang="ja-JP" altLang="en-US"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𝑡</m:t>
                    </m:r>
                    <m: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m:t>
                    </m:r>
                    <m: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1</m:t>
                    </m:r>
                  </m:oMath>
                </a14:m>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において年齢</a:t>
                </a:r>
                <a14:m>
                  <m:oMath xmlns:m="http://schemas.openxmlformats.org/officeDocument/2006/math">
                    <m:r>
                      <a:rPr kumimoji="0" lang="ja-JP" altLang="en-US"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𝑎</m:t>
                    </m:r>
                    <m:r>
                      <a:rPr kumimoji="0" lang="en-US"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m:t>
                    </m:r>
                    <m:r>
                      <a:rPr kumimoji="0" lang="en-US"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1</m:t>
                    </m:r>
                  </m:oMath>
                </a14:m>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の</a:t>
                </a:r>
                <a14:m>
                  <m:oMath xmlns:m="http://schemas.openxmlformats.org/officeDocument/2006/math">
                    <m:r>
                      <m:rPr>
                        <m:sty m:val="p"/>
                      </m:rPr>
                      <a:rPr kumimoji="0" lang="ja-JP" altLang="en-US" sz="1500" b="0" i="0"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i</m:t>
                    </m:r>
                  </m:oMath>
                </a14:m>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県在住の女性コーホート</a:t>
                </a:r>
                <a:r>
                  <a:rPr kumimoji="0" lang="en-US" altLang="ja-JP"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 </a:t>
                </a:r>
                <a14:m>
                  <m:oMath xmlns:m="http://schemas.openxmlformats.org/officeDocument/2006/math">
                    <m:sSub>
                      <m:sSubPr>
                        <m:ctrlP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ctrlPr>
                      </m:sSubPr>
                      <m:e>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𝑃</m:t>
                        </m:r>
                      </m:e>
                      <m:sub>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𝑡</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1</m:t>
                        </m:r>
                      </m:sub>
                    </m:sSub>
                    <m:d>
                      <m:dPr>
                        <m:ctrlP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ctrlPr>
                      </m:dPr>
                      <m:e>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𝑎</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1</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m:t>
                        </m:r>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cs typeface="+mn-cs"/>
                          </a:rPr>
                          <m:t>𝑖</m:t>
                        </m:r>
                      </m:e>
                    </m:d>
                  </m:oMath>
                </a14:m>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の人数は前年から生き残った人数ー流出人口＋流入人口で表すことが出来る．</a:t>
                </a:r>
                <a:endParaRPr kumimoji="0" lang="ja-JP" altLang="en-US" sz="1500" b="0" u="none" strike="noStrike" kern="1200" cap="none" spc="10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cs typeface="+mn-cs"/>
                </a:endParaRPr>
              </a:p>
              <a:p>
                <a:pPr lvl="0">
                  <a:lnSpc>
                    <a:spcPct val="110000"/>
                  </a:lnSpc>
                  <a:buClr>
                    <a:srgbClr val="203040"/>
                  </a:buClr>
                  <a:defRPr/>
                </a:pPr>
                <a14:m>
                  <m:oMathPara xmlns:m="http://schemas.openxmlformats.org/officeDocument/2006/math">
                    <m:oMathParaPr>
                      <m:jc m:val="centerGroup"/>
                    </m:oMathParaPr>
                    <m:oMath xmlns:m="http://schemas.openxmlformats.org/officeDocument/2006/math">
                      <m:sSub>
                        <m:sSubPr>
                          <m:ctrlP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ctrlPr>
                        </m:sSubPr>
                        <m:e>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𝑃</m:t>
                          </m:r>
                        </m:e>
                        <m:sub>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𝑡</m:t>
                          </m:r>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m:t>
                          </m:r>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1</m:t>
                          </m:r>
                        </m:sub>
                      </m:sSub>
                      <m:d>
                        <m:dPr>
                          <m:ctrlP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ctrlPr>
                        </m:dPr>
                        <m:e>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𝑎</m:t>
                          </m:r>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m:t>
                          </m:r>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1</m:t>
                          </m:r>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cs typeface="+mn-cs"/>
                            </a:rPr>
                            <m:t>𝑖</m:t>
                          </m:r>
                        </m:e>
                      </m:d>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m:t>
                      </m:r>
                      <m:limLow>
                        <m:limLowPr>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limLowPr>
                        <m:e>
                          <m:groupChr>
                            <m:groupChrPr>
                              <m:chr m:val="⏟"/>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groupChrPr>
                            <m:e>
                              <m:sSub>
                                <m:sSubPr>
                                  <m:ctrlPr>
                                    <a:rPr kumimoji="0" lang="ar-AE" altLang="ja-JP" sz="1500" i="1" spc="100">
                                      <a:solidFill>
                                        <a:srgbClr val="C00000"/>
                                      </a:solidFill>
                                      <a:latin typeface="Cambria Math" panose="02040503050406030204" pitchFamily="18" charset="0"/>
                                    </a:rPr>
                                  </m:ctrlPr>
                                </m:sSubPr>
                                <m:e>
                                  <m:r>
                                    <a:rPr kumimoji="0" lang="ja-JP" altLang="ar-AE" sz="1500" i="1" spc="100">
                                      <a:solidFill>
                                        <a:srgbClr val="C00000"/>
                                      </a:solidFill>
                                      <a:latin typeface="Cambria Math" panose="02040503050406030204" pitchFamily="18" charset="0"/>
                                    </a:rPr>
                                    <m:t>𝑠</m:t>
                                  </m:r>
                                </m:e>
                                <m:sub>
                                  <m:r>
                                    <a:rPr kumimoji="0" lang="ja-JP" altLang="ar-AE" sz="1500" i="1" spc="100">
                                      <a:solidFill>
                                        <a:srgbClr val="C00000"/>
                                      </a:solidFill>
                                      <a:latin typeface="Cambria Math" panose="02040503050406030204" pitchFamily="18" charset="0"/>
                                    </a:rPr>
                                    <m:t>𝑖</m:t>
                                  </m:r>
                                </m:sub>
                              </m:sSub>
                              <m:d>
                                <m:dPr>
                                  <m:ctrlPr>
                                    <a:rPr kumimoji="0" lang="ar-AE" altLang="ja-JP" sz="1500" i="1" spc="100">
                                      <a:solidFill>
                                        <a:srgbClr val="C00000"/>
                                      </a:solidFill>
                                      <a:latin typeface="Cambria Math" panose="02040503050406030204" pitchFamily="18" charset="0"/>
                                    </a:rPr>
                                  </m:ctrlPr>
                                </m:dPr>
                                <m:e>
                                  <m:r>
                                    <a:rPr kumimoji="0" lang="ja-JP" altLang="ar-AE" sz="1500" i="1" spc="100">
                                      <a:solidFill>
                                        <a:srgbClr val="C00000"/>
                                      </a:solidFill>
                                      <a:latin typeface="Cambria Math" panose="02040503050406030204" pitchFamily="18" charset="0"/>
                                    </a:rPr>
                                    <m:t>𝑎</m:t>
                                  </m:r>
                                </m:e>
                              </m:d>
                              <m:sSub>
                                <m:sSubPr>
                                  <m:ctrlPr>
                                    <a:rPr kumimoji="0" lang="ar-AE" altLang="ja-JP" sz="1500" i="1" spc="100">
                                      <a:solidFill>
                                        <a:sysClr val="windowText" lastClr="000000"/>
                                      </a:solidFill>
                                      <a:latin typeface="Cambria Math" panose="02040503050406030204" pitchFamily="18" charset="0"/>
                                    </a:rPr>
                                  </m:ctrlPr>
                                </m:sSubPr>
                                <m:e>
                                  <m:r>
                                    <a:rPr kumimoji="0" lang="ja-JP" altLang="ar-AE" sz="1500" i="1" spc="100">
                                      <a:solidFill>
                                        <a:sysClr val="windowText" lastClr="000000"/>
                                      </a:solidFill>
                                      <a:latin typeface="Cambria Math" panose="02040503050406030204" pitchFamily="18" charset="0"/>
                                    </a:rPr>
                                    <m:t>𝑃</m:t>
                                  </m:r>
                                </m:e>
                                <m:sub>
                                  <m:r>
                                    <a:rPr kumimoji="0" lang="ja-JP" altLang="ar-AE" sz="1500" i="1" spc="100">
                                      <a:solidFill>
                                        <a:sysClr val="windowText" lastClr="000000"/>
                                      </a:solidFill>
                                      <a:latin typeface="Cambria Math" panose="02040503050406030204" pitchFamily="18" charset="0"/>
                                    </a:rPr>
                                    <m:t>𝑡</m:t>
                                  </m:r>
                                </m:sub>
                              </m:sSub>
                              <m:d>
                                <m:dPr>
                                  <m:ctrlPr>
                                    <a:rPr kumimoji="0" lang="ar-AE" altLang="ja-JP" sz="1500" i="1" spc="100">
                                      <a:solidFill>
                                        <a:sysClr val="windowText" lastClr="000000"/>
                                      </a:solidFill>
                                      <a:latin typeface="Cambria Math" panose="02040503050406030204" pitchFamily="18" charset="0"/>
                                    </a:rPr>
                                  </m:ctrlPr>
                                </m:dPr>
                                <m:e>
                                  <m:r>
                                    <a:rPr kumimoji="0" lang="ja-JP" altLang="ar-AE" sz="1500" i="1" spc="100">
                                      <a:solidFill>
                                        <a:sysClr val="windowText" lastClr="000000"/>
                                      </a:solidFill>
                                      <a:latin typeface="Cambria Math" panose="02040503050406030204" pitchFamily="18" charset="0"/>
                                    </a:rPr>
                                    <m:t>𝑎</m:t>
                                  </m:r>
                                  <m:r>
                                    <a:rPr kumimoji="0" lang="ar-AE" altLang="ja-JP" sz="1500" i="1" spc="100">
                                      <a:solidFill>
                                        <a:sysClr val="windowText" lastClr="000000"/>
                                      </a:solidFill>
                                      <a:latin typeface="Cambria Math" panose="02040503050406030204" pitchFamily="18" charset="0"/>
                                    </a:rPr>
                                    <m:t>,</m:t>
                                  </m:r>
                                  <m:r>
                                    <a:rPr kumimoji="0" lang="ja-JP" altLang="ar-AE" sz="1500" i="1" spc="100">
                                      <a:solidFill>
                                        <a:sysClr val="windowText" lastClr="000000"/>
                                      </a:solidFill>
                                      <a:latin typeface="Cambria Math" panose="02040503050406030204" pitchFamily="18" charset="0"/>
                                    </a:rPr>
                                    <m:t>𝑖</m:t>
                                  </m:r>
                                </m:e>
                              </m:d>
                            </m:e>
                          </m:groupChr>
                        </m:e>
                        <m:lim>
                          <m:r>
                            <a:rPr kumimoji="0" lang="ja-JP" altLang="en-US" sz="1500" i="1" spc="100">
                              <a:solidFill>
                                <a:sysClr val="windowText" lastClr="000000"/>
                              </a:solidFill>
                              <a:latin typeface="Cambria Math" panose="02040503050406030204" pitchFamily="18" charset="0"/>
                            </a:rPr>
                            <m:t>定住</m:t>
                          </m:r>
                          <m:r>
                            <a:rPr kumimoji="0" lang="ja-JP" altLang="en-US" sz="1500" i="1" spc="100" smtClean="0">
                              <a:solidFill>
                                <a:sysClr val="windowText" lastClr="000000"/>
                              </a:solidFill>
                              <a:latin typeface="Cambria Math" panose="02040503050406030204" pitchFamily="18" charset="0"/>
                            </a:rPr>
                            <m:t>項</m:t>
                          </m:r>
                        </m:lim>
                      </m:limLow>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m:t>
                      </m:r>
                      <m:nary>
                        <m:naryPr>
                          <m:chr m:val="∑"/>
                          <m:ctrlP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naryPr>
                        <m:sub>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𝑗</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𝑖</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 </m:t>
                          </m:r>
                        </m:sub>
                        <m:sup>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𝑛</m:t>
                          </m:r>
                        </m:sup>
                        <m:e>
                          <m:limLow>
                            <m:limLowPr>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limLowPr>
                            <m:e>
                              <m:groupChr>
                                <m:groupChrPr>
                                  <m:chr m:val="⏟"/>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groupChrPr>
                                <m:e>
                                  <m:sSub>
                                    <m:sSubPr>
                                      <m:ctrlPr>
                                        <a:rPr kumimoji="0" lang="ar-AE" altLang="ja-JP" sz="1500" b="0" i="1" u="none" strike="noStrike" kern="1200" cap="none" spc="100" normalizeH="0" baseline="0" noProof="0" smtClean="0">
                                          <a:ln>
                                            <a:noFill/>
                                          </a:ln>
                                          <a:solidFill>
                                            <a:srgbClr val="00D17D">
                                              <a:lumMod val="75000"/>
                                            </a:srgbClr>
                                          </a:solidFill>
                                          <a:effectLst/>
                                          <a:uLnTx/>
                                          <a:uFillTx/>
                                          <a:latin typeface="Cambria Math" panose="02040503050406030204" pitchFamily="18" charset="0"/>
                                          <a:ea typeface="+mn-ea"/>
                                          <a:cs typeface="+mn-cs"/>
                                        </a:rPr>
                                      </m:ctrlPr>
                                    </m:sSubPr>
                                    <m:e>
                                      <m:r>
                                        <a:rPr kumimoji="0" lang="ja-JP" altLang="ar-AE" sz="1500" b="0" i="1" u="none" strike="noStrike" kern="1200" cap="none" spc="100" normalizeH="0" baseline="0" noProof="0">
                                          <a:ln>
                                            <a:noFill/>
                                          </a:ln>
                                          <a:solidFill>
                                            <a:srgbClr val="00D17D">
                                              <a:lumMod val="75000"/>
                                            </a:srgbClr>
                                          </a:solidFill>
                                          <a:effectLst/>
                                          <a:uLnTx/>
                                          <a:uFillTx/>
                                          <a:latin typeface="Cambria Math" panose="02040503050406030204" pitchFamily="18" charset="0"/>
                                          <a:ea typeface="+mn-ea"/>
                                          <a:cs typeface="+mn-cs"/>
                                        </a:rPr>
                                        <m:t>𝑇</m:t>
                                      </m:r>
                                    </m:e>
                                    <m:sub>
                                      <m:r>
                                        <a:rPr kumimoji="0" lang="ja-JP" altLang="ar-AE" sz="1500" b="0" i="1" u="none" strike="noStrike" kern="1200" cap="none" spc="100" normalizeH="0" baseline="0" noProof="0" smtClean="0">
                                          <a:ln>
                                            <a:noFill/>
                                          </a:ln>
                                          <a:solidFill>
                                            <a:srgbClr val="00D17D">
                                              <a:lumMod val="75000"/>
                                            </a:srgbClr>
                                          </a:solidFill>
                                          <a:effectLst/>
                                          <a:uLnTx/>
                                          <a:uFillTx/>
                                          <a:latin typeface="Cambria Math" panose="02040503050406030204" pitchFamily="18" charset="0"/>
                                          <a:ea typeface="+mn-ea"/>
                                          <a:cs typeface="+mn-cs"/>
                                        </a:rPr>
                                        <m:t>𝑗</m:t>
                                      </m:r>
                                      <m:r>
                                        <a:rPr kumimoji="0" lang="ja-JP" altLang="ar-AE" sz="1500" b="0" i="1" u="none" strike="noStrike" kern="1200" cap="none" spc="100" normalizeH="0" baseline="0" noProof="0">
                                          <a:ln>
                                            <a:noFill/>
                                          </a:ln>
                                          <a:solidFill>
                                            <a:srgbClr val="00D17D">
                                              <a:lumMod val="75000"/>
                                            </a:srgbClr>
                                          </a:solidFill>
                                          <a:effectLst/>
                                          <a:uLnTx/>
                                          <a:uFillTx/>
                                          <a:latin typeface="Cambria Math" panose="02040503050406030204" pitchFamily="18" charset="0"/>
                                          <a:ea typeface="+mn-ea"/>
                                          <a:cs typeface="+mn-cs"/>
                                        </a:rPr>
                                        <m:t>𝑖</m:t>
                                      </m:r>
                                    </m:sub>
                                  </m:sSub>
                                  <m:d>
                                    <m:dPr>
                                      <m:ctrlPr>
                                        <a:rPr kumimoji="0" lang="ar-AE" altLang="ja-JP" sz="1500" b="0" i="1" u="none" strike="noStrike" kern="1200" cap="none" spc="100" normalizeH="0" baseline="0" noProof="0">
                                          <a:ln>
                                            <a:noFill/>
                                          </a:ln>
                                          <a:solidFill>
                                            <a:srgbClr val="00D17D">
                                              <a:lumMod val="75000"/>
                                            </a:srgbClr>
                                          </a:solidFill>
                                          <a:effectLst/>
                                          <a:uLnTx/>
                                          <a:uFillTx/>
                                          <a:latin typeface="Cambria Math" panose="02040503050406030204" pitchFamily="18" charset="0"/>
                                          <a:ea typeface="+mn-ea"/>
                                          <a:cs typeface="+mn-cs"/>
                                        </a:rPr>
                                      </m:ctrlPr>
                                    </m:dPr>
                                    <m:e>
                                      <m:r>
                                        <a:rPr kumimoji="0" lang="ja-JP" altLang="ar-AE" sz="1500" b="0" i="1" u="none" strike="noStrike" kern="1200" cap="none" spc="100" normalizeH="0" baseline="0" noProof="0">
                                          <a:ln>
                                            <a:noFill/>
                                          </a:ln>
                                          <a:solidFill>
                                            <a:srgbClr val="00D17D">
                                              <a:lumMod val="75000"/>
                                            </a:srgbClr>
                                          </a:solidFill>
                                          <a:effectLst/>
                                          <a:uLnTx/>
                                          <a:uFillTx/>
                                          <a:latin typeface="Cambria Math" panose="02040503050406030204" pitchFamily="18" charset="0"/>
                                          <a:ea typeface="+mn-ea"/>
                                          <a:cs typeface="+mn-cs"/>
                                        </a:rPr>
                                        <m:t>𝑎</m:t>
                                      </m:r>
                                    </m:e>
                                  </m:d>
                                  <m:sSub>
                                    <m:sSubPr>
                                      <m:ctrlPr>
                                        <a:rPr kumimoji="0" lang="ar-AE" altLang="ja-JP" sz="1500" b="0" i="1" u="none" strike="noStrike" kern="1200" cap="none" spc="10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ja-JP" altLang="ar-AE" sz="1500" b="0" i="1" u="none" strike="noStrike" kern="1200" cap="none" spc="100" normalizeH="0" baseline="0" noProof="0">
                                          <a:ln>
                                            <a:noFill/>
                                          </a:ln>
                                          <a:solidFill>
                                            <a:srgbClr val="C00000"/>
                                          </a:solidFill>
                                          <a:effectLst/>
                                          <a:uLnTx/>
                                          <a:uFillTx/>
                                          <a:latin typeface="Cambria Math" panose="02040503050406030204" pitchFamily="18" charset="0"/>
                                          <a:ea typeface="+mn-ea"/>
                                          <a:cs typeface="+mn-cs"/>
                                        </a:rPr>
                                        <m:t>𝑠</m:t>
                                      </m:r>
                                    </m:e>
                                    <m:sub>
                                      <m:r>
                                        <a:rPr kumimoji="0" lang="ja-JP" altLang="ar-AE" sz="1500" b="0" i="1" u="none" strike="noStrike" kern="1200" cap="none" spc="100" normalizeH="0" baseline="0" noProof="0" smtClean="0">
                                          <a:ln>
                                            <a:noFill/>
                                          </a:ln>
                                          <a:solidFill>
                                            <a:srgbClr val="C00000"/>
                                          </a:solidFill>
                                          <a:effectLst/>
                                          <a:uLnTx/>
                                          <a:uFillTx/>
                                          <a:latin typeface="Cambria Math" panose="02040503050406030204" pitchFamily="18" charset="0"/>
                                          <a:ea typeface="+mn-ea"/>
                                          <a:cs typeface="+mn-cs"/>
                                        </a:rPr>
                                        <m:t>𝑖</m:t>
                                      </m:r>
                                    </m:sub>
                                  </m:sSub>
                                  <m:d>
                                    <m:dPr>
                                      <m:ctrlPr>
                                        <a:rPr kumimoji="0" lang="ar-AE" altLang="ja-JP" sz="1500" b="0" i="1" u="none" strike="noStrike" kern="1200" cap="none" spc="100" normalizeH="0" baseline="0" noProof="0">
                                          <a:ln>
                                            <a:noFill/>
                                          </a:ln>
                                          <a:solidFill>
                                            <a:srgbClr val="C00000"/>
                                          </a:solidFill>
                                          <a:effectLst/>
                                          <a:uLnTx/>
                                          <a:uFillTx/>
                                          <a:latin typeface="Cambria Math" panose="02040503050406030204" pitchFamily="18" charset="0"/>
                                          <a:ea typeface="+mn-ea"/>
                                          <a:cs typeface="+mn-cs"/>
                                        </a:rPr>
                                      </m:ctrlPr>
                                    </m:dPr>
                                    <m:e>
                                      <m:r>
                                        <a:rPr kumimoji="0" lang="ja-JP" altLang="ar-AE" sz="1500" b="0" i="1" u="none" strike="noStrike" kern="1200" cap="none" spc="100" normalizeH="0" baseline="0" noProof="0">
                                          <a:ln>
                                            <a:noFill/>
                                          </a:ln>
                                          <a:solidFill>
                                            <a:srgbClr val="C00000"/>
                                          </a:solidFill>
                                          <a:effectLst/>
                                          <a:uLnTx/>
                                          <a:uFillTx/>
                                          <a:latin typeface="Cambria Math" panose="02040503050406030204" pitchFamily="18" charset="0"/>
                                          <a:ea typeface="+mn-ea"/>
                                          <a:cs typeface="+mn-cs"/>
                                        </a:rPr>
                                        <m:t>𝑎</m:t>
                                      </m:r>
                                    </m:e>
                                  </m:d>
                                  <m:sSub>
                                    <m:sSubPr>
                                      <m:ctrlP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t>𝑃</m:t>
                                      </m:r>
                                    </m:e>
                                    <m:sub>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t>𝑡</m:t>
                                      </m:r>
                                    </m:sub>
                                  </m:sSub>
                                  <m:d>
                                    <m:dPr>
                                      <m:ctrlP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ctrlPr>
                                    </m:dPr>
                                    <m:e>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t>𝑎</m:t>
                                      </m:r>
                                      <m:r>
                                        <a:rPr kumimoji="0" lang="ar-AE" altLang="ja-JP"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t>,</m:t>
                                      </m:r>
                                      <m:r>
                                        <a:rPr kumimoji="0" lang="ja-JP" altLang="ar-AE" sz="1500" b="0" i="1" u="none" strike="noStrike" kern="1200" cap="none" spc="100" normalizeH="0" baseline="0" noProof="0">
                                          <a:ln>
                                            <a:noFill/>
                                          </a:ln>
                                          <a:solidFill>
                                            <a:sysClr val="windowText" lastClr="000000"/>
                                          </a:solidFill>
                                          <a:effectLst/>
                                          <a:uLnTx/>
                                          <a:uFillTx/>
                                          <a:latin typeface="Cambria Math" panose="02040503050406030204" pitchFamily="18" charset="0"/>
                                          <a:ea typeface="+mn-ea"/>
                                          <a:cs typeface="+mn-cs"/>
                                        </a:rPr>
                                        <m:t>𝑖</m:t>
                                      </m:r>
                                    </m:e>
                                  </m:d>
                                </m:e>
                              </m:groupChr>
                            </m:e>
                            <m:lim>
                              <m:r>
                                <a:rPr kumimoji="0" lang="ja-JP" altLang="en-US" sz="1500" i="1" spc="100">
                                  <a:solidFill>
                                    <a:sysClr val="windowText" lastClr="000000"/>
                                  </a:solidFill>
                                  <a:latin typeface="Cambria Math" panose="02040503050406030204" pitchFamily="18" charset="0"/>
                                </a:rPr>
                                <m:t>流出</m:t>
                              </m:r>
                              <m:r>
                                <a:rPr kumimoji="0" lang="ja-JP" altLang="en-US" sz="1500" i="1" spc="100" smtClean="0">
                                  <a:solidFill>
                                    <a:sysClr val="windowText" lastClr="000000"/>
                                  </a:solidFill>
                                  <a:latin typeface="Cambria Math" panose="02040503050406030204" pitchFamily="18" charset="0"/>
                                </a:rPr>
                                <m:t>項</m:t>
                              </m:r>
                            </m:lim>
                          </m:limLow>
                        </m:e>
                      </m:nary>
                      <m: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m:t>
                      </m:r>
                      <m:nary>
                        <m:naryPr>
                          <m:chr m:val="∑"/>
                          <m:ctrlPr>
                            <a:rPr kumimoji="0" lang="ar-AE"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naryPr>
                        <m:sub>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𝑗</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m:t>
                          </m:r>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𝑖</m:t>
                          </m:r>
                        </m:sub>
                        <m:sup>
                          <m:r>
                            <a:rPr kumimoji="0" lang="ja-JP" altLang="ar-AE"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t>𝑛</m:t>
                          </m:r>
                        </m:sup>
                        <m:e>
                          <m:limLow>
                            <m:limLowPr>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limLowPr>
                            <m:e>
                              <m:groupChr>
                                <m:groupChrPr>
                                  <m:chr m:val="⏟"/>
                                  <m:ctrlPr>
                                    <a:rPr kumimoji="0" lang="en-US" altLang="ja-JP" sz="1500" b="0" i="1" u="none" strike="noStrike" kern="1200" cap="none" spc="100" normalizeH="0" baseline="0" noProof="0" smtClean="0">
                                      <a:ln>
                                        <a:noFill/>
                                      </a:ln>
                                      <a:solidFill>
                                        <a:sysClr val="windowText" lastClr="000000"/>
                                      </a:solidFill>
                                      <a:effectLst/>
                                      <a:uLnTx/>
                                      <a:uFillTx/>
                                      <a:latin typeface="Cambria Math" panose="02040503050406030204" pitchFamily="18" charset="0"/>
                                      <a:ea typeface="+mn-ea"/>
                                      <a:cs typeface="+mn-cs"/>
                                    </a:rPr>
                                  </m:ctrlPr>
                                </m:groupChrPr>
                                <m:e>
                                  <m:sSub>
                                    <m:sSubPr>
                                      <m:ctrlPr>
                                        <a:rPr kumimoji="0" lang="ar-AE" altLang="ja-JP" sz="1500" i="1" spc="100">
                                          <a:solidFill>
                                            <a:srgbClr val="00D17D">
                                              <a:lumMod val="75000"/>
                                            </a:srgbClr>
                                          </a:solidFill>
                                          <a:latin typeface="Cambria Math" panose="02040503050406030204" pitchFamily="18" charset="0"/>
                                        </a:rPr>
                                      </m:ctrlPr>
                                    </m:sSubPr>
                                    <m:e>
                                      <m:r>
                                        <a:rPr kumimoji="0" lang="ja-JP" altLang="ar-AE" sz="1500" i="1" spc="100">
                                          <a:solidFill>
                                            <a:srgbClr val="00D17D">
                                              <a:lumMod val="75000"/>
                                            </a:srgbClr>
                                          </a:solidFill>
                                          <a:latin typeface="Cambria Math" panose="02040503050406030204" pitchFamily="18" charset="0"/>
                                        </a:rPr>
                                        <m:t>𝑇</m:t>
                                      </m:r>
                                    </m:e>
                                    <m:sub>
                                      <m:r>
                                        <a:rPr kumimoji="0" lang="en-US" altLang="ja-JP" sz="1500" b="0" i="1" spc="100" smtClean="0">
                                          <a:solidFill>
                                            <a:srgbClr val="00D17D">
                                              <a:lumMod val="75000"/>
                                            </a:srgbClr>
                                          </a:solidFill>
                                          <a:latin typeface="Cambria Math" panose="02040503050406030204" pitchFamily="18" charset="0"/>
                                        </a:rPr>
                                        <m:t>𝑖𝑗</m:t>
                                      </m:r>
                                    </m:sub>
                                  </m:sSub>
                                  <m:d>
                                    <m:dPr>
                                      <m:ctrlPr>
                                        <a:rPr kumimoji="0" lang="ar-AE" altLang="ja-JP" sz="1500" i="1" spc="100">
                                          <a:solidFill>
                                            <a:srgbClr val="00D17D">
                                              <a:lumMod val="75000"/>
                                            </a:srgbClr>
                                          </a:solidFill>
                                          <a:latin typeface="Cambria Math" panose="02040503050406030204" pitchFamily="18" charset="0"/>
                                        </a:rPr>
                                      </m:ctrlPr>
                                    </m:dPr>
                                    <m:e>
                                      <m:r>
                                        <a:rPr kumimoji="0" lang="ja-JP" altLang="ar-AE" sz="1500" i="1" spc="100">
                                          <a:solidFill>
                                            <a:srgbClr val="00D17D">
                                              <a:lumMod val="75000"/>
                                            </a:srgbClr>
                                          </a:solidFill>
                                          <a:latin typeface="Cambria Math" panose="02040503050406030204" pitchFamily="18" charset="0"/>
                                        </a:rPr>
                                        <m:t>𝑎</m:t>
                                      </m:r>
                                    </m:e>
                                  </m:d>
                                  <m:sSub>
                                    <m:sSubPr>
                                      <m:ctrlPr>
                                        <a:rPr kumimoji="0" lang="ar-AE" altLang="ja-JP" sz="1500" i="1" spc="100">
                                          <a:solidFill>
                                            <a:srgbClr val="C00000"/>
                                          </a:solidFill>
                                          <a:latin typeface="Cambria Math" panose="02040503050406030204" pitchFamily="18" charset="0"/>
                                        </a:rPr>
                                      </m:ctrlPr>
                                    </m:sSubPr>
                                    <m:e>
                                      <m:r>
                                        <a:rPr kumimoji="0" lang="ja-JP" altLang="ar-AE" sz="1500" i="1" spc="100">
                                          <a:solidFill>
                                            <a:srgbClr val="C00000"/>
                                          </a:solidFill>
                                          <a:latin typeface="Cambria Math" panose="02040503050406030204" pitchFamily="18" charset="0"/>
                                        </a:rPr>
                                        <m:t>𝑠</m:t>
                                      </m:r>
                                    </m:e>
                                    <m:sub>
                                      <m:r>
                                        <a:rPr kumimoji="0" lang="en-US" altLang="ja-JP" sz="1500" b="0" i="1" spc="100" smtClean="0">
                                          <a:solidFill>
                                            <a:srgbClr val="C00000"/>
                                          </a:solidFill>
                                          <a:latin typeface="Cambria Math" panose="02040503050406030204" pitchFamily="18" charset="0"/>
                                        </a:rPr>
                                        <m:t>𝑗</m:t>
                                      </m:r>
                                    </m:sub>
                                  </m:sSub>
                                  <m:d>
                                    <m:dPr>
                                      <m:ctrlPr>
                                        <a:rPr kumimoji="0" lang="ar-AE" altLang="ja-JP" sz="1500" i="1" spc="100">
                                          <a:solidFill>
                                            <a:srgbClr val="C00000"/>
                                          </a:solidFill>
                                          <a:latin typeface="Cambria Math" panose="02040503050406030204" pitchFamily="18" charset="0"/>
                                        </a:rPr>
                                      </m:ctrlPr>
                                    </m:dPr>
                                    <m:e>
                                      <m:r>
                                        <a:rPr kumimoji="0" lang="ja-JP" altLang="ar-AE" sz="1500" i="1" spc="100">
                                          <a:solidFill>
                                            <a:srgbClr val="C00000"/>
                                          </a:solidFill>
                                          <a:latin typeface="Cambria Math" panose="02040503050406030204" pitchFamily="18" charset="0"/>
                                        </a:rPr>
                                        <m:t>𝑎</m:t>
                                      </m:r>
                                    </m:e>
                                  </m:d>
                                  <m:sSub>
                                    <m:sSubPr>
                                      <m:ctrlPr>
                                        <a:rPr kumimoji="0" lang="ar-AE" altLang="ja-JP" sz="1500" i="1" spc="100">
                                          <a:solidFill>
                                            <a:sysClr val="windowText" lastClr="000000"/>
                                          </a:solidFill>
                                          <a:latin typeface="Cambria Math" panose="02040503050406030204" pitchFamily="18" charset="0"/>
                                        </a:rPr>
                                      </m:ctrlPr>
                                    </m:sSubPr>
                                    <m:e>
                                      <m:r>
                                        <a:rPr kumimoji="0" lang="ja-JP" altLang="ar-AE" sz="1500" i="1" spc="100">
                                          <a:solidFill>
                                            <a:sysClr val="windowText" lastClr="000000"/>
                                          </a:solidFill>
                                          <a:latin typeface="Cambria Math" panose="02040503050406030204" pitchFamily="18" charset="0"/>
                                        </a:rPr>
                                        <m:t>𝑃</m:t>
                                      </m:r>
                                    </m:e>
                                    <m:sub>
                                      <m:r>
                                        <a:rPr kumimoji="0" lang="ja-JP" altLang="ar-AE" sz="1500" i="1" spc="100">
                                          <a:solidFill>
                                            <a:sysClr val="windowText" lastClr="000000"/>
                                          </a:solidFill>
                                          <a:latin typeface="Cambria Math" panose="02040503050406030204" pitchFamily="18" charset="0"/>
                                        </a:rPr>
                                        <m:t>𝑡</m:t>
                                      </m:r>
                                    </m:sub>
                                  </m:sSub>
                                  <m:d>
                                    <m:dPr>
                                      <m:ctrlPr>
                                        <a:rPr kumimoji="0" lang="ar-AE" altLang="ja-JP" sz="1500" i="1" spc="100">
                                          <a:solidFill>
                                            <a:sysClr val="windowText" lastClr="000000"/>
                                          </a:solidFill>
                                          <a:latin typeface="Cambria Math" panose="02040503050406030204" pitchFamily="18" charset="0"/>
                                        </a:rPr>
                                      </m:ctrlPr>
                                    </m:dPr>
                                    <m:e>
                                      <m:r>
                                        <a:rPr kumimoji="0" lang="ja-JP" altLang="ar-AE" sz="1500" i="1" spc="100">
                                          <a:solidFill>
                                            <a:sysClr val="windowText" lastClr="000000"/>
                                          </a:solidFill>
                                          <a:latin typeface="Cambria Math" panose="02040503050406030204" pitchFamily="18" charset="0"/>
                                        </a:rPr>
                                        <m:t>𝑎</m:t>
                                      </m:r>
                                      <m:r>
                                        <a:rPr kumimoji="0" lang="ar-AE" altLang="ja-JP" sz="1500" i="1" spc="100">
                                          <a:solidFill>
                                            <a:sysClr val="windowText" lastClr="000000"/>
                                          </a:solidFill>
                                          <a:latin typeface="Cambria Math" panose="02040503050406030204" pitchFamily="18" charset="0"/>
                                        </a:rPr>
                                        <m:t>,</m:t>
                                      </m:r>
                                      <m:r>
                                        <a:rPr kumimoji="0" lang="ja-JP" altLang="ar-AE" sz="1500" i="1" spc="100">
                                          <a:solidFill>
                                            <a:sysClr val="windowText" lastClr="000000"/>
                                          </a:solidFill>
                                          <a:latin typeface="Cambria Math" panose="02040503050406030204" pitchFamily="18" charset="0"/>
                                        </a:rPr>
                                        <m:t>𝑗</m:t>
                                      </m:r>
                                    </m:e>
                                  </m:d>
                                </m:e>
                              </m:groupChr>
                            </m:e>
                            <m:lim>
                              <m:r>
                                <a:rPr kumimoji="0" lang="ja-JP" altLang="en-US" sz="1500" i="1" spc="100">
                                  <a:solidFill>
                                    <a:sysClr val="windowText" lastClr="000000"/>
                                  </a:solidFill>
                                  <a:latin typeface="Cambria Math" panose="02040503050406030204" pitchFamily="18" charset="0"/>
                                </a:rPr>
                                <m:t>流入</m:t>
                              </m:r>
                              <m:r>
                                <a:rPr kumimoji="0" lang="ja-JP" altLang="en-US" sz="1500" i="1" spc="100" smtClean="0">
                                  <a:solidFill>
                                    <a:sysClr val="windowText" lastClr="000000"/>
                                  </a:solidFill>
                                  <a:latin typeface="Cambria Math" panose="02040503050406030204" pitchFamily="18" charset="0"/>
                                </a:rPr>
                                <m:t>項</m:t>
                              </m:r>
                            </m:lim>
                          </m:limLow>
                        </m:e>
                      </m:nary>
                    </m:oMath>
                  </m:oMathPara>
                </a14:m>
                <a:endParaRPr kumimoji="0" lang="ar-AE" altLang="ja-JP" sz="1500" b="0" i="1"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Arial" panose="020B0604020202020204" pitchFamily="34" charset="0"/>
                </a:endParaRPr>
              </a:p>
              <a:p>
                <a:endParaRPr lang="ja-JP" altLang="en-US" dirty="0"/>
              </a:p>
            </p:txBody>
          </p:sp>
        </mc:Choice>
        <mc:Fallback xmlns="">
          <p:sp>
            <p:nvSpPr>
              <p:cNvPr id="7" name="テキスト プレースホルダー 6">
                <a:extLst>
                  <a:ext uri="{FF2B5EF4-FFF2-40B4-BE49-F238E27FC236}">
                    <a16:creationId xmlns:a16="http://schemas.microsoft.com/office/drawing/2014/main" id="{550E43F1-5D64-245D-1941-A2270ABFBF1B}"/>
                  </a:ext>
                </a:extLst>
              </p:cNvPr>
              <p:cNvSpPr>
                <a:spLocks noGrp="1" noRot="1" noChangeAspect="1" noMove="1" noResize="1" noEditPoints="1" noAdjustHandles="1" noChangeArrowheads="1" noChangeShapeType="1" noTextEdit="1"/>
              </p:cNvSpPr>
              <p:nvPr>
                <p:ph type="body" sz="half" idx="2"/>
              </p:nvPr>
            </p:nvSpPr>
            <p:spPr>
              <a:xfrm>
                <a:off x="650240" y="2057400"/>
                <a:ext cx="5740400" cy="3811588"/>
              </a:xfrm>
              <a:blipFill>
                <a:blip r:embed="rId2"/>
                <a:stretch>
                  <a:fillRect l="-425" t="-320"/>
                </a:stretch>
              </a:blipFill>
            </p:spPr>
            <p:txBody>
              <a:bodyPr/>
              <a:lstStyle/>
              <a:p>
                <a:r>
                  <a:rPr lang="ja-JP" altLang="en-US">
                    <a:noFill/>
                  </a:rPr>
                  <a:t> </a:t>
                </a:r>
              </a:p>
            </p:txBody>
          </p:sp>
        </mc:Fallback>
      </mc:AlternateContent>
      <p:pic>
        <p:nvPicPr>
          <p:cNvPr id="10" name="Picture 2" descr="ソース画像を表示">
            <a:extLst>
              <a:ext uri="{FF2B5EF4-FFF2-40B4-BE49-F238E27FC236}">
                <a16:creationId xmlns:a16="http://schemas.microsoft.com/office/drawing/2014/main" id="{0E33ACA7-07E9-5AA6-80B9-5CA707880937}"/>
              </a:ext>
            </a:extLst>
          </p:cNvPr>
          <p:cNvPicPr>
            <a:picLocks noChangeAspect="1" noChangeArrowheads="1"/>
          </p:cNvPicPr>
          <p:nvPr/>
        </p:nvPicPr>
        <p:blipFill>
          <a:blip r:embed="rId3">
            <a:duotone>
              <a:prstClr val="black"/>
              <a:srgbClr val="00BAC8">
                <a:tint val="45000"/>
                <a:satMod val="400000"/>
              </a:srgbClr>
            </a:duotone>
            <a:extLst>
              <a:ext uri="{28A0092B-C50C-407E-A947-70E740481C1C}">
                <a14:useLocalDpi xmlns:a14="http://schemas.microsoft.com/office/drawing/2010/main" val="0"/>
              </a:ext>
            </a:extLst>
          </a:blip>
          <a:stretch>
            <a:fillRect/>
          </a:stretch>
        </p:blipFill>
        <p:spPr bwMode="auto">
          <a:xfrm>
            <a:off x="5670192" y="870463"/>
            <a:ext cx="4990587" cy="4990587"/>
          </a:xfrm>
          <a:prstGeom prst="rect">
            <a:avLst/>
          </a:prstGeom>
          <a:noFill/>
          <a:extLst>
            <a:ext uri="{909E8E84-426E-40DD-AFC4-6F175D3DCCD1}">
              <a14:hiddenFill xmlns:a14="http://schemas.microsoft.com/office/drawing/2010/main">
                <a:solidFill>
                  <a:srgbClr val="FFFFFF"/>
                </a:solidFill>
              </a14:hiddenFill>
            </a:ext>
          </a:extLst>
        </p:spPr>
      </p:pic>
      <p:sp>
        <p:nvSpPr>
          <p:cNvPr id="11" name="矢印: 左カーブ 10">
            <a:extLst>
              <a:ext uri="{FF2B5EF4-FFF2-40B4-BE49-F238E27FC236}">
                <a16:creationId xmlns:a16="http://schemas.microsoft.com/office/drawing/2014/main" id="{9991CBA1-65EA-0AC7-51B9-09D68556DAD1}"/>
              </a:ext>
            </a:extLst>
          </p:cNvPr>
          <p:cNvSpPr/>
          <p:nvPr/>
        </p:nvSpPr>
        <p:spPr>
          <a:xfrm rot="1330925">
            <a:off x="9316328" y="1861502"/>
            <a:ext cx="532738" cy="1782683"/>
          </a:xfrm>
          <a:prstGeom prst="curvedLeftArrow">
            <a:avLst>
              <a:gd name="adj1" fmla="val 30617"/>
              <a:gd name="adj2" fmla="val 50000"/>
              <a:gd name="adj3" fmla="val 49676"/>
            </a:avLst>
          </a:prstGeom>
          <a:solidFill>
            <a:srgbClr val="00BAC8"/>
          </a:solidFill>
          <a:ln w="12700" cap="flat" cmpd="sng" algn="ctr">
            <a:solidFill>
              <a:srgbClr val="00BA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a:ea typeface="+mn-ea"/>
              <a:cs typeface="+mn-cs"/>
            </a:endParaRPr>
          </a:p>
        </p:txBody>
      </p:sp>
      <p:sp>
        <p:nvSpPr>
          <p:cNvPr id="12" name="矢印: 左カーブ 11">
            <a:extLst>
              <a:ext uri="{FF2B5EF4-FFF2-40B4-BE49-F238E27FC236}">
                <a16:creationId xmlns:a16="http://schemas.microsoft.com/office/drawing/2014/main" id="{5DD91642-CD1A-4A68-4052-CDEBD25AF45E}"/>
              </a:ext>
            </a:extLst>
          </p:cNvPr>
          <p:cNvSpPr/>
          <p:nvPr/>
        </p:nvSpPr>
        <p:spPr>
          <a:xfrm rot="12141211">
            <a:off x="7556302" y="1738174"/>
            <a:ext cx="644055" cy="2341835"/>
          </a:xfrm>
          <a:prstGeom prst="curvedLeftArrow">
            <a:avLst/>
          </a:prstGeom>
          <a:solidFill>
            <a:srgbClr val="00BAC8"/>
          </a:solidFill>
          <a:ln w="12700" cap="flat" cmpd="sng" algn="ctr">
            <a:solidFill>
              <a:srgbClr val="00BA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a:ea typeface="+mn-ea"/>
              <a:cs typeface="+mn-cs"/>
            </a:endParaRPr>
          </a:p>
        </p:txBody>
      </p:sp>
      <p:pic>
        <p:nvPicPr>
          <p:cNvPr id="13" name="グラフィックス 12" descr="女性の集団 単色塗りつぶし">
            <a:extLst>
              <a:ext uri="{FF2B5EF4-FFF2-40B4-BE49-F238E27FC236}">
                <a16:creationId xmlns:a16="http://schemas.microsoft.com/office/drawing/2014/main" id="{6C0B8F28-8824-B066-50DD-8DD2F310E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8081" y="3473099"/>
            <a:ext cx="914400" cy="914400"/>
          </a:xfrm>
          <a:prstGeom prst="rect">
            <a:avLst/>
          </a:prstGeom>
        </p:spPr>
      </p:pic>
      <p:pic>
        <p:nvPicPr>
          <p:cNvPr id="14" name="グラフィックス 13" descr="女性 単色塗りつぶし">
            <a:extLst>
              <a:ext uri="{FF2B5EF4-FFF2-40B4-BE49-F238E27FC236}">
                <a16:creationId xmlns:a16="http://schemas.microsoft.com/office/drawing/2014/main" id="{BB5A5D00-ED0D-D93A-FC82-0515C207A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0436" y="1000024"/>
            <a:ext cx="770227" cy="770227"/>
          </a:xfrm>
          <a:prstGeom prst="rect">
            <a:avLst/>
          </a:prstGeom>
        </p:spPr>
      </p:pic>
      <p:sp>
        <p:nvSpPr>
          <p:cNvPr id="15" name="矢印: 右 14">
            <a:extLst>
              <a:ext uri="{FF2B5EF4-FFF2-40B4-BE49-F238E27FC236}">
                <a16:creationId xmlns:a16="http://schemas.microsoft.com/office/drawing/2014/main" id="{E9E37CC1-0FA4-D591-782A-DF26DF998968}"/>
              </a:ext>
            </a:extLst>
          </p:cNvPr>
          <p:cNvSpPr/>
          <p:nvPr/>
        </p:nvSpPr>
        <p:spPr>
          <a:xfrm>
            <a:off x="9790706" y="1232820"/>
            <a:ext cx="526774" cy="537431"/>
          </a:xfrm>
          <a:prstGeom prst="rightArrow">
            <a:avLst/>
          </a:prstGeom>
          <a:gradFill flip="none" rotWithShape="1">
            <a:gsLst>
              <a:gs pos="0">
                <a:srgbClr val="00BAC8">
                  <a:lumMod val="5000"/>
                  <a:lumOff val="95000"/>
                </a:srgbClr>
              </a:gs>
              <a:gs pos="74000">
                <a:srgbClr val="00BAC8">
                  <a:lumMod val="45000"/>
                  <a:lumOff val="55000"/>
                </a:srgbClr>
              </a:gs>
              <a:gs pos="83000">
                <a:srgbClr val="00BAC8">
                  <a:lumMod val="45000"/>
                  <a:lumOff val="55000"/>
                </a:srgbClr>
              </a:gs>
              <a:gs pos="100000">
                <a:srgbClr val="00BAC8">
                  <a:lumMod val="30000"/>
                  <a:lumOff val="70000"/>
                </a:srgbClr>
              </a:gs>
            </a:gsLst>
            <a:lin ang="198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a:ea typeface="+mn-ea"/>
              <a:cs typeface="+mn-cs"/>
            </a:endParaRPr>
          </a:p>
        </p:txBody>
      </p:sp>
      <p:pic>
        <p:nvPicPr>
          <p:cNvPr id="16" name="グラフィックス 15" descr="がい骨 枠線">
            <a:extLst>
              <a:ext uri="{FF2B5EF4-FFF2-40B4-BE49-F238E27FC236}">
                <a16:creationId xmlns:a16="http://schemas.microsoft.com/office/drawing/2014/main" id="{9EDC5087-C8B4-1661-4077-B04268287D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0143" y="1087551"/>
            <a:ext cx="770227" cy="770227"/>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F38816D-78A9-76EA-2BE3-EB536CBFEFD6}"/>
                  </a:ext>
                </a:extLst>
              </p:cNvPr>
              <p:cNvSpPr txBox="1"/>
              <p:nvPr/>
            </p:nvSpPr>
            <p:spPr>
              <a:xfrm>
                <a:off x="9861605" y="2532013"/>
                <a:ext cx="1294075" cy="6633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i="1">
                          <a:solidFill>
                            <a:prstClr val="black"/>
                          </a:solidFill>
                          <a:latin typeface="Cambria Math" panose="02040503050406030204" pitchFamily="18" charset="0"/>
                        </a:rPr>
                        <m:t>流出率</m:t>
                      </m:r>
                      <m:r>
                        <a:rPr lang="ja-JP" altLang="en-US" i="1">
                          <a:solidFill>
                            <a:prstClr val="black"/>
                          </a:solidFill>
                          <a:latin typeface="Cambria Math" panose="02040503050406030204" pitchFamily="18" charset="0"/>
                        </a:rPr>
                        <m:t>：</m:t>
                      </m:r>
                      <m:sSub>
                        <m:sSubPr>
                          <m:ctrlPr>
                            <a:rPr lang="en-US" altLang="ja-JP" i="1">
                              <a:solidFill>
                                <a:srgbClr val="00D17D">
                                  <a:lumMod val="75000"/>
                                </a:srgbClr>
                              </a:solidFill>
                              <a:latin typeface="Cambria Math" panose="02040503050406030204" pitchFamily="18" charset="0"/>
                            </a:rPr>
                          </m:ctrlPr>
                        </m:sSubPr>
                        <m:e>
                          <m:r>
                            <a:rPr lang="en-US" altLang="ja-JP">
                              <a:solidFill>
                                <a:srgbClr val="00D17D">
                                  <a:lumMod val="75000"/>
                                </a:srgbClr>
                              </a:solidFill>
                              <a:latin typeface="Cambria Math" panose="02040503050406030204" pitchFamily="18" charset="0"/>
                            </a:rPr>
                            <m:t>𝑇</m:t>
                          </m:r>
                        </m:e>
                        <m:sub>
                          <m:r>
                            <a:rPr lang="en-US" altLang="ja-JP" i="1">
                              <a:solidFill>
                                <a:srgbClr val="00D17D">
                                  <a:lumMod val="75000"/>
                                </a:srgbClr>
                              </a:solidFill>
                              <a:latin typeface="Cambria Math" panose="02040503050406030204" pitchFamily="18" charset="0"/>
                            </a:rPr>
                            <m:t>𝑗</m:t>
                          </m:r>
                          <m:r>
                            <a:rPr lang="en-US" altLang="ja-JP">
                              <a:solidFill>
                                <a:srgbClr val="00D17D">
                                  <a:lumMod val="75000"/>
                                </a:srgbClr>
                              </a:solidFill>
                              <a:latin typeface="Cambria Math" panose="02040503050406030204" pitchFamily="18" charset="0"/>
                            </a:rPr>
                            <m:t>𝑖</m:t>
                          </m:r>
                        </m:sub>
                      </m:sSub>
                      <m:d>
                        <m:dPr>
                          <m:ctrlPr>
                            <a:rPr lang="en-US" altLang="ja-JP" i="1">
                              <a:solidFill>
                                <a:srgbClr val="00D17D">
                                  <a:lumMod val="75000"/>
                                </a:srgbClr>
                              </a:solidFill>
                              <a:latin typeface="Cambria Math" panose="02040503050406030204" pitchFamily="18" charset="0"/>
                            </a:rPr>
                          </m:ctrlPr>
                        </m:dPr>
                        <m:e>
                          <m:r>
                            <a:rPr lang="en-US" altLang="ja-JP">
                              <a:solidFill>
                                <a:srgbClr val="00D17D">
                                  <a:lumMod val="75000"/>
                                </a:srgbClr>
                              </a:solidFill>
                              <a:latin typeface="Cambria Math" panose="02040503050406030204" pitchFamily="18" charset="0"/>
                            </a:rPr>
                            <m:t>𝑎</m:t>
                          </m:r>
                        </m:e>
                      </m:d>
                      <m:r>
                        <a:rPr lang="en-US" altLang="ja-JP" i="1">
                          <a:solidFill>
                            <a:srgbClr val="00D17D">
                              <a:lumMod val="75000"/>
                            </a:srgbClr>
                          </a:solidFill>
                          <a:latin typeface="Cambria Math" panose="02040503050406030204" pitchFamily="18" charset="0"/>
                        </a:rPr>
                        <m:t>≥</m:t>
                      </m:r>
                      <m:r>
                        <a:rPr lang="en-US" altLang="ja-JP" i="1">
                          <a:solidFill>
                            <a:srgbClr val="00D17D">
                              <a:lumMod val="75000"/>
                            </a:srgbClr>
                          </a:solidFill>
                          <a:latin typeface="Cambria Math" panose="02040503050406030204" pitchFamily="18" charset="0"/>
                        </a:rPr>
                        <m:t>0</m:t>
                      </m:r>
                    </m:oMath>
                  </m:oMathPara>
                </a14:m>
                <a:endParaRPr lang="ja-JP" altLang="en-US" dirty="0">
                  <a:solidFill>
                    <a:prstClr val="black"/>
                  </a:solidFill>
                  <a:latin typeface="Meiryo"/>
                </a:endParaRPr>
              </a:p>
            </p:txBody>
          </p:sp>
        </mc:Choice>
        <mc:Fallback xmlns="">
          <p:sp>
            <p:nvSpPr>
              <p:cNvPr id="17" name="テキスト ボックス 16">
                <a:extLst>
                  <a:ext uri="{FF2B5EF4-FFF2-40B4-BE49-F238E27FC236}">
                    <a16:creationId xmlns:a16="http://schemas.microsoft.com/office/drawing/2014/main" id="{8F38816D-78A9-76EA-2BE3-EB536CBFEFD6}"/>
                  </a:ext>
                </a:extLst>
              </p:cNvPr>
              <p:cNvSpPr txBox="1">
                <a:spLocks noRot="1" noChangeAspect="1" noMove="1" noResize="1" noEditPoints="1" noAdjustHandles="1" noChangeArrowheads="1" noChangeShapeType="1" noTextEdit="1"/>
              </p:cNvSpPr>
              <p:nvPr/>
            </p:nvSpPr>
            <p:spPr>
              <a:xfrm>
                <a:off x="9861605" y="2532013"/>
                <a:ext cx="1294075" cy="663387"/>
              </a:xfrm>
              <a:prstGeom prst="rect">
                <a:avLst/>
              </a:prstGeom>
              <a:blipFill>
                <a:blip r:embed="rId10"/>
                <a:stretch>
                  <a:fillRect l="-943" b="-55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C00BB3C4-CF02-1442-75D9-78D61ABFB270}"/>
                  </a:ext>
                </a:extLst>
              </p:cNvPr>
              <p:cNvSpPr txBox="1"/>
              <p:nvPr/>
            </p:nvSpPr>
            <p:spPr>
              <a:xfrm>
                <a:off x="6144574" y="2628336"/>
                <a:ext cx="1486305" cy="663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i="1">
                          <a:solidFill>
                            <a:prstClr val="black"/>
                          </a:solidFill>
                          <a:latin typeface="Cambria Math" panose="02040503050406030204" pitchFamily="18" charset="0"/>
                        </a:rPr>
                        <m:t>流入率</m:t>
                      </m:r>
                      <m:r>
                        <a:rPr lang="ja-JP" altLang="en-US" i="1">
                          <a:solidFill>
                            <a:srgbClr val="794DFF">
                              <a:lumMod val="75000"/>
                            </a:srgbClr>
                          </a:solidFill>
                          <a:latin typeface="Cambria Math" panose="02040503050406030204" pitchFamily="18" charset="0"/>
                        </a:rPr>
                        <m:t>：</m:t>
                      </m:r>
                      <m:sSub>
                        <m:sSubPr>
                          <m:ctrlPr>
                            <a:rPr kumimoji="0" lang="ar-AE" altLang="ja-JP" i="1" spc="100">
                              <a:solidFill>
                                <a:srgbClr val="00D17D">
                                  <a:lumMod val="75000"/>
                                </a:srgbClr>
                              </a:solidFill>
                              <a:latin typeface="Cambria Math" panose="02040503050406030204" pitchFamily="18" charset="0"/>
                            </a:rPr>
                          </m:ctrlPr>
                        </m:sSubPr>
                        <m:e>
                          <m:r>
                            <a:rPr kumimoji="0" lang="ja-JP" altLang="ar-AE" i="1" spc="100">
                              <a:solidFill>
                                <a:srgbClr val="00D17D">
                                  <a:lumMod val="75000"/>
                                </a:srgbClr>
                              </a:solidFill>
                              <a:latin typeface="Cambria Math" panose="02040503050406030204" pitchFamily="18" charset="0"/>
                            </a:rPr>
                            <m:t>𝑇</m:t>
                          </m:r>
                        </m:e>
                        <m:sub>
                          <m:r>
                            <a:rPr kumimoji="0" lang="en-US" altLang="ja-JP" i="1" spc="100">
                              <a:solidFill>
                                <a:srgbClr val="00D17D">
                                  <a:lumMod val="75000"/>
                                </a:srgbClr>
                              </a:solidFill>
                              <a:latin typeface="Cambria Math" panose="02040503050406030204" pitchFamily="18" charset="0"/>
                            </a:rPr>
                            <m:t>𝑖𝑗</m:t>
                          </m:r>
                        </m:sub>
                      </m:sSub>
                      <m:d>
                        <m:dPr>
                          <m:ctrlPr>
                            <a:rPr kumimoji="0" lang="ar-AE" altLang="ja-JP" i="1" spc="100">
                              <a:solidFill>
                                <a:srgbClr val="00D17D">
                                  <a:lumMod val="75000"/>
                                </a:srgbClr>
                              </a:solidFill>
                              <a:latin typeface="Cambria Math" panose="02040503050406030204" pitchFamily="18" charset="0"/>
                            </a:rPr>
                          </m:ctrlPr>
                        </m:dPr>
                        <m:e>
                          <m:r>
                            <a:rPr kumimoji="0" lang="ja-JP" altLang="ar-AE" i="1" spc="100">
                              <a:solidFill>
                                <a:srgbClr val="00D17D">
                                  <a:lumMod val="75000"/>
                                </a:srgbClr>
                              </a:solidFill>
                              <a:latin typeface="Cambria Math" panose="02040503050406030204" pitchFamily="18" charset="0"/>
                            </a:rPr>
                            <m:t>𝑎</m:t>
                          </m:r>
                        </m:e>
                      </m:d>
                    </m:oMath>
                  </m:oMathPara>
                </a14:m>
                <a:endParaRPr lang="ja-JP" altLang="en-US" dirty="0">
                  <a:solidFill>
                    <a:prstClr val="black"/>
                  </a:solidFill>
                  <a:latin typeface="Meiryo"/>
                </a:endParaRPr>
              </a:p>
            </p:txBody>
          </p:sp>
        </mc:Choice>
        <mc:Fallback xmlns="">
          <p:sp>
            <p:nvSpPr>
              <p:cNvPr id="18" name="テキスト ボックス 17">
                <a:extLst>
                  <a:ext uri="{FF2B5EF4-FFF2-40B4-BE49-F238E27FC236}">
                    <a16:creationId xmlns:a16="http://schemas.microsoft.com/office/drawing/2014/main" id="{C00BB3C4-CF02-1442-75D9-78D61ABFB270}"/>
                  </a:ext>
                </a:extLst>
              </p:cNvPr>
              <p:cNvSpPr txBox="1">
                <a:spLocks noRot="1" noChangeAspect="1" noMove="1" noResize="1" noEditPoints="1" noAdjustHandles="1" noChangeArrowheads="1" noChangeShapeType="1" noTextEdit="1"/>
              </p:cNvSpPr>
              <p:nvPr/>
            </p:nvSpPr>
            <p:spPr>
              <a:xfrm>
                <a:off x="6144574" y="2628336"/>
                <a:ext cx="1486305" cy="663771"/>
              </a:xfrm>
              <a:prstGeom prst="rect">
                <a:avLst/>
              </a:prstGeom>
              <a:blipFill>
                <a:blip r:embed="rId11"/>
                <a:stretch>
                  <a:fillRect l="-820" b="-55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C0274C0-CE43-FE25-21E5-0AC25865C06A}"/>
                  </a:ext>
                </a:extLst>
              </p:cNvPr>
              <p:cNvSpPr txBox="1"/>
              <p:nvPr/>
            </p:nvSpPr>
            <p:spPr>
              <a:xfrm>
                <a:off x="9215549" y="1072028"/>
                <a:ext cx="1614726"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死亡</m:t>
                      </m:r>
                      <m:r>
                        <a:rPr lang="ja-JP" altLang="en-US" i="1">
                          <a:latin typeface="Cambria Math" panose="02040503050406030204" pitchFamily="18" charset="0"/>
                        </a:rPr>
                        <m:t>率</m:t>
                      </m:r>
                      <m:r>
                        <a:rPr lang="ja-JP" altLang="en-US" i="1" smtClean="0">
                          <a:latin typeface="Cambria Math" panose="02040503050406030204" pitchFamily="18" charset="0"/>
                        </a:rPr>
                        <m:t>：</m:t>
                      </m:r>
                    </m:oMath>
                  </m:oMathPara>
                </a14:m>
                <a:endParaRPr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b="0" i="1" smtClean="0">
                          <a:solidFill>
                            <a:schemeClr val="tx1"/>
                          </a:solidFill>
                          <a:latin typeface="Cambria Math" panose="02040503050406030204" pitchFamily="18" charset="0"/>
                        </a:rPr>
                        <m:t>1</m:t>
                      </m:r>
                      <m:r>
                        <a:rPr lang="en-US" altLang="ja-JP" b="0" i="1" smtClean="0">
                          <a:solidFill>
                            <a:schemeClr val="tx1"/>
                          </a:solidFill>
                          <a:latin typeface="Cambria Math" panose="02040503050406030204" pitchFamily="18" charset="0"/>
                        </a:rPr>
                        <m:t>−</m:t>
                      </m:r>
                      <m:sSub>
                        <m:sSubPr>
                          <m:ctrlPr>
                            <a:rPr lang="en-US" altLang="ja-JP" b="0" i="1" smtClean="0">
                              <a:solidFill>
                                <a:srgbClr val="C00000"/>
                              </a:solidFill>
                              <a:latin typeface="Cambria Math" panose="02040503050406030204" pitchFamily="18" charset="0"/>
                            </a:rPr>
                          </m:ctrlPr>
                        </m:sSubPr>
                        <m:e>
                          <m:r>
                            <a:rPr lang="en-US" altLang="ja-JP" b="0" i="1" smtClean="0">
                              <a:solidFill>
                                <a:srgbClr val="C00000"/>
                              </a:solidFill>
                              <a:latin typeface="Cambria Math" panose="02040503050406030204" pitchFamily="18" charset="0"/>
                            </a:rPr>
                            <m:t>𝑠</m:t>
                          </m:r>
                        </m:e>
                        <m:sub>
                          <m:r>
                            <a:rPr lang="en-US" altLang="ja-JP" b="0" i="1" smtClean="0">
                              <a:solidFill>
                                <a:srgbClr val="C00000"/>
                              </a:solidFill>
                              <a:latin typeface="Cambria Math" panose="02040503050406030204" pitchFamily="18" charset="0"/>
                            </a:rPr>
                            <m:t>𝑖</m:t>
                          </m:r>
                        </m:sub>
                      </m:sSub>
                      <m:d>
                        <m:dPr>
                          <m:ctrlPr>
                            <a:rPr lang="en-US" altLang="ja-JP" b="0" i="1" smtClean="0">
                              <a:solidFill>
                                <a:srgbClr val="C00000"/>
                              </a:solidFill>
                              <a:latin typeface="Cambria Math" panose="02040503050406030204" pitchFamily="18" charset="0"/>
                            </a:rPr>
                          </m:ctrlPr>
                        </m:dPr>
                        <m:e>
                          <m:r>
                            <a:rPr lang="en-US" altLang="ja-JP" b="0" i="1" smtClean="0">
                              <a:solidFill>
                                <a:srgbClr val="C00000"/>
                              </a:solidFill>
                              <a:latin typeface="Cambria Math" panose="02040503050406030204" pitchFamily="18" charset="0"/>
                            </a:rPr>
                            <m:t>𝑎</m:t>
                          </m:r>
                        </m:e>
                      </m:d>
                    </m:oMath>
                  </m:oMathPara>
                </a14:m>
                <a:endParaRPr lang="ja-JP" altLang="en-US" dirty="0"/>
              </a:p>
            </p:txBody>
          </p:sp>
        </mc:Choice>
        <mc:Fallback xmlns="">
          <p:sp>
            <p:nvSpPr>
              <p:cNvPr id="19" name="テキスト ボックス 18">
                <a:extLst>
                  <a:ext uri="{FF2B5EF4-FFF2-40B4-BE49-F238E27FC236}">
                    <a16:creationId xmlns:a16="http://schemas.microsoft.com/office/drawing/2014/main" id="{2C0274C0-CE43-FE25-21E5-0AC25865C06A}"/>
                  </a:ext>
                </a:extLst>
              </p:cNvPr>
              <p:cNvSpPr txBox="1">
                <a:spLocks noRot="1" noChangeAspect="1" noMove="1" noResize="1" noEditPoints="1" noAdjustHandles="1" noChangeArrowheads="1" noChangeShapeType="1" noTextEdit="1"/>
              </p:cNvSpPr>
              <p:nvPr/>
            </p:nvSpPr>
            <p:spPr>
              <a:xfrm>
                <a:off x="9215549" y="1072028"/>
                <a:ext cx="1614726" cy="64633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A7C753D1-337E-6387-BA73-1C04AEDC2B41}"/>
                  </a:ext>
                </a:extLst>
              </p:cNvPr>
              <p:cNvSpPr txBox="1"/>
              <p:nvPr/>
            </p:nvSpPr>
            <p:spPr>
              <a:xfrm>
                <a:off x="1710598" y="5011445"/>
                <a:ext cx="2190615" cy="13893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1400" i="1" smtClean="0">
                          <a:solidFill>
                            <a:srgbClr val="C00000"/>
                          </a:solidFill>
                          <a:latin typeface="Cambria Math" panose="02040503050406030204" pitchFamily="18" charset="0"/>
                        </a:rPr>
                        <m:t>生存率</m:t>
                      </m:r>
                      <m:r>
                        <a:rPr lang="ja-JP" altLang="en-US" sz="1400" i="1">
                          <a:solidFill>
                            <a:srgbClr val="C00000"/>
                          </a:solidFill>
                          <a:latin typeface="Cambria Math" panose="02040503050406030204" pitchFamily="18" charset="0"/>
                        </a:rPr>
                        <m:t>：</m:t>
                      </m:r>
                      <m:sSub>
                        <m:sSubPr>
                          <m:ctrlPr>
                            <a:rPr lang="en-US" altLang="ja-JP" sz="1400" i="1">
                              <a:solidFill>
                                <a:srgbClr val="C00000"/>
                              </a:solidFill>
                              <a:latin typeface="Cambria Math" panose="02040503050406030204" pitchFamily="18" charset="0"/>
                            </a:rPr>
                          </m:ctrlPr>
                        </m:sSubPr>
                        <m:e>
                          <m:r>
                            <a:rPr lang="en-US" altLang="ja-JP" sz="1400" i="1">
                              <a:solidFill>
                                <a:srgbClr val="C00000"/>
                              </a:solidFill>
                              <a:latin typeface="Cambria Math" panose="02040503050406030204" pitchFamily="18" charset="0"/>
                            </a:rPr>
                            <m:t>0</m:t>
                          </m:r>
                          <m:r>
                            <a:rPr lang="en-US" altLang="ja-JP" sz="1400" i="1">
                              <a:solidFill>
                                <a:srgbClr val="C00000"/>
                              </a:solidFill>
                              <a:latin typeface="Cambria Math" panose="02040503050406030204" pitchFamily="18" charset="0"/>
                            </a:rPr>
                            <m:t>≤</m:t>
                          </m:r>
                          <m:r>
                            <a:rPr lang="en-US" altLang="ja-JP" sz="1400" i="1">
                              <a:solidFill>
                                <a:srgbClr val="C00000"/>
                              </a:solidFill>
                              <a:latin typeface="Cambria Math" panose="02040503050406030204" pitchFamily="18" charset="0"/>
                            </a:rPr>
                            <m:t>𝑠</m:t>
                          </m:r>
                        </m:e>
                        <m:sub>
                          <m:r>
                            <a:rPr lang="en-US" altLang="ja-JP" sz="1400" i="1">
                              <a:solidFill>
                                <a:srgbClr val="C00000"/>
                              </a:solidFill>
                              <a:latin typeface="Cambria Math" panose="02040503050406030204" pitchFamily="18" charset="0"/>
                            </a:rPr>
                            <m:t>𝑖</m:t>
                          </m:r>
                        </m:sub>
                      </m:sSub>
                      <m:d>
                        <m:dPr>
                          <m:ctrlPr>
                            <a:rPr lang="en-US" altLang="ja-JP" sz="1400" i="1">
                              <a:solidFill>
                                <a:srgbClr val="C00000"/>
                              </a:solidFill>
                              <a:latin typeface="Cambria Math" panose="02040503050406030204" pitchFamily="18" charset="0"/>
                            </a:rPr>
                          </m:ctrlPr>
                        </m:dPr>
                        <m:e>
                          <m:r>
                            <a:rPr lang="en-US" altLang="ja-JP" sz="1400" i="1">
                              <a:solidFill>
                                <a:srgbClr val="C00000"/>
                              </a:solidFill>
                              <a:latin typeface="Cambria Math" panose="02040503050406030204" pitchFamily="18" charset="0"/>
                            </a:rPr>
                            <m:t>𝑎</m:t>
                          </m:r>
                        </m:e>
                      </m:d>
                      <m:r>
                        <a:rPr lang="en-US" altLang="ja-JP" sz="1400" i="1">
                          <a:solidFill>
                            <a:srgbClr val="C00000"/>
                          </a:solidFill>
                          <a:latin typeface="Cambria Math" panose="02040503050406030204" pitchFamily="18" charset="0"/>
                        </a:rPr>
                        <m:t>≤</m:t>
                      </m:r>
                      <m:r>
                        <a:rPr lang="en-US" altLang="ja-JP" sz="1400" i="1">
                          <a:solidFill>
                            <a:srgbClr val="C00000"/>
                          </a:solidFill>
                          <a:latin typeface="Cambria Math" panose="02040503050406030204" pitchFamily="18" charset="0"/>
                        </a:rPr>
                        <m:t>1</m:t>
                      </m:r>
                      <m:r>
                        <a:rPr lang="en-US" altLang="ja-JP" sz="1400" i="1">
                          <a:solidFill>
                            <a:srgbClr val="C00000"/>
                          </a:solidFill>
                          <a:latin typeface="Cambria Math" panose="02040503050406030204" pitchFamily="18" charset="0"/>
                        </a:rPr>
                        <m:t> </m:t>
                      </m:r>
                    </m:oMath>
                  </m:oMathPara>
                </a14:m>
                <a:endParaRPr lang="en-US" altLang="ja-JP" sz="1400" i="1" dirty="0">
                  <a:solidFill>
                    <a:srgbClr val="C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ja-JP" altLang="en-US" sz="1400" i="1" dirty="0" smtClean="0">
                          <a:solidFill>
                            <a:srgbClr val="00B050"/>
                          </a:solidFill>
                          <a:latin typeface="Cambria Math" panose="02040503050406030204" pitchFamily="18" charset="0"/>
                        </a:rPr>
                        <m:t>移住確率</m:t>
                      </m:r>
                      <m:r>
                        <a:rPr lang="en-US" altLang="ja-JP" sz="1400" b="0" i="1" dirty="0" smtClean="0">
                          <a:solidFill>
                            <a:srgbClr val="00B050"/>
                          </a:solidFill>
                          <a:latin typeface="Cambria Math" panose="02040503050406030204" pitchFamily="18" charset="0"/>
                        </a:rPr>
                        <m:t>:</m:t>
                      </m:r>
                      <m:nary>
                        <m:naryPr>
                          <m:chr m:val="∑"/>
                          <m:ctrlPr>
                            <a:rPr lang="en-US" altLang="ja-JP" sz="1400" i="1">
                              <a:solidFill>
                                <a:srgbClr val="00D17D">
                                  <a:lumMod val="75000"/>
                                </a:srgbClr>
                              </a:solidFill>
                              <a:latin typeface="Cambria Math" panose="02040503050406030204" pitchFamily="18" charset="0"/>
                            </a:rPr>
                          </m:ctrlPr>
                        </m:naryPr>
                        <m:sub>
                          <m:r>
                            <a:rPr lang="en-US" altLang="ja-JP" sz="1400" i="1">
                              <a:solidFill>
                                <a:srgbClr val="00D17D">
                                  <a:lumMod val="75000"/>
                                </a:srgbClr>
                              </a:solidFill>
                              <a:latin typeface="Cambria Math" panose="02040503050406030204" pitchFamily="18" charset="0"/>
                            </a:rPr>
                            <m:t>𝑖</m:t>
                          </m:r>
                          <m:r>
                            <a:rPr lang="en-US" altLang="ja-JP" sz="1400" i="1">
                              <a:solidFill>
                                <a:srgbClr val="00D17D">
                                  <a:lumMod val="75000"/>
                                </a:srgbClr>
                              </a:solidFill>
                              <a:latin typeface="Cambria Math" panose="02040503050406030204" pitchFamily="18" charset="0"/>
                            </a:rPr>
                            <m:t>=</m:t>
                          </m:r>
                          <m:r>
                            <a:rPr lang="en-US" altLang="ja-JP" sz="1400" i="1">
                              <a:solidFill>
                                <a:srgbClr val="00D17D">
                                  <a:lumMod val="75000"/>
                                </a:srgbClr>
                              </a:solidFill>
                              <a:latin typeface="Cambria Math" panose="02040503050406030204" pitchFamily="18" charset="0"/>
                            </a:rPr>
                            <m:t>1</m:t>
                          </m:r>
                        </m:sub>
                        <m:sup>
                          <m:r>
                            <a:rPr lang="en-US" altLang="ja-JP" sz="1400" i="1">
                              <a:solidFill>
                                <a:srgbClr val="00D17D">
                                  <a:lumMod val="75000"/>
                                </a:srgbClr>
                              </a:solidFill>
                              <a:latin typeface="Cambria Math" panose="02040503050406030204" pitchFamily="18" charset="0"/>
                            </a:rPr>
                            <m:t>𝑛</m:t>
                          </m:r>
                        </m:sup>
                        <m:e>
                          <m:sSub>
                            <m:sSubPr>
                              <m:ctrlPr>
                                <a:rPr lang="en-US" altLang="ja-JP" sz="1400" i="1">
                                  <a:solidFill>
                                    <a:srgbClr val="00D17D">
                                      <a:lumMod val="75000"/>
                                    </a:srgbClr>
                                  </a:solidFill>
                                  <a:latin typeface="Cambria Math" panose="02040503050406030204" pitchFamily="18" charset="0"/>
                                </a:rPr>
                              </m:ctrlPr>
                            </m:sSubPr>
                            <m:e>
                              <m:r>
                                <a:rPr lang="en-US" altLang="ja-JP" sz="1400">
                                  <a:solidFill>
                                    <a:srgbClr val="00D17D">
                                      <a:lumMod val="75000"/>
                                    </a:srgbClr>
                                  </a:solidFill>
                                  <a:latin typeface="Cambria Math" panose="02040503050406030204" pitchFamily="18" charset="0"/>
                                </a:rPr>
                                <m:t>𝑇</m:t>
                              </m:r>
                            </m:e>
                            <m:sub>
                              <m:r>
                                <a:rPr lang="en-US" altLang="ja-JP" sz="1400" i="1">
                                  <a:solidFill>
                                    <a:srgbClr val="00D17D">
                                      <a:lumMod val="75000"/>
                                    </a:srgbClr>
                                  </a:solidFill>
                                  <a:latin typeface="Cambria Math" panose="02040503050406030204" pitchFamily="18" charset="0"/>
                                </a:rPr>
                                <m:t>𝑖𝑗</m:t>
                              </m:r>
                            </m:sub>
                          </m:sSub>
                          <m:d>
                            <m:dPr>
                              <m:ctrlPr>
                                <a:rPr lang="en-US" altLang="ja-JP" sz="1400" i="1">
                                  <a:solidFill>
                                    <a:srgbClr val="00D17D">
                                      <a:lumMod val="75000"/>
                                    </a:srgbClr>
                                  </a:solidFill>
                                  <a:latin typeface="Cambria Math" panose="02040503050406030204" pitchFamily="18" charset="0"/>
                                </a:rPr>
                              </m:ctrlPr>
                            </m:dPr>
                            <m:e>
                              <m:r>
                                <a:rPr lang="en-US" altLang="ja-JP" sz="1400">
                                  <a:solidFill>
                                    <a:srgbClr val="00D17D">
                                      <a:lumMod val="75000"/>
                                    </a:srgbClr>
                                  </a:solidFill>
                                  <a:latin typeface="Cambria Math" panose="02040503050406030204" pitchFamily="18" charset="0"/>
                                </a:rPr>
                                <m:t>𝑎</m:t>
                              </m:r>
                            </m:e>
                          </m:d>
                        </m:e>
                      </m:nary>
                      <m:r>
                        <a:rPr lang="en-US" altLang="ja-JP" sz="1400" i="1">
                          <a:solidFill>
                            <a:srgbClr val="00D17D">
                              <a:lumMod val="75000"/>
                            </a:srgbClr>
                          </a:solidFill>
                          <a:latin typeface="Cambria Math" panose="02040503050406030204" pitchFamily="18" charset="0"/>
                        </a:rPr>
                        <m:t>=</m:t>
                      </m:r>
                      <m:r>
                        <a:rPr lang="en-US" altLang="ja-JP" sz="1400" i="1">
                          <a:solidFill>
                            <a:srgbClr val="00D17D">
                              <a:lumMod val="75000"/>
                            </a:srgbClr>
                          </a:solidFill>
                          <a:latin typeface="Cambria Math" panose="02040503050406030204" pitchFamily="18" charset="0"/>
                        </a:rPr>
                        <m:t>1</m:t>
                      </m:r>
                    </m:oMath>
                  </m:oMathPara>
                </a14:m>
                <a:endParaRPr lang="en-US" altLang="ja-JP" sz="1400" dirty="0">
                  <a:solidFill>
                    <a:prstClr val="black"/>
                  </a:solidFill>
                  <a:latin typeface="Meiryo"/>
                </a:endParaRPr>
              </a:p>
              <a:p>
                <a:endParaRPr lang="en-US" altLang="ja-JP" sz="1400" dirty="0">
                  <a:solidFill>
                    <a:prstClr val="black"/>
                  </a:solidFill>
                  <a:latin typeface="Meiryo"/>
                </a:endParaRPr>
              </a:p>
              <a:p>
                <a:endParaRPr lang="ja-JP" altLang="en-US" dirty="0">
                  <a:solidFill>
                    <a:prstClr val="black"/>
                  </a:solidFill>
                  <a:latin typeface="Meiryo"/>
                </a:endParaRPr>
              </a:p>
            </p:txBody>
          </p:sp>
        </mc:Choice>
        <mc:Fallback xmlns="">
          <p:sp>
            <p:nvSpPr>
              <p:cNvPr id="21" name="テキスト ボックス 20">
                <a:extLst>
                  <a:ext uri="{FF2B5EF4-FFF2-40B4-BE49-F238E27FC236}">
                    <a16:creationId xmlns:a16="http://schemas.microsoft.com/office/drawing/2014/main" id="{A7C753D1-337E-6387-BA73-1C04AEDC2B41}"/>
                  </a:ext>
                </a:extLst>
              </p:cNvPr>
              <p:cNvSpPr txBox="1">
                <a:spLocks noRot="1" noChangeAspect="1" noMove="1" noResize="1" noEditPoints="1" noAdjustHandles="1" noChangeArrowheads="1" noChangeShapeType="1" noTextEdit="1"/>
              </p:cNvSpPr>
              <p:nvPr/>
            </p:nvSpPr>
            <p:spPr>
              <a:xfrm>
                <a:off x="1710598" y="5011445"/>
                <a:ext cx="2190615" cy="1389355"/>
              </a:xfrm>
              <a:prstGeom prst="rect">
                <a:avLst/>
              </a:prstGeom>
              <a:blipFill>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6558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AD923C3-C98A-6DE7-5657-5A0CE946CD23}"/>
              </a:ext>
            </a:extLst>
          </p:cNvPr>
          <p:cNvSpPr>
            <a:spLocks noGrp="1"/>
          </p:cNvSpPr>
          <p:nvPr>
            <p:ph type="title"/>
          </p:nvPr>
        </p:nvSpPr>
        <p:spPr/>
        <p:txBody>
          <a:bodyPr/>
          <a:lstStyle/>
          <a:p>
            <a:r>
              <a:rPr lang="ja-JP" altLang="en-US" dirty="0"/>
              <a:t>人口移動・死亡過程の数理モデル②</a:t>
            </a:r>
          </a:p>
        </p:txBody>
      </p:sp>
      <mc:AlternateContent xmlns:mc="http://schemas.openxmlformats.org/markup-compatibility/2006" xmlns:a14="http://schemas.microsoft.com/office/drawing/2010/main">
        <mc:Choice Requires="a14">
          <p:sp>
            <p:nvSpPr>
              <p:cNvPr id="7" name="テキスト プレースホルダー 6">
                <a:extLst>
                  <a:ext uri="{FF2B5EF4-FFF2-40B4-BE49-F238E27FC236}">
                    <a16:creationId xmlns:a16="http://schemas.microsoft.com/office/drawing/2014/main" id="{550E43F1-5D64-245D-1941-A2270ABFBF1B}"/>
                  </a:ext>
                </a:extLst>
              </p:cNvPr>
              <p:cNvSpPr>
                <a:spLocks noGrp="1"/>
              </p:cNvSpPr>
              <p:nvPr>
                <p:ph type="body" sz="half" idx="2"/>
              </p:nvPr>
            </p:nvSpPr>
            <p:spPr>
              <a:xfrm>
                <a:off x="650240" y="2057400"/>
                <a:ext cx="5740400" cy="3811588"/>
              </a:xfrm>
            </p:spPr>
            <p:txBody>
              <a:bodyPr/>
              <a:lstStyle/>
              <a:p>
                <a:pPr marL="0" marR="0" lvl="0" indent="-228600" algn="l" defTabSz="914400" rtl="0" eaLnBrk="1" fontAlgn="auto" latinLnBrk="0" hangingPunct="1">
                  <a:lnSpc>
                    <a:spcPct val="110000"/>
                  </a:lnSpc>
                  <a:spcBef>
                    <a:spcPts val="1000"/>
                  </a:spcBef>
                  <a:spcAft>
                    <a:spcPts val="0"/>
                  </a:spcAft>
                  <a:buClr>
                    <a:srgbClr val="203040"/>
                  </a:buClr>
                  <a:buSzTx/>
                  <a:buFont typeface="Arial" panose="020B0604020202020204" pitchFamily="34" charset="0"/>
                  <a:buChar char="•"/>
                  <a:tabLst/>
                  <a:defRPr/>
                </a:pPr>
                <a:r>
                  <a:rPr kumimoji="0" lang="ja-JP" altLang="en-US" sz="1500" b="0"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mn-cs"/>
                  </a:rPr>
                  <a:t>以下の変数変換によって方程式をより簡略化する．</a:t>
                </a:r>
                <a:endParaRPr kumimoji="0" lang="ja-JP" altLang="en-US" sz="1500" b="0" u="none" strike="noStrike" kern="1200" cap="none" spc="10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cs typeface="+mn-cs"/>
                </a:endParaRPr>
              </a:p>
              <a:p>
                <a:pPr lvl="0">
                  <a:lnSpc>
                    <a:spcPct val="110000"/>
                  </a:lnSpc>
                  <a:buClr>
                    <a:srgbClr val="203040"/>
                  </a:buClr>
                  <a:defRPr/>
                </a:pPr>
                <a14:m>
                  <m:oMathPara xmlns:m="http://schemas.openxmlformats.org/officeDocument/2006/math">
                    <m:oMathParaPr>
                      <m:jc m:val="centerGroup"/>
                    </m:oMathParaPr>
                    <m:oMath xmlns:m="http://schemas.openxmlformats.org/officeDocument/2006/math">
                      <m:sSub>
                        <m:sSubPr>
                          <m:ctrlP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ctrlPr>
                        </m:sSubPr>
                        <m:e>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rPr>
                            <m:t>𝑘</m:t>
                          </m:r>
                        </m:e>
                        <m:sub>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rPr>
                            <m:t>𝑖𝑗</m:t>
                          </m:r>
                        </m:sub>
                      </m:sSub>
                      <m:d>
                        <m:dPr>
                          <m:ctrlPr>
                            <a:rPr kumimoji="1" lang="en-US" altLang="ja-JP" b="0" i="1" u="none" strike="noStrike" kern="1200" cap="none" spc="0" normalizeH="0" baseline="0" noProof="0">
                              <a:ln>
                                <a:noFill/>
                              </a:ln>
                              <a:solidFill>
                                <a:srgbClr val="794DFF">
                                  <a:lumMod val="75000"/>
                                </a:srgbClr>
                              </a:solidFill>
                              <a:effectLst/>
                              <a:uLnTx/>
                              <a:uFillTx/>
                              <a:latin typeface="Cambria Math" panose="02040503050406030204" pitchFamily="18" charset="0"/>
                            </a:rPr>
                          </m:ctrlPr>
                        </m:dPr>
                        <m:e>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rPr>
                            <m:t>𝑎</m:t>
                          </m:r>
                        </m:e>
                      </m:d>
                      <m:r>
                        <a:rPr kumimoji="1" lang="en-US" altLang="ja-JP" b="0" i="0" u="none" strike="noStrike" kern="1200" cap="none" spc="0" normalizeH="0" baseline="0" noProof="0" smtClean="0">
                          <a:ln>
                            <a:noFill/>
                          </a:ln>
                          <a:solidFill>
                            <a:prstClr val="black"/>
                          </a:solidFill>
                          <a:effectLst/>
                          <a:uLnTx/>
                          <a:uFillTx/>
                          <a:latin typeface="Cambria Math" panose="02040503050406030204" pitchFamily="18" charset="0"/>
                        </a:rPr>
                        <m:t>≔</m:t>
                      </m:r>
                      <m:d>
                        <m:dPr>
                          <m:begChr m:val="{"/>
                          <m:endChr m:val=""/>
                          <m:ctrlP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ctrlPr>
                        </m:dPr>
                        <m:e>
                          <m:m>
                            <m:mPr>
                              <m:mcs>
                                <m:mc>
                                  <m:mcPr>
                                    <m:count m:val="2"/>
                                    <m:mcJc m:val="center"/>
                                  </m:mcPr>
                                </m:mc>
                              </m:mcs>
                              <m:ctrlP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ctrlPr>
                            </m:mPr>
                            <m:mr>
                              <m:e>
                                <m:sSub>
                                  <m:sSubPr>
                                    <m:ctrlP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ctrlPr>
                                  </m:sSubPr>
                                  <m:e>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𝑇</m:t>
                                    </m:r>
                                  </m:e>
                                  <m:sub>
                                    <m:r>
                                      <a:rPr kumimoji="0" lang="en-US" altLang="ja-JP" b="0" i="1" u="none" strike="noStrike" kern="1200" cap="none" spc="100" normalizeH="0" baseline="0" noProof="0" smtClean="0">
                                        <a:ln>
                                          <a:noFill/>
                                        </a:ln>
                                        <a:solidFill>
                                          <a:srgbClr val="00D17D">
                                            <a:lumMod val="75000"/>
                                          </a:srgbClr>
                                        </a:solidFill>
                                        <a:effectLst/>
                                        <a:uLnTx/>
                                        <a:uFillTx/>
                                        <a:latin typeface="Cambria Math" panose="02040503050406030204" pitchFamily="18" charset="0"/>
                                      </a:rPr>
                                      <m:t>𝑖</m:t>
                                    </m:r>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𝑗</m:t>
                                    </m:r>
                                  </m:sub>
                                </m:sSub>
                                <m:d>
                                  <m:dPr>
                                    <m:ctrlP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ctrlPr>
                                  </m:dPr>
                                  <m:e>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𝑎</m:t>
                                    </m:r>
                                  </m:e>
                                </m:d>
                                <m:sSub>
                                  <m:sSubPr>
                                    <m:ctrlP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ctrlPr>
                                  </m:sSubPr>
                                  <m:e>
                                    <m: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t>𝑠</m:t>
                                    </m:r>
                                  </m:e>
                                  <m:sub>
                                    <m:r>
                                      <a:rPr kumimoji="0" lang="en-US" altLang="ja-JP" b="0" i="1" u="none" strike="noStrike" kern="1200" cap="none" spc="100" normalizeH="0" baseline="0" noProof="0" smtClean="0">
                                        <a:ln>
                                          <a:noFill/>
                                        </a:ln>
                                        <a:solidFill>
                                          <a:srgbClr val="C00000"/>
                                        </a:solidFill>
                                        <a:effectLst/>
                                        <a:uLnTx/>
                                        <a:uFillTx/>
                                        <a:latin typeface="Cambria Math" panose="02040503050406030204" pitchFamily="18" charset="0"/>
                                      </a:rPr>
                                      <m:t>𝑗</m:t>
                                    </m:r>
                                  </m:sub>
                                </m:sSub>
                                <m:d>
                                  <m:dPr>
                                    <m:ctrlP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ctrlPr>
                                  </m:dPr>
                                  <m:e>
                                    <m: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t>𝑎</m:t>
                                    </m:r>
                                  </m:e>
                                </m:d>
                              </m:e>
                              <m:e>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𝑖</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𝑗</m:t>
                                </m:r>
                              </m:e>
                            </m:mr>
                            <m:mr>
                              <m:e>
                                <m:d>
                                  <m:dPr>
                                    <m:ctrlP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1</m:t>
                                    </m:r>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m:t>
                                    </m:r>
                                    <m:nary>
                                      <m:naryPr>
                                        <m:chr m:val="∑"/>
                                        <m:ctrlP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𝑖</m:t>
                                        </m:r>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𝑗</m:t>
                                        </m:r>
                                      </m:sub>
                                      <m:sup>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rPr>
                                          <m:t>𝑛</m:t>
                                        </m:r>
                                      </m:sup>
                                      <m:e>
                                        <m:sSub>
                                          <m:sSubPr>
                                            <m:ctrlP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ctrlPr>
                                          </m:sSubPr>
                                          <m:e>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𝑇</m:t>
                                            </m:r>
                                          </m:e>
                                          <m:sub>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𝑖𝑗</m:t>
                                            </m:r>
                                          </m:sub>
                                        </m:sSub>
                                        <m:d>
                                          <m:dPr>
                                            <m:ctrlP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ctrlPr>
                                          </m:dPr>
                                          <m:e>
                                            <m:r>
                                              <a:rPr kumimoji="0" lang="en-US" altLang="ja-JP" b="0" i="1" u="none" strike="noStrike" kern="1200" cap="none" spc="100" normalizeH="0" baseline="0" noProof="0">
                                                <a:ln>
                                                  <a:noFill/>
                                                </a:ln>
                                                <a:solidFill>
                                                  <a:srgbClr val="00D17D">
                                                    <a:lumMod val="75000"/>
                                                  </a:srgbClr>
                                                </a:solidFill>
                                                <a:effectLst/>
                                                <a:uLnTx/>
                                                <a:uFillTx/>
                                                <a:latin typeface="Cambria Math" panose="02040503050406030204" pitchFamily="18" charset="0"/>
                                              </a:rPr>
                                              <m:t>𝑎</m:t>
                                            </m:r>
                                          </m:e>
                                        </m:d>
                                      </m:e>
                                    </m:nary>
                                  </m:e>
                                </m:d>
                                <m:sSub>
                                  <m:sSubPr>
                                    <m:ctrlP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ctrlPr>
                                  </m:sSubPr>
                                  <m:e>
                                    <m: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t>𝑠</m:t>
                                    </m:r>
                                  </m:e>
                                  <m:sub>
                                    <m: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t>𝑗</m:t>
                                    </m:r>
                                  </m:sub>
                                </m:sSub>
                                <m:d>
                                  <m:dPr>
                                    <m:ctrlP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ctrlPr>
                                  </m:dPr>
                                  <m:e>
                                    <m:r>
                                      <a:rPr kumimoji="0" lang="en-US" altLang="ja-JP" b="0" i="1" u="none" strike="noStrike" kern="1200" cap="none" spc="100" normalizeH="0" baseline="0" noProof="0">
                                        <a:ln>
                                          <a:noFill/>
                                        </a:ln>
                                        <a:solidFill>
                                          <a:srgbClr val="C00000"/>
                                        </a:solidFill>
                                        <a:effectLst/>
                                        <a:uLnTx/>
                                        <a:uFillTx/>
                                        <a:latin typeface="Cambria Math" panose="02040503050406030204" pitchFamily="18" charset="0"/>
                                      </a:rPr>
                                      <m:t>𝑎</m:t>
                                    </m:r>
                                  </m:e>
                                </m:d>
                              </m:e>
                              <m:e>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𝑖</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rPr>
                                  <m:t>𝑗</m:t>
                                </m:r>
                              </m:e>
                            </m:mr>
                          </m:m>
                        </m:e>
                      </m:d>
                    </m:oMath>
                  </m:oMathPara>
                </a14:m>
                <a:endParaRPr kumimoji="0" lang="ar-AE" altLang="ja-JP" b="0" i="1" u="none" strike="noStrike" kern="1200" cap="none" spc="100" normalizeH="0" baseline="0" noProof="0" dirty="0">
                  <a:ln>
                    <a:noFill/>
                  </a:ln>
                  <a:solidFill>
                    <a:sysClr val="windowText" lastClr="000000"/>
                  </a:solidFill>
                  <a:effectLst/>
                  <a:uLnTx/>
                  <a:uFillTx/>
                  <a:latin typeface="Meiryo"/>
                  <a:ea typeface="游ゴシック" panose="020B0400000000000000" pitchFamily="50" charset="-128"/>
                  <a:cs typeface="Arial" panose="020B0604020202020204" pitchFamily="34" charset="0"/>
                </a:endParaRPr>
              </a:p>
              <a:p>
                <a:endParaRPr lang="ja-JP" altLang="en-US" dirty="0"/>
              </a:p>
            </p:txBody>
          </p:sp>
        </mc:Choice>
        <mc:Fallback xmlns="">
          <p:sp>
            <p:nvSpPr>
              <p:cNvPr id="7" name="テキスト プレースホルダー 6">
                <a:extLst>
                  <a:ext uri="{FF2B5EF4-FFF2-40B4-BE49-F238E27FC236}">
                    <a16:creationId xmlns:a16="http://schemas.microsoft.com/office/drawing/2014/main" id="{550E43F1-5D64-245D-1941-A2270ABFBF1B}"/>
                  </a:ext>
                </a:extLst>
              </p:cNvPr>
              <p:cNvSpPr>
                <a:spLocks noGrp="1" noRot="1" noChangeAspect="1" noMove="1" noResize="1" noEditPoints="1" noAdjustHandles="1" noChangeArrowheads="1" noChangeShapeType="1" noTextEdit="1"/>
              </p:cNvSpPr>
              <p:nvPr>
                <p:ph type="body" sz="half" idx="2"/>
              </p:nvPr>
            </p:nvSpPr>
            <p:spPr>
              <a:xfrm>
                <a:off x="650240" y="2057400"/>
                <a:ext cx="5740400" cy="3811588"/>
              </a:xfrm>
              <a:blipFill>
                <a:blip r:embed="rId2"/>
                <a:stretch>
                  <a:fillRect l="-319" t="-160"/>
                </a:stretch>
              </a:blipFill>
            </p:spPr>
            <p:txBody>
              <a:bodyPr/>
              <a:lstStyle/>
              <a:p>
                <a:r>
                  <a:rPr lang="ja-JP" altLang="en-US">
                    <a:noFill/>
                  </a:rPr>
                  <a:t> </a:t>
                </a:r>
              </a:p>
            </p:txBody>
          </p:sp>
        </mc:Fallback>
      </mc:AlternateContent>
      <p:pic>
        <p:nvPicPr>
          <p:cNvPr id="10" name="Picture 2" descr="ソース画像を表示">
            <a:extLst>
              <a:ext uri="{FF2B5EF4-FFF2-40B4-BE49-F238E27FC236}">
                <a16:creationId xmlns:a16="http://schemas.microsoft.com/office/drawing/2014/main" id="{0E33ACA7-07E9-5AA6-80B9-5CA707880937}"/>
              </a:ext>
            </a:extLst>
          </p:cNvPr>
          <p:cNvPicPr>
            <a:picLocks noChangeAspect="1" noChangeArrowheads="1"/>
          </p:cNvPicPr>
          <p:nvPr/>
        </p:nvPicPr>
        <p:blipFill>
          <a:blip r:embed="rId3">
            <a:duotone>
              <a:prstClr val="black"/>
              <a:srgbClr val="00BAC8">
                <a:tint val="45000"/>
                <a:satMod val="400000"/>
              </a:srgbClr>
            </a:duotone>
            <a:extLst>
              <a:ext uri="{28A0092B-C50C-407E-A947-70E740481C1C}">
                <a14:useLocalDpi xmlns:a14="http://schemas.microsoft.com/office/drawing/2010/main" val="0"/>
              </a:ext>
            </a:extLst>
          </a:blip>
          <a:stretch>
            <a:fillRect/>
          </a:stretch>
        </p:blipFill>
        <p:spPr bwMode="auto">
          <a:xfrm>
            <a:off x="5670192" y="870463"/>
            <a:ext cx="4990587" cy="4990587"/>
          </a:xfrm>
          <a:prstGeom prst="rect">
            <a:avLst/>
          </a:prstGeom>
          <a:noFill/>
          <a:extLst>
            <a:ext uri="{909E8E84-426E-40DD-AFC4-6F175D3DCCD1}">
              <a14:hiddenFill xmlns:a14="http://schemas.microsoft.com/office/drawing/2010/main">
                <a:solidFill>
                  <a:srgbClr val="FFFFFF"/>
                </a:solidFill>
              </a14:hiddenFill>
            </a:ext>
          </a:extLst>
        </p:spPr>
      </p:pic>
      <p:sp>
        <p:nvSpPr>
          <p:cNvPr id="11" name="矢印: 左カーブ 10">
            <a:extLst>
              <a:ext uri="{FF2B5EF4-FFF2-40B4-BE49-F238E27FC236}">
                <a16:creationId xmlns:a16="http://schemas.microsoft.com/office/drawing/2014/main" id="{9991CBA1-65EA-0AC7-51B9-09D68556DAD1}"/>
              </a:ext>
            </a:extLst>
          </p:cNvPr>
          <p:cNvSpPr/>
          <p:nvPr/>
        </p:nvSpPr>
        <p:spPr>
          <a:xfrm rot="1330925">
            <a:off x="9316328" y="1861502"/>
            <a:ext cx="532738" cy="1782683"/>
          </a:xfrm>
          <a:prstGeom prst="curvedLeftArrow">
            <a:avLst>
              <a:gd name="adj1" fmla="val 30617"/>
              <a:gd name="adj2" fmla="val 50000"/>
              <a:gd name="adj3" fmla="val 49676"/>
            </a:avLst>
          </a:prstGeom>
          <a:solidFill>
            <a:srgbClr val="00BAC8"/>
          </a:solidFill>
          <a:ln w="12700" cap="flat" cmpd="sng" algn="ctr">
            <a:solidFill>
              <a:srgbClr val="00BAC8">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a:ea typeface="游ゴシック" panose="020B0400000000000000" pitchFamily="50" charset="-128"/>
              <a:cs typeface="+mn-cs"/>
            </a:endParaRPr>
          </a:p>
        </p:txBody>
      </p:sp>
      <p:sp>
        <p:nvSpPr>
          <p:cNvPr id="12" name="矢印: 左カーブ 11">
            <a:extLst>
              <a:ext uri="{FF2B5EF4-FFF2-40B4-BE49-F238E27FC236}">
                <a16:creationId xmlns:a16="http://schemas.microsoft.com/office/drawing/2014/main" id="{5DD91642-CD1A-4A68-4052-CDEBD25AF45E}"/>
              </a:ext>
            </a:extLst>
          </p:cNvPr>
          <p:cNvSpPr/>
          <p:nvPr/>
        </p:nvSpPr>
        <p:spPr>
          <a:xfrm rot="12141211">
            <a:off x="7556302" y="1738174"/>
            <a:ext cx="644055" cy="2341835"/>
          </a:xfrm>
          <a:prstGeom prst="curvedLeftArrow">
            <a:avLst/>
          </a:prstGeom>
          <a:solidFill>
            <a:srgbClr val="00BAC8"/>
          </a:solidFill>
          <a:ln w="12700" cap="flat" cmpd="sng" algn="ctr">
            <a:solidFill>
              <a:srgbClr val="00BAC8">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a:ea typeface="游ゴシック" panose="020B0400000000000000" pitchFamily="50" charset="-128"/>
              <a:cs typeface="+mn-cs"/>
            </a:endParaRPr>
          </a:p>
        </p:txBody>
      </p:sp>
      <p:pic>
        <p:nvPicPr>
          <p:cNvPr id="13" name="グラフィックス 12" descr="女性の集団 単色塗りつぶし">
            <a:extLst>
              <a:ext uri="{FF2B5EF4-FFF2-40B4-BE49-F238E27FC236}">
                <a16:creationId xmlns:a16="http://schemas.microsoft.com/office/drawing/2014/main" id="{6C0B8F28-8824-B066-50DD-8DD2F310E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8081" y="3473099"/>
            <a:ext cx="914400" cy="914400"/>
          </a:xfrm>
          <a:prstGeom prst="rect">
            <a:avLst/>
          </a:prstGeom>
        </p:spPr>
      </p:pic>
      <p:pic>
        <p:nvPicPr>
          <p:cNvPr id="14" name="グラフィックス 13" descr="女性 単色塗りつぶし">
            <a:extLst>
              <a:ext uri="{FF2B5EF4-FFF2-40B4-BE49-F238E27FC236}">
                <a16:creationId xmlns:a16="http://schemas.microsoft.com/office/drawing/2014/main" id="{BB5A5D00-ED0D-D93A-FC82-0515C207A8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0436" y="1000024"/>
            <a:ext cx="770227" cy="770227"/>
          </a:xfrm>
          <a:prstGeom prst="rect">
            <a:avLst/>
          </a:prstGeom>
        </p:spPr>
      </p:pic>
      <p:sp>
        <p:nvSpPr>
          <p:cNvPr id="15" name="矢印: 右 14">
            <a:extLst>
              <a:ext uri="{FF2B5EF4-FFF2-40B4-BE49-F238E27FC236}">
                <a16:creationId xmlns:a16="http://schemas.microsoft.com/office/drawing/2014/main" id="{E9E37CC1-0FA4-D591-782A-DF26DF998968}"/>
              </a:ext>
            </a:extLst>
          </p:cNvPr>
          <p:cNvSpPr/>
          <p:nvPr/>
        </p:nvSpPr>
        <p:spPr>
          <a:xfrm>
            <a:off x="9790706" y="1232820"/>
            <a:ext cx="526774" cy="537431"/>
          </a:xfrm>
          <a:prstGeom prst="rightArrow">
            <a:avLst/>
          </a:prstGeom>
          <a:gradFill flip="none" rotWithShape="1">
            <a:gsLst>
              <a:gs pos="0">
                <a:srgbClr val="00BAC8">
                  <a:lumMod val="5000"/>
                  <a:lumOff val="95000"/>
                </a:srgbClr>
              </a:gs>
              <a:gs pos="74000">
                <a:srgbClr val="00BAC8">
                  <a:lumMod val="45000"/>
                  <a:lumOff val="55000"/>
                </a:srgbClr>
              </a:gs>
              <a:gs pos="83000">
                <a:srgbClr val="00BAC8">
                  <a:lumMod val="45000"/>
                  <a:lumOff val="55000"/>
                </a:srgbClr>
              </a:gs>
              <a:gs pos="100000">
                <a:srgbClr val="00BAC8">
                  <a:lumMod val="30000"/>
                  <a:lumOff val="70000"/>
                </a:srgbClr>
              </a:gs>
            </a:gsLst>
            <a:lin ang="198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a:ea typeface="游ゴシック" panose="020B0400000000000000" pitchFamily="50" charset="-128"/>
              <a:cs typeface="+mn-cs"/>
            </a:endParaRPr>
          </a:p>
        </p:txBody>
      </p:sp>
      <p:pic>
        <p:nvPicPr>
          <p:cNvPr id="16" name="グラフィックス 15" descr="がい骨 枠線">
            <a:extLst>
              <a:ext uri="{FF2B5EF4-FFF2-40B4-BE49-F238E27FC236}">
                <a16:creationId xmlns:a16="http://schemas.microsoft.com/office/drawing/2014/main" id="{9EDC5087-C8B4-1661-4077-B04268287D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0143" y="1087551"/>
            <a:ext cx="770227" cy="770227"/>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C0274C0-CE43-FE25-21E5-0AC25865C06A}"/>
                  </a:ext>
                </a:extLst>
              </p:cNvPr>
              <p:cNvSpPr txBox="1"/>
              <p:nvPr/>
            </p:nvSpPr>
            <p:spPr>
              <a:xfrm>
                <a:off x="9215549" y="1072028"/>
                <a:ext cx="1614726" cy="6692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ja-JP" altLang="en-US" i="1">
                          <a:solidFill>
                            <a:prstClr val="black"/>
                          </a:solidFill>
                          <a:latin typeface="Cambria Math" panose="02040503050406030204" pitchFamily="18" charset="0"/>
                        </a:rPr>
                        <m:t>定住率</m:t>
                      </m:r>
                      <m:r>
                        <a:rPr kumimoji="1" lang="ja-JP"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lvl="0"/>
                <a14:m>
                  <m:oMathPara xmlns:m="http://schemas.openxmlformats.org/officeDocument/2006/math">
                    <m:oMathParaPr>
                      <m:jc m:val="centerGroup"/>
                    </m:oMathParaPr>
                    <m:oMath xmlns:m="http://schemas.openxmlformats.org/officeDocument/2006/math">
                      <m:sSub>
                        <m:sSubPr>
                          <m:ctrlPr>
                            <a:rPr lang="en-US" altLang="ja-JP" i="1" smtClean="0">
                              <a:solidFill>
                                <a:srgbClr val="794DFF">
                                  <a:lumMod val="75000"/>
                                </a:srgbClr>
                              </a:solidFill>
                              <a:latin typeface="Cambria Math" panose="02040503050406030204" pitchFamily="18" charset="0"/>
                            </a:rPr>
                          </m:ctrlPr>
                        </m:sSubPr>
                        <m:e>
                          <m:r>
                            <a:rPr lang="en-US" altLang="ja-JP" i="1">
                              <a:solidFill>
                                <a:srgbClr val="794DFF">
                                  <a:lumMod val="75000"/>
                                </a:srgbClr>
                              </a:solidFill>
                              <a:latin typeface="Cambria Math" panose="02040503050406030204" pitchFamily="18" charset="0"/>
                            </a:rPr>
                            <m:t>𝑘</m:t>
                          </m:r>
                        </m:e>
                        <m:sub>
                          <m:r>
                            <a:rPr lang="en-US" altLang="ja-JP" b="0" i="1" smtClean="0">
                              <a:solidFill>
                                <a:srgbClr val="794DFF">
                                  <a:lumMod val="75000"/>
                                </a:srgbClr>
                              </a:solidFill>
                              <a:latin typeface="Cambria Math" panose="02040503050406030204" pitchFamily="18" charset="0"/>
                            </a:rPr>
                            <m:t>𝑖</m:t>
                          </m:r>
                          <m:r>
                            <a:rPr lang="en-US" altLang="ja-JP" i="1">
                              <a:solidFill>
                                <a:srgbClr val="794DFF">
                                  <a:lumMod val="75000"/>
                                </a:srgbClr>
                              </a:solidFill>
                              <a:latin typeface="Cambria Math" panose="02040503050406030204" pitchFamily="18" charset="0"/>
                            </a:rPr>
                            <m:t>𝑖</m:t>
                          </m:r>
                        </m:sub>
                      </m:sSub>
                      <m:d>
                        <m:dPr>
                          <m:ctrlPr>
                            <a:rPr lang="en-US" altLang="ja-JP" i="1">
                              <a:solidFill>
                                <a:srgbClr val="794DFF">
                                  <a:lumMod val="75000"/>
                                </a:srgbClr>
                              </a:solidFill>
                              <a:latin typeface="Cambria Math" panose="02040503050406030204" pitchFamily="18" charset="0"/>
                            </a:rPr>
                          </m:ctrlPr>
                        </m:dPr>
                        <m:e>
                          <m:r>
                            <a:rPr lang="en-US" altLang="ja-JP">
                              <a:solidFill>
                                <a:srgbClr val="794DFF">
                                  <a:lumMod val="75000"/>
                                </a:srgbClr>
                              </a:solidFill>
                              <a:latin typeface="Cambria Math" panose="02040503050406030204" pitchFamily="18" charset="0"/>
                            </a:rPr>
                            <m:t>𝑎</m:t>
                          </m:r>
                        </m:e>
                      </m:d>
                    </m:oMath>
                  </m:oMathPara>
                </a14:m>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mc:Choice>
        <mc:Fallback xmlns="">
          <p:sp>
            <p:nvSpPr>
              <p:cNvPr id="19" name="テキスト ボックス 18">
                <a:extLst>
                  <a:ext uri="{FF2B5EF4-FFF2-40B4-BE49-F238E27FC236}">
                    <a16:creationId xmlns:a16="http://schemas.microsoft.com/office/drawing/2014/main" id="{2C0274C0-CE43-FE25-21E5-0AC25865C06A}"/>
                  </a:ext>
                </a:extLst>
              </p:cNvPr>
              <p:cNvSpPr txBox="1">
                <a:spLocks noRot="1" noChangeAspect="1" noMove="1" noResize="1" noEditPoints="1" noAdjustHandles="1" noChangeArrowheads="1" noChangeShapeType="1" noTextEdit="1"/>
              </p:cNvSpPr>
              <p:nvPr/>
            </p:nvSpPr>
            <p:spPr>
              <a:xfrm>
                <a:off x="9215549" y="1072028"/>
                <a:ext cx="1614726" cy="669222"/>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5DC75DD-6D33-E3D4-8271-45C7E6684198}"/>
                  </a:ext>
                </a:extLst>
              </p:cNvPr>
              <p:cNvSpPr txBox="1"/>
              <p:nvPr/>
            </p:nvSpPr>
            <p:spPr>
              <a:xfrm>
                <a:off x="1531221" y="4620944"/>
                <a:ext cx="3894756" cy="879856"/>
              </a:xfrm>
              <a:prstGeom prst="rect">
                <a:avLst/>
              </a:prstGeom>
              <a:noFill/>
              <a:ln w="28575">
                <a:solidFill>
                  <a:srgbClr val="00BAC8"/>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𝑃</m:t>
                          </m:r>
                        </m:e>
                        <m:sub>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𝑡</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1</m:t>
                          </m:r>
                        </m:sub>
                      </m:sSub>
                      <m:d>
                        <m:dPr>
                          <m:ctrlP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𝑎</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1</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𝑖</m:t>
                          </m:r>
                        </m:e>
                      </m:d>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m:t>
                      </m:r>
                      <m:nary>
                        <m:naryPr>
                          <m:chr m:val="∑"/>
                          <m:ctrlP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ctrlPr>
                        </m:naryPr>
                        <m:sub>
                          <m: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t>𝑗</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altLang="ja-JP" sz="18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t>𝑛</m:t>
                          </m:r>
                        </m:sup>
                        <m:e>
                          <m:sSub>
                            <m:sSubPr>
                              <m:ctrlPr>
                                <a:rPr kumimoji="0" lang="en-US" altLang="ja-JP" sz="1800" b="0" i="1" u="none" strike="noStrike" kern="0" cap="none" spc="0" normalizeH="0" baseline="0" noProof="0">
                                  <a:ln>
                                    <a:noFill/>
                                  </a:ln>
                                  <a:solidFill>
                                    <a:srgbClr val="794DFF">
                                      <a:lumMod val="75000"/>
                                    </a:srgbClr>
                                  </a:solidFill>
                                  <a:effectLst/>
                                  <a:uLnTx/>
                                  <a:uFillTx/>
                                  <a:latin typeface="Cambria Math" panose="02040503050406030204" pitchFamily="18" charset="0"/>
                                </a:rPr>
                              </m:ctrlPr>
                            </m:sSubPr>
                            <m:e>
                              <m:r>
                                <a:rPr kumimoji="0" lang="en-US" altLang="ja-JP" sz="1800" b="0" i="0" u="none" strike="noStrike" kern="0" cap="none" spc="0" normalizeH="0" baseline="0" noProof="0">
                                  <a:ln>
                                    <a:noFill/>
                                  </a:ln>
                                  <a:solidFill>
                                    <a:srgbClr val="794DFF">
                                      <a:lumMod val="75000"/>
                                    </a:srgbClr>
                                  </a:solidFill>
                                  <a:effectLst/>
                                  <a:uLnTx/>
                                  <a:uFillTx/>
                                  <a:latin typeface="Cambria Math" panose="02040503050406030204" pitchFamily="18" charset="0"/>
                                </a:rPr>
                                <m:t>𝑘</m:t>
                              </m:r>
                            </m:e>
                            <m:sub>
                              <m:r>
                                <a:rPr kumimoji="0" lang="en-US" altLang="ja-JP" sz="1800" b="0" i="0" u="none" strike="noStrike" kern="0" cap="none" spc="0" normalizeH="0" baseline="0" noProof="0">
                                  <a:ln>
                                    <a:noFill/>
                                  </a:ln>
                                  <a:solidFill>
                                    <a:srgbClr val="794DFF">
                                      <a:lumMod val="75000"/>
                                    </a:srgbClr>
                                  </a:solidFill>
                                  <a:effectLst/>
                                  <a:uLnTx/>
                                  <a:uFillTx/>
                                  <a:latin typeface="Cambria Math" panose="02040503050406030204" pitchFamily="18" charset="0"/>
                                </a:rPr>
                                <m:t>𝑖𝑗</m:t>
                              </m:r>
                            </m:sub>
                          </m:sSub>
                          <m:d>
                            <m:dPr>
                              <m:ctrlPr>
                                <a:rPr kumimoji="0" lang="en-US" altLang="ja-JP" sz="1800" b="0" i="1" u="none" strike="noStrike" kern="0" cap="none" spc="0" normalizeH="0" baseline="0" noProof="0">
                                  <a:ln>
                                    <a:noFill/>
                                  </a:ln>
                                  <a:solidFill>
                                    <a:srgbClr val="794DFF">
                                      <a:lumMod val="75000"/>
                                    </a:srgbClr>
                                  </a:solidFill>
                                  <a:effectLst/>
                                  <a:uLnTx/>
                                  <a:uFillTx/>
                                  <a:latin typeface="Cambria Math" panose="02040503050406030204" pitchFamily="18" charset="0"/>
                                </a:rPr>
                              </m:ctrlPr>
                            </m:dPr>
                            <m:e>
                              <m:r>
                                <a:rPr kumimoji="0" lang="en-US" altLang="ja-JP" sz="1800" b="0" i="0" u="none" strike="noStrike" kern="0" cap="none" spc="0" normalizeH="0" baseline="0" noProof="0">
                                  <a:ln>
                                    <a:noFill/>
                                  </a:ln>
                                  <a:solidFill>
                                    <a:srgbClr val="794DFF">
                                      <a:lumMod val="75000"/>
                                    </a:srgbClr>
                                  </a:solidFill>
                                  <a:effectLst/>
                                  <a:uLnTx/>
                                  <a:uFillTx/>
                                  <a:latin typeface="Cambria Math" panose="02040503050406030204" pitchFamily="18" charset="0"/>
                                </a:rPr>
                                <m:t>𝑎</m:t>
                              </m:r>
                            </m:e>
                          </m:d>
                        </m:e>
                      </m:nary>
                      <m:sSub>
                        <m:sSubPr>
                          <m:ctrlP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ctrlPr>
                        </m:sSubPr>
                        <m:e>
                          <m:r>
                            <a:rPr kumimoji="0" lang="en-US" altLang="ja-JP" sz="1800" b="0" i="0" u="none" strike="noStrike" kern="0" cap="none" spc="0" normalizeH="0" baseline="0" noProof="0">
                              <a:ln>
                                <a:noFill/>
                              </a:ln>
                              <a:solidFill>
                                <a:prstClr val="black"/>
                              </a:solidFill>
                              <a:effectLst/>
                              <a:uLnTx/>
                              <a:uFillTx/>
                              <a:latin typeface="Cambria Math" panose="02040503050406030204" pitchFamily="18" charset="0"/>
                            </a:rPr>
                            <m:t>𝑃</m:t>
                          </m:r>
                        </m:e>
                        <m:sub>
                          <m:r>
                            <a:rPr kumimoji="0" lang="en-US" altLang="ja-JP" sz="1800" b="0" i="0" u="none" strike="noStrike" kern="0" cap="none" spc="0" normalizeH="0" baseline="0" noProof="0">
                              <a:ln>
                                <a:noFill/>
                              </a:ln>
                              <a:solidFill>
                                <a:prstClr val="black"/>
                              </a:solidFill>
                              <a:effectLst/>
                              <a:uLnTx/>
                              <a:uFillTx/>
                              <a:latin typeface="Cambria Math" panose="02040503050406030204" pitchFamily="18" charset="0"/>
                            </a:rPr>
                            <m:t>𝑡</m:t>
                          </m:r>
                        </m:sub>
                      </m:sSub>
                      <m:d>
                        <m:dPr>
                          <m:ctrlP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ctrlPr>
                        </m:dPr>
                        <m:e>
                          <m:r>
                            <a:rPr kumimoji="0" lang="en-US" altLang="ja-JP" sz="1800" b="0" i="0" u="none" strike="noStrike" kern="0" cap="none" spc="0" normalizeH="0" baseline="0" noProof="0">
                              <a:ln>
                                <a:noFill/>
                              </a:ln>
                              <a:solidFill>
                                <a:prstClr val="black"/>
                              </a:solidFill>
                              <a:effectLst/>
                              <a:uLnTx/>
                              <a:uFillTx/>
                              <a:latin typeface="Cambria Math" panose="02040503050406030204" pitchFamily="18" charset="0"/>
                            </a:rPr>
                            <m:t>𝑎</m:t>
                          </m:r>
                          <m:r>
                            <a:rPr kumimoji="0" lang="en-US" altLang="ja-JP" sz="1800" b="0" i="0" u="none" strike="noStrike" kern="0" cap="none" spc="0" normalizeH="0" baseline="0" noProof="0">
                              <a:ln>
                                <a:noFill/>
                              </a:ln>
                              <a:solidFill>
                                <a:prstClr val="black"/>
                              </a:solidFill>
                              <a:effectLst/>
                              <a:uLnTx/>
                              <a:uFillTx/>
                              <a:latin typeface="Cambria Math" panose="02040503050406030204" pitchFamily="18" charset="0"/>
                            </a:rPr>
                            <m:t>,</m:t>
                          </m:r>
                          <m:r>
                            <a:rPr kumimoji="0" lang="en-US" altLang="ja-JP" sz="1800" b="0" i="1" u="none" strike="noStrike" kern="0" cap="none" spc="0" normalizeH="0" baseline="0" noProof="0">
                              <a:ln>
                                <a:noFill/>
                              </a:ln>
                              <a:solidFill>
                                <a:prstClr val="black"/>
                              </a:solidFill>
                              <a:effectLst/>
                              <a:uLnTx/>
                              <a:uFillTx/>
                              <a:latin typeface="Cambria Math" panose="02040503050406030204" pitchFamily="18" charset="0"/>
                            </a:rPr>
                            <m:t>𝑗</m:t>
                          </m:r>
                        </m:e>
                      </m:d>
                    </m:oMath>
                  </m:oMathPara>
                </a14:m>
                <a:endParaRPr kumimoji="0" lang="ja-JP" altLang="en-US" sz="1800" b="0" i="0" u="none" strike="noStrike" kern="0" cap="none" spc="0" normalizeH="0" baseline="0" noProof="0" dirty="0">
                  <a:ln>
                    <a:noFill/>
                  </a:ln>
                  <a:solidFill>
                    <a:prstClr val="black"/>
                  </a:solidFill>
                  <a:effectLst/>
                  <a:uLnTx/>
                  <a:uFillTx/>
                  <a:latin typeface="Meiryo"/>
                </a:endParaRPr>
              </a:p>
            </p:txBody>
          </p:sp>
        </mc:Choice>
        <mc:Fallback xmlns="">
          <p:sp>
            <p:nvSpPr>
              <p:cNvPr id="2" name="テキスト ボックス 1">
                <a:extLst>
                  <a:ext uri="{FF2B5EF4-FFF2-40B4-BE49-F238E27FC236}">
                    <a16:creationId xmlns:a16="http://schemas.microsoft.com/office/drawing/2014/main" id="{15DC75DD-6D33-E3D4-8271-45C7E6684198}"/>
                  </a:ext>
                </a:extLst>
              </p:cNvPr>
              <p:cNvSpPr txBox="1">
                <a:spLocks noRot="1" noChangeAspect="1" noMove="1" noResize="1" noEditPoints="1" noAdjustHandles="1" noChangeArrowheads="1" noChangeShapeType="1" noTextEdit="1"/>
              </p:cNvSpPr>
              <p:nvPr/>
            </p:nvSpPr>
            <p:spPr>
              <a:xfrm>
                <a:off x="1531221" y="4620944"/>
                <a:ext cx="3894756" cy="879856"/>
              </a:xfrm>
              <a:prstGeom prst="rect">
                <a:avLst/>
              </a:prstGeom>
              <a:blipFill>
                <a:blip r:embed="rId11"/>
                <a:stretch>
                  <a:fillRect/>
                </a:stretch>
              </a:blipFill>
              <a:ln w="28575">
                <a:solidFill>
                  <a:srgbClr val="00BAC8"/>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E7C3456-4DA1-8BF3-C159-8670E63B312A}"/>
                  </a:ext>
                </a:extLst>
              </p:cNvPr>
              <p:cNvSpPr txBox="1"/>
              <p:nvPr/>
            </p:nvSpPr>
            <p:spPr>
              <a:xfrm>
                <a:off x="6346208" y="2703459"/>
                <a:ext cx="1486305" cy="6622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i="1">
                          <a:solidFill>
                            <a:prstClr val="black"/>
                          </a:solidFill>
                          <a:latin typeface="Cambria Math" panose="02040503050406030204" pitchFamily="18" charset="0"/>
                        </a:rPr>
                        <m:t>移住率</m:t>
                      </m:r>
                      <m:r>
                        <a:rPr lang="ja-JP" altLang="en-US" i="1">
                          <a:solidFill>
                            <a:srgbClr val="794DFF">
                              <a:lumMod val="75000"/>
                            </a:srgbClr>
                          </a:solidFill>
                          <a:latin typeface="Cambria Math" panose="02040503050406030204" pitchFamily="18" charset="0"/>
                        </a:rPr>
                        <m:t>：</m:t>
                      </m:r>
                      <m:sSub>
                        <m:sSubPr>
                          <m:ctrlPr>
                            <a:rPr lang="en-US" altLang="ja-JP" i="1">
                              <a:solidFill>
                                <a:srgbClr val="794DFF">
                                  <a:lumMod val="75000"/>
                                </a:srgbClr>
                              </a:solidFill>
                              <a:latin typeface="Cambria Math" panose="02040503050406030204" pitchFamily="18" charset="0"/>
                            </a:rPr>
                          </m:ctrlPr>
                        </m:sSubPr>
                        <m:e>
                          <m:r>
                            <a:rPr lang="en-US" altLang="ja-JP">
                              <a:solidFill>
                                <a:srgbClr val="794DFF">
                                  <a:lumMod val="75000"/>
                                </a:srgbClr>
                              </a:solidFill>
                              <a:latin typeface="Cambria Math" panose="02040503050406030204" pitchFamily="18" charset="0"/>
                            </a:rPr>
                            <m:t>𝑘</m:t>
                          </m:r>
                        </m:e>
                        <m:sub>
                          <m:r>
                            <a:rPr lang="en-US" altLang="ja-JP">
                              <a:solidFill>
                                <a:srgbClr val="794DFF">
                                  <a:lumMod val="75000"/>
                                </a:srgbClr>
                              </a:solidFill>
                              <a:latin typeface="Cambria Math" panose="02040503050406030204" pitchFamily="18" charset="0"/>
                            </a:rPr>
                            <m:t>𝑖𝑗</m:t>
                          </m:r>
                        </m:sub>
                      </m:sSub>
                      <m:d>
                        <m:dPr>
                          <m:ctrlPr>
                            <a:rPr lang="en-US" altLang="ja-JP" i="1">
                              <a:solidFill>
                                <a:srgbClr val="794DFF">
                                  <a:lumMod val="75000"/>
                                </a:srgbClr>
                              </a:solidFill>
                              <a:latin typeface="Cambria Math" panose="02040503050406030204" pitchFamily="18" charset="0"/>
                            </a:rPr>
                          </m:ctrlPr>
                        </m:dPr>
                        <m:e>
                          <m:r>
                            <a:rPr lang="en-US" altLang="ja-JP">
                              <a:solidFill>
                                <a:srgbClr val="794DFF">
                                  <a:lumMod val="75000"/>
                                </a:srgbClr>
                              </a:solidFill>
                              <a:latin typeface="Cambria Math" panose="02040503050406030204" pitchFamily="18" charset="0"/>
                            </a:rPr>
                            <m:t>𝑎</m:t>
                          </m:r>
                        </m:e>
                      </m:d>
                    </m:oMath>
                  </m:oMathPara>
                </a14:m>
                <a:endParaRPr lang="ja-JP" altLang="en-US" dirty="0">
                  <a:solidFill>
                    <a:prstClr val="black"/>
                  </a:solidFill>
                  <a:latin typeface="Meiryo"/>
                </a:endParaRPr>
              </a:p>
            </p:txBody>
          </p:sp>
        </mc:Choice>
        <mc:Fallback xmlns="">
          <p:sp>
            <p:nvSpPr>
              <p:cNvPr id="4" name="テキスト ボックス 3">
                <a:extLst>
                  <a:ext uri="{FF2B5EF4-FFF2-40B4-BE49-F238E27FC236}">
                    <a16:creationId xmlns:a16="http://schemas.microsoft.com/office/drawing/2014/main" id="{4E7C3456-4DA1-8BF3-C159-8670E63B312A}"/>
                  </a:ext>
                </a:extLst>
              </p:cNvPr>
              <p:cNvSpPr txBox="1">
                <a:spLocks noRot="1" noChangeAspect="1" noMove="1" noResize="1" noEditPoints="1" noAdjustHandles="1" noChangeArrowheads="1" noChangeShapeType="1" noTextEdit="1"/>
              </p:cNvSpPr>
              <p:nvPr/>
            </p:nvSpPr>
            <p:spPr>
              <a:xfrm>
                <a:off x="6346208" y="2703459"/>
                <a:ext cx="1486305" cy="662297"/>
              </a:xfrm>
              <a:prstGeom prst="rect">
                <a:avLst/>
              </a:prstGeom>
              <a:blipFill>
                <a:blip r:embed="rId12"/>
                <a:stretch>
                  <a:fillRect l="-1230" b="-55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1C167B4-8E2B-E64F-C3E4-A03829E6B822}"/>
                  </a:ext>
                </a:extLst>
              </p:cNvPr>
              <p:cNvSpPr txBox="1"/>
              <p:nvPr/>
            </p:nvSpPr>
            <p:spPr>
              <a:xfrm>
                <a:off x="10007828" y="2530235"/>
                <a:ext cx="1486305" cy="6726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i="1" smtClean="0">
                          <a:solidFill>
                            <a:prstClr val="black"/>
                          </a:solidFill>
                          <a:latin typeface="Cambria Math" panose="02040503050406030204" pitchFamily="18" charset="0"/>
                        </a:rPr>
                        <m:t>移住率</m:t>
                      </m:r>
                      <m:r>
                        <a:rPr lang="ja-JP" altLang="en-US" i="1">
                          <a:solidFill>
                            <a:srgbClr val="794DFF">
                              <a:lumMod val="75000"/>
                            </a:srgbClr>
                          </a:solidFill>
                          <a:latin typeface="Cambria Math" panose="02040503050406030204" pitchFamily="18" charset="0"/>
                        </a:rPr>
                        <m:t>：</m:t>
                      </m:r>
                      <m:sSub>
                        <m:sSubPr>
                          <m:ctrlPr>
                            <a:rPr lang="en-US" altLang="ja-JP" i="1">
                              <a:solidFill>
                                <a:srgbClr val="794DFF">
                                  <a:lumMod val="75000"/>
                                </a:srgbClr>
                              </a:solidFill>
                              <a:latin typeface="Cambria Math" panose="02040503050406030204" pitchFamily="18" charset="0"/>
                            </a:rPr>
                          </m:ctrlPr>
                        </m:sSubPr>
                        <m:e>
                          <m:r>
                            <a:rPr lang="en-US" altLang="ja-JP" i="1">
                              <a:solidFill>
                                <a:srgbClr val="794DFF">
                                  <a:lumMod val="75000"/>
                                </a:srgbClr>
                              </a:solidFill>
                              <a:latin typeface="Cambria Math" panose="02040503050406030204" pitchFamily="18" charset="0"/>
                            </a:rPr>
                            <m:t>𝑘</m:t>
                          </m:r>
                        </m:e>
                        <m:sub>
                          <m:r>
                            <a:rPr lang="en-US" altLang="ja-JP" b="0" i="1" smtClean="0">
                              <a:solidFill>
                                <a:srgbClr val="794DFF">
                                  <a:lumMod val="75000"/>
                                </a:srgbClr>
                              </a:solidFill>
                              <a:latin typeface="Cambria Math" panose="02040503050406030204" pitchFamily="18" charset="0"/>
                            </a:rPr>
                            <m:t>𝑗</m:t>
                          </m:r>
                          <m:r>
                            <a:rPr lang="en-US" altLang="ja-JP" i="1">
                              <a:solidFill>
                                <a:srgbClr val="794DFF">
                                  <a:lumMod val="75000"/>
                                </a:srgbClr>
                              </a:solidFill>
                              <a:latin typeface="Cambria Math" panose="02040503050406030204" pitchFamily="18" charset="0"/>
                            </a:rPr>
                            <m:t>𝑖</m:t>
                          </m:r>
                        </m:sub>
                      </m:sSub>
                      <m:d>
                        <m:dPr>
                          <m:ctrlPr>
                            <a:rPr lang="en-US" altLang="ja-JP" i="1">
                              <a:solidFill>
                                <a:srgbClr val="794DFF">
                                  <a:lumMod val="75000"/>
                                </a:srgbClr>
                              </a:solidFill>
                              <a:latin typeface="Cambria Math" panose="02040503050406030204" pitchFamily="18" charset="0"/>
                            </a:rPr>
                          </m:ctrlPr>
                        </m:dPr>
                        <m:e>
                          <m:r>
                            <a:rPr lang="en-US" altLang="ja-JP">
                              <a:solidFill>
                                <a:srgbClr val="794DFF">
                                  <a:lumMod val="75000"/>
                                </a:srgbClr>
                              </a:solidFill>
                              <a:latin typeface="Cambria Math" panose="02040503050406030204" pitchFamily="18" charset="0"/>
                            </a:rPr>
                            <m:t>𝑎</m:t>
                          </m:r>
                        </m:e>
                      </m:d>
                    </m:oMath>
                  </m:oMathPara>
                </a14:m>
                <a:endParaRPr lang="ja-JP" altLang="en-US" dirty="0">
                  <a:solidFill>
                    <a:prstClr val="black"/>
                  </a:solidFill>
                  <a:latin typeface="Meiryo"/>
                </a:endParaRPr>
              </a:p>
            </p:txBody>
          </p:sp>
        </mc:Choice>
        <mc:Fallback xmlns="">
          <p:sp>
            <p:nvSpPr>
              <p:cNvPr id="6" name="テキスト ボックス 5">
                <a:extLst>
                  <a:ext uri="{FF2B5EF4-FFF2-40B4-BE49-F238E27FC236}">
                    <a16:creationId xmlns:a16="http://schemas.microsoft.com/office/drawing/2014/main" id="{C1C167B4-8E2B-E64F-C3E4-A03829E6B822}"/>
                  </a:ext>
                </a:extLst>
              </p:cNvPr>
              <p:cNvSpPr txBox="1">
                <a:spLocks noRot="1" noChangeAspect="1" noMove="1" noResize="1" noEditPoints="1" noAdjustHandles="1" noChangeArrowheads="1" noChangeShapeType="1" noTextEdit="1"/>
              </p:cNvSpPr>
              <p:nvPr/>
            </p:nvSpPr>
            <p:spPr>
              <a:xfrm>
                <a:off x="10007828" y="2530235"/>
                <a:ext cx="1486305" cy="672620"/>
              </a:xfrm>
              <a:prstGeom prst="rect">
                <a:avLst/>
              </a:prstGeom>
              <a:blipFill>
                <a:blip r:embed="rId13"/>
                <a:stretch>
                  <a:fillRect l="-1230"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0339322-5B5D-F561-FEF0-FFB3E03AEAA9}"/>
                  </a:ext>
                </a:extLst>
              </p:cNvPr>
              <p:cNvSpPr txBox="1"/>
              <p:nvPr/>
            </p:nvSpPr>
            <p:spPr>
              <a:xfrm>
                <a:off x="2415540" y="3702450"/>
                <a:ext cx="2209800" cy="8485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nary>
                        <m:naryPr>
                          <m:chr m:val="∑"/>
                          <m:ctrlP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ctrlPr>
                        </m:naryPr>
                        <m:sub>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t>𝑖</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t>=</m:t>
                          </m:r>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t>1</m:t>
                          </m:r>
                        </m:sub>
                        <m:sup>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t>𝑛</m:t>
                          </m:r>
                        </m:sup>
                        <m:e>
                          <m:sSub>
                            <m:sSubPr>
                              <m:ctrlPr>
                                <a:rPr kumimoji="1" lang="en-US" altLang="ja-JP" b="0" i="1" u="none" strike="noStrike" kern="1200" cap="none" spc="0" normalizeH="0" baseline="0" noProof="0">
                                  <a:ln>
                                    <a:noFill/>
                                  </a:ln>
                                  <a:solidFill>
                                    <a:srgbClr val="794DFF">
                                      <a:lumMod val="75000"/>
                                    </a:srgbClr>
                                  </a:solidFill>
                                  <a:effectLst/>
                                  <a:uLnTx/>
                                  <a:uFillTx/>
                                  <a:latin typeface="Cambria Math" panose="02040503050406030204" pitchFamily="18" charset="0"/>
                                  <a:ea typeface="+mn-ea"/>
                                  <a:cs typeface="+mn-cs"/>
                                </a:rPr>
                              </m:ctrlPr>
                            </m:sSubPr>
                            <m:e>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ea typeface="+mn-ea"/>
                                  <a:cs typeface="+mn-cs"/>
                                </a:rPr>
                                <m:t>𝑘</m:t>
                              </m:r>
                            </m:e>
                            <m:sub>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ea typeface="+mn-ea"/>
                                  <a:cs typeface="+mn-cs"/>
                                </a:rPr>
                                <m:t>𝑖𝑗</m:t>
                              </m:r>
                            </m:sub>
                          </m:sSub>
                          <m:d>
                            <m:dPr>
                              <m:ctrlPr>
                                <a:rPr kumimoji="1" lang="en-US" altLang="ja-JP" b="0" i="1" u="none" strike="noStrike" kern="1200" cap="none" spc="0" normalizeH="0" baseline="0" noProof="0">
                                  <a:ln>
                                    <a:noFill/>
                                  </a:ln>
                                  <a:solidFill>
                                    <a:srgbClr val="794DFF">
                                      <a:lumMod val="75000"/>
                                    </a:srgbClr>
                                  </a:solidFill>
                                  <a:effectLst/>
                                  <a:uLnTx/>
                                  <a:uFillTx/>
                                  <a:latin typeface="Cambria Math" panose="02040503050406030204" pitchFamily="18" charset="0"/>
                                  <a:ea typeface="+mn-ea"/>
                                  <a:cs typeface="+mn-cs"/>
                                </a:rPr>
                              </m:ctrlPr>
                            </m:dPr>
                            <m:e>
                              <m:r>
                                <a:rPr kumimoji="1" lang="en-US" altLang="ja-JP" b="0" i="0" u="none" strike="noStrike" kern="1200" cap="none" spc="0" normalizeH="0" baseline="0" noProof="0">
                                  <a:ln>
                                    <a:noFill/>
                                  </a:ln>
                                  <a:solidFill>
                                    <a:srgbClr val="794DFF">
                                      <a:lumMod val="75000"/>
                                    </a:srgbClr>
                                  </a:solidFill>
                                  <a:effectLst/>
                                  <a:uLnTx/>
                                  <a:uFillTx/>
                                  <a:latin typeface="Cambria Math" panose="02040503050406030204" pitchFamily="18" charset="0"/>
                                  <a:ea typeface="+mn-ea"/>
                                  <a:cs typeface="+mn-cs"/>
                                </a:rPr>
                                <m:t>𝑎</m:t>
                              </m:r>
                            </m:e>
                          </m:d>
                        </m:e>
                      </m:nary>
                      <m:r>
                        <a:rPr kumimoji="1" lang="en-US" altLang="ja-JP" b="0" i="1" u="none" strike="noStrike" kern="1200" cap="none" spc="0" normalizeH="0" baseline="0" noProof="0" smtClean="0">
                          <a:ln>
                            <a:noFill/>
                          </a:ln>
                          <a:solidFill>
                            <a:srgbClr val="794DFF">
                              <a:lumMod val="75000"/>
                            </a:srgbClr>
                          </a:solidFill>
                          <a:effectLst/>
                          <a:uLnTx/>
                          <a:uFillTx/>
                          <a:latin typeface="Cambria Math" panose="02040503050406030204" pitchFamily="18" charset="0"/>
                          <a:ea typeface="+mn-ea"/>
                          <a:cs typeface="+mn-cs"/>
                        </a:rPr>
                        <m:t>=</m:t>
                      </m:r>
                      <m:sSub>
                        <m:sSubPr>
                          <m:ctrlPr>
                            <a:rPr kumimoji="1" lang="en-US" altLang="ja-JP"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sSubPr>
                        <m:e>
                          <m:r>
                            <a:rPr kumimoji="1" lang="en-US" altLang="ja-JP"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𝑠</m:t>
                          </m:r>
                        </m:e>
                        <m:sub>
                          <m:r>
                            <a:rPr kumimoji="1" lang="en-US" altLang="ja-JP"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𝑗</m:t>
                          </m:r>
                        </m:sub>
                      </m:sSub>
                      <m:d>
                        <m:dPr>
                          <m:ctrlPr>
                            <a:rPr kumimoji="1" lang="en-US" altLang="ja-JP"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dPr>
                        <m:e>
                          <m:r>
                            <a:rPr kumimoji="1" lang="en-US" altLang="ja-JP" b="0"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𝑎</m:t>
                          </m:r>
                        </m:e>
                      </m:d>
                    </m:oMath>
                  </m:oMathPara>
                </a14:m>
                <a:endParaRPr kumimoji="1" lang="en-US" altLang="ja-JP"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9" name="テキスト ボックス 8">
                <a:extLst>
                  <a:ext uri="{FF2B5EF4-FFF2-40B4-BE49-F238E27FC236}">
                    <a16:creationId xmlns:a16="http://schemas.microsoft.com/office/drawing/2014/main" id="{E0339322-5B5D-F561-FEF0-FFB3E03AEAA9}"/>
                  </a:ext>
                </a:extLst>
              </p:cNvPr>
              <p:cNvSpPr txBox="1">
                <a:spLocks noRot="1" noChangeAspect="1" noMove="1" noResize="1" noEditPoints="1" noAdjustHandles="1" noChangeArrowheads="1" noChangeShapeType="1" noTextEdit="1"/>
              </p:cNvSpPr>
              <p:nvPr/>
            </p:nvSpPr>
            <p:spPr>
              <a:xfrm>
                <a:off x="2415540" y="3702450"/>
                <a:ext cx="2209800" cy="848566"/>
              </a:xfrm>
              <a:prstGeom prst="rect">
                <a:avLst/>
              </a:prstGeom>
              <a:blipFill>
                <a:blip r:embed="rId1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600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CE770-AFE8-1745-C0C8-8066379C5D94}"/>
              </a:ext>
            </a:extLst>
          </p:cNvPr>
          <p:cNvSpPr>
            <a:spLocks noGrp="1"/>
          </p:cNvSpPr>
          <p:nvPr>
            <p:ph type="title"/>
          </p:nvPr>
        </p:nvSpPr>
        <p:spPr/>
        <p:txBody>
          <a:bodyPr/>
          <a:lstStyle/>
          <a:p>
            <a:r>
              <a:rPr kumimoji="1" lang="ja-JP" altLang="en-US" dirty="0"/>
              <a:t>都道府県別再生産過程</a:t>
            </a:r>
          </a:p>
        </p:txBody>
      </p:sp>
      <mc:AlternateContent xmlns:mc="http://schemas.openxmlformats.org/markup-compatibility/2006" xmlns:a14="http://schemas.microsoft.com/office/drawing/2010/main">
        <mc:Choice Requires="a14">
          <p:sp>
            <p:nvSpPr>
              <p:cNvPr id="4" name="テキスト プレースホルダー 3">
                <a:extLst>
                  <a:ext uri="{FF2B5EF4-FFF2-40B4-BE49-F238E27FC236}">
                    <a16:creationId xmlns:a16="http://schemas.microsoft.com/office/drawing/2014/main" id="{F5B26B04-3EE3-6E85-E786-3CA9ED2A41A6}"/>
                  </a:ext>
                </a:extLst>
              </p:cNvPr>
              <p:cNvSpPr>
                <a:spLocks noGrp="1"/>
              </p:cNvSpPr>
              <p:nvPr>
                <p:ph type="body" sz="half" idx="2"/>
              </p:nvPr>
            </p:nvSpPr>
            <p:spPr/>
            <p:txBody>
              <a:bodyPr>
                <a:normAutofit fontScale="70000" lnSpcReduction="20000"/>
              </a:bodyPr>
              <a:lstStyle/>
              <a:p>
                <a:r>
                  <a:rPr kumimoji="1" lang="ja-JP" altLang="en-US" dirty="0"/>
                  <a:t>年齢</a:t>
                </a:r>
                <a14:m>
                  <m:oMath xmlns:m="http://schemas.openxmlformats.org/officeDocument/2006/math">
                    <m:r>
                      <a:rPr lang="en-US" altLang="ja-JP">
                        <a:solidFill>
                          <a:schemeClr val="tx1"/>
                        </a:solidFill>
                        <a:latin typeface="Cambria Math" panose="02040503050406030204" pitchFamily="18" charset="0"/>
                      </a:rPr>
                      <m:t>𝑎</m:t>
                    </m:r>
                  </m:oMath>
                </a14:m>
                <a:r>
                  <a:rPr kumimoji="1" lang="ja-JP" altLang="en-US" dirty="0"/>
                  <a:t>の</a:t>
                </a:r>
                <a14:m>
                  <m:oMath xmlns:m="http://schemas.openxmlformats.org/officeDocument/2006/math">
                    <m:r>
                      <a:rPr lang="en-US" altLang="ja-JP" b="0" i="1" smtClean="0">
                        <a:solidFill>
                          <a:schemeClr val="tx1"/>
                        </a:solidFill>
                        <a:latin typeface="Cambria Math" panose="02040503050406030204" pitchFamily="18" charset="0"/>
                      </a:rPr>
                      <m:t>𝑗</m:t>
                    </m:r>
                  </m:oMath>
                </a14:m>
                <a:r>
                  <a:rPr lang="ja-JP" altLang="en-US" dirty="0">
                    <a:solidFill>
                      <a:schemeClr val="tx1"/>
                    </a:solidFill>
                  </a:rPr>
                  <a:t>県在住の女性が単位時間当たりに</a:t>
                </a:r>
                <a14:m>
                  <m:oMath xmlns:m="http://schemas.openxmlformats.org/officeDocument/2006/math">
                    <m:r>
                      <a:rPr lang="en-US" altLang="ja-JP">
                        <a:solidFill>
                          <a:schemeClr val="tx1"/>
                        </a:solidFill>
                        <a:latin typeface="Cambria Math" panose="02040503050406030204" pitchFamily="18" charset="0"/>
                      </a:rPr>
                      <m:t>𝑖</m:t>
                    </m:r>
                  </m:oMath>
                </a14:m>
                <a:r>
                  <a:rPr lang="ja-JP" altLang="en-US" dirty="0">
                    <a:solidFill>
                      <a:schemeClr val="tx1"/>
                    </a:solidFill>
                  </a:rPr>
                  <a:t>県に移動と共に出生する率を</a:t>
                </a:r>
                <a14:m>
                  <m:oMath xmlns:m="http://schemas.openxmlformats.org/officeDocument/2006/math">
                    <m:sSub>
                      <m:sSubPr>
                        <m:ctrlPr>
                          <a:rPr lang="en-US" altLang="ja-JP" b="0" i="1" smtClean="0">
                            <a:solidFill>
                              <a:schemeClr val="accent5">
                                <a:lumMod val="75000"/>
                              </a:schemeClr>
                            </a:solidFill>
                            <a:latin typeface="Cambria Math" panose="02040503050406030204" pitchFamily="18" charset="0"/>
                          </a:rPr>
                        </m:ctrlPr>
                      </m:sSubPr>
                      <m:e>
                        <m:r>
                          <a:rPr lang="en-US" altLang="ja-JP" b="0" i="1" smtClean="0">
                            <a:solidFill>
                              <a:schemeClr val="accent5">
                                <a:lumMod val="75000"/>
                              </a:schemeClr>
                            </a:solidFill>
                            <a:latin typeface="Cambria Math" panose="02040503050406030204" pitchFamily="18" charset="0"/>
                          </a:rPr>
                          <m:t>𝑓</m:t>
                        </m:r>
                      </m:e>
                      <m:sub>
                        <m:r>
                          <a:rPr lang="en-US" altLang="ja-JP" b="0" i="1" smtClean="0">
                            <a:solidFill>
                              <a:schemeClr val="accent5">
                                <a:lumMod val="75000"/>
                              </a:schemeClr>
                            </a:solidFill>
                            <a:latin typeface="Cambria Math" panose="02040503050406030204" pitchFamily="18" charset="0"/>
                          </a:rPr>
                          <m:t>𝑖𝑗</m:t>
                        </m:r>
                      </m:sub>
                    </m:sSub>
                    <m:d>
                      <m:dPr>
                        <m:ctrlPr>
                          <a:rPr lang="en-US" altLang="ja-JP" b="0" i="1" smtClean="0">
                            <a:solidFill>
                              <a:schemeClr val="accent5">
                                <a:lumMod val="75000"/>
                              </a:schemeClr>
                            </a:solidFill>
                            <a:latin typeface="Cambria Math" panose="02040503050406030204" pitchFamily="18" charset="0"/>
                          </a:rPr>
                        </m:ctrlPr>
                      </m:dPr>
                      <m:e>
                        <m:r>
                          <a:rPr lang="en-US" altLang="ja-JP" b="0" i="1" smtClean="0">
                            <a:solidFill>
                              <a:schemeClr val="accent5">
                                <a:lumMod val="75000"/>
                              </a:schemeClr>
                            </a:solidFill>
                            <a:latin typeface="Cambria Math" panose="02040503050406030204" pitchFamily="18" charset="0"/>
                          </a:rPr>
                          <m:t>𝑎</m:t>
                        </m:r>
                      </m:e>
                    </m:d>
                    <m:r>
                      <a:rPr lang="en-US" altLang="ja-JP" b="0" i="1" smtClean="0">
                        <a:solidFill>
                          <a:schemeClr val="accent5">
                            <a:lumMod val="75000"/>
                          </a:schemeClr>
                        </a:solidFill>
                        <a:latin typeface="Cambria Math" panose="02040503050406030204" pitchFamily="18" charset="0"/>
                      </a:rPr>
                      <m:t>≥0</m:t>
                    </m:r>
                  </m:oMath>
                </a14:m>
                <a:r>
                  <a:rPr kumimoji="1" lang="ja-JP" altLang="en-US" dirty="0"/>
                  <a:t>とすると，</a:t>
                </a:r>
                <a:r>
                  <a:rPr lang="en-US" altLang="ja-JP" dirty="0">
                    <a:solidFill>
                      <a:schemeClr val="tx1"/>
                    </a:solidFill>
                  </a:rPr>
                  <a:t> </a:t>
                </a:r>
                <a14:m>
                  <m:oMath xmlns:m="http://schemas.openxmlformats.org/officeDocument/2006/math">
                    <m:r>
                      <a:rPr lang="en-US" altLang="ja-JP">
                        <a:solidFill>
                          <a:schemeClr val="tx1"/>
                        </a:solidFill>
                        <a:latin typeface="Cambria Math" panose="02040503050406030204" pitchFamily="18" charset="0"/>
                      </a:rPr>
                      <m:t>𝑖</m:t>
                    </m:r>
                  </m:oMath>
                </a14:m>
                <a:r>
                  <a:rPr lang="ja-JP" altLang="en-US" dirty="0">
                    <a:solidFill>
                      <a:schemeClr val="tx1"/>
                    </a:solidFill>
                  </a:rPr>
                  <a:t>県における次年度の新規女児数は以下のように表される：</a:t>
                </a:r>
                <a:endParaRPr lang="en-US" altLang="ja-JP"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panose="02040503050406030204" pitchFamily="18" charset="0"/>
                            </a:rPr>
                          </m:ctrlPr>
                        </m:sSubPr>
                        <m:e>
                          <m:r>
                            <a:rPr lang="en-US" altLang="ja-JP">
                              <a:solidFill>
                                <a:schemeClr val="tx1"/>
                              </a:solidFill>
                              <a:latin typeface="Cambria Math" panose="02040503050406030204" pitchFamily="18" charset="0"/>
                            </a:rPr>
                            <m:t>𝑃</m:t>
                          </m:r>
                        </m:e>
                        <m:sub>
                          <m:r>
                            <a:rPr lang="en-US" altLang="ja-JP">
                              <a:solidFill>
                                <a:schemeClr val="tx1"/>
                              </a:solidFill>
                              <a:latin typeface="Cambria Math" panose="02040503050406030204" pitchFamily="18" charset="0"/>
                            </a:rPr>
                            <m:t>𝑡</m:t>
                          </m:r>
                          <m:r>
                            <a:rPr lang="en-US" altLang="ja-JP" b="0" i="1" smtClean="0">
                              <a:solidFill>
                                <a:schemeClr val="tx1"/>
                              </a:solidFill>
                              <a:latin typeface="Cambria Math" panose="02040503050406030204" pitchFamily="18" charset="0"/>
                            </a:rPr>
                            <m:t>+1</m:t>
                          </m:r>
                        </m:sub>
                      </m:sSub>
                      <m:d>
                        <m:dPr>
                          <m:ctrlPr>
                            <a:rPr lang="en-US" altLang="ja-JP" i="1">
                              <a:solidFill>
                                <a:schemeClr val="tx1"/>
                              </a:solidFill>
                              <a:latin typeface="Cambria Math" panose="02040503050406030204" pitchFamily="18" charset="0"/>
                            </a:rPr>
                          </m:ctrlPr>
                        </m:dPr>
                        <m:e>
                          <m:r>
                            <a:rPr lang="en-US" altLang="ja-JP" b="0" i="1" smtClean="0">
                              <a:solidFill>
                                <a:schemeClr val="tx1"/>
                              </a:solidFill>
                              <a:latin typeface="Cambria Math" panose="02040503050406030204" pitchFamily="18" charset="0"/>
                            </a:rPr>
                            <m:t>0</m:t>
                          </m:r>
                          <m:r>
                            <a:rPr lang="en-US" altLang="ja-JP">
                              <a:solidFill>
                                <a:schemeClr val="tx1"/>
                              </a:solidFill>
                              <a:latin typeface="Cambria Math" panose="02040503050406030204" pitchFamily="18" charset="0"/>
                            </a:rPr>
                            <m:t>,</m:t>
                          </m:r>
                          <m:r>
                            <a:rPr lang="en-US" altLang="ja-JP">
                              <a:solidFill>
                                <a:schemeClr val="tx1"/>
                              </a:solidFill>
                              <a:latin typeface="Cambria Math" panose="02040503050406030204" pitchFamily="18" charset="0"/>
                            </a:rPr>
                            <m:t>𝑖</m:t>
                          </m:r>
                        </m:e>
                      </m:d>
                      <m:r>
                        <a:rPr lang="en-US" altLang="ja-JP" b="0" i="1" smtClean="0">
                          <a:solidFill>
                            <a:schemeClr val="tx1"/>
                          </a:solidFill>
                          <a:latin typeface="Cambria Math" panose="02040503050406030204" pitchFamily="18" charset="0"/>
                        </a:rPr>
                        <m:t>=</m:t>
                      </m:r>
                      <m:nary>
                        <m:naryPr>
                          <m:chr m:val="∑"/>
                          <m:ctrlPr>
                            <a:rPr lang="en-US" altLang="ja-JP" b="0" i="1" smtClean="0">
                              <a:solidFill>
                                <a:schemeClr val="tx1"/>
                              </a:solidFill>
                              <a:latin typeface="Cambria Math" panose="02040503050406030204" pitchFamily="18" charset="0"/>
                            </a:rPr>
                          </m:ctrlPr>
                        </m:naryPr>
                        <m:sub>
                          <m:r>
                            <a:rPr lang="en-US" altLang="ja-JP" b="0" i="1" smtClean="0">
                              <a:solidFill>
                                <a:schemeClr val="tx1"/>
                              </a:solidFill>
                              <a:latin typeface="Cambria Math" panose="02040503050406030204" pitchFamily="18" charset="0"/>
                            </a:rPr>
                            <m:t>𝑎</m:t>
                          </m:r>
                          <m:r>
                            <a:rPr lang="en-US" altLang="ja-JP" b="0" i="1" smtClean="0">
                              <a:solidFill>
                                <a:schemeClr val="tx1"/>
                              </a:solidFill>
                              <a:latin typeface="Cambria Math" panose="02040503050406030204" pitchFamily="18" charset="0"/>
                            </a:rPr>
                            <m:t>=0</m:t>
                          </m:r>
                        </m:sub>
                        <m:sup>
                          <m:r>
                            <a:rPr lang="en-US" altLang="ja-JP" b="0" i="1" smtClean="0">
                              <a:solidFill>
                                <a:schemeClr val="tx1"/>
                              </a:solidFill>
                              <a:latin typeface="Cambria Math" panose="02040503050406030204" pitchFamily="18" charset="0"/>
                            </a:rPr>
                            <m:t>𝜔</m:t>
                          </m:r>
                        </m:sup>
                        <m:e>
                          <m:nary>
                            <m:naryPr>
                              <m:chr m:val="∑"/>
                              <m:ctrlPr>
                                <a:rPr lang="en-US" altLang="ja-JP" b="0" i="1" smtClean="0">
                                  <a:solidFill>
                                    <a:schemeClr val="tx1"/>
                                  </a:solidFill>
                                  <a:latin typeface="Cambria Math" panose="02040503050406030204" pitchFamily="18" charset="0"/>
                                </a:rPr>
                              </m:ctrlPr>
                            </m:naryPr>
                            <m:sub>
                              <m:r>
                                <a:rPr lang="en-US" altLang="ja-JP" b="0" i="1" smtClean="0">
                                  <a:solidFill>
                                    <a:schemeClr val="tx1"/>
                                  </a:solidFill>
                                  <a:latin typeface="Cambria Math" panose="02040503050406030204" pitchFamily="18" charset="0"/>
                                </a:rPr>
                                <m:t>𝑗</m:t>
                              </m:r>
                              <m:r>
                                <a:rPr lang="en-US" altLang="ja-JP" b="0" i="1" smtClean="0">
                                  <a:solidFill>
                                    <a:schemeClr val="tx1"/>
                                  </a:solidFill>
                                  <a:latin typeface="Cambria Math" panose="02040503050406030204" pitchFamily="18" charset="0"/>
                                </a:rPr>
                                <m:t>=1</m:t>
                              </m:r>
                            </m:sub>
                            <m:sup>
                              <m:r>
                                <a:rPr lang="en-US" altLang="ja-JP" b="0" i="1" smtClean="0">
                                  <a:solidFill>
                                    <a:schemeClr val="tx1"/>
                                  </a:solidFill>
                                  <a:latin typeface="Cambria Math" panose="02040503050406030204" pitchFamily="18" charset="0"/>
                                </a:rPr>
                                <m:t>𝑛</m:t>
                              </m:r>
                            </m:sup>
                            <m:e>
                              <m:sSub>
                                <m:sSubPr>
                                  <m:ctrlPr>
                                    <a:rPr lang="en-US" altLang="ja-JP" i="1">
                                      <a:solidFill>
                                        <a:schemeClr val="accent5">
                                          <a:lumMod val="75000"/>
                                        </a:schemeClr>
                                      </a:solidFill>
                                      <a:latin typeface="Cambria Math" panose="02040503050406030204" pitchFamily="18" charset="0"/>
                                    </a:rPr>
                                  </m:ctrlPr>
                                </m:sSubPr>
                                <m:e>
                                  <m:r>
                                    <a:rPr lang="en-US" altLang="ja-JP">
                                      <a:solidFill>
                                        <a:schemeClr val="accent5">
                                          <a:lumMod val="75000"/>
                                        </a:schemeClr>
                                      </a:solidFill>
                                      <a:latin typeface="Cambria Math" panose="02040503050406030204" pitchFamily="18" charset="0"/>
                                    </a:rPr>
                                    <m:t>𝑓</m:t>
                                  </m:r>
                                </m:e>
                                <m:sub>
                                  <m:r>
                                    <a:rPr lang="en-US" altLang="ja-JP">
                                      <a:solidFill>
                                        <a:schemeClr val="accent5">
                                          <a:lumMod val="75000"/>
                                        </a:schemeClr>
                                      </a:solidFill>
                                      <a:latin typeface="Cambria Math" panose="02040503050406030204" pitchFamily="18" charset="0"/>
                                    </a:rPr>
                                    <m:t>𝑖𝑗</m:t>
                                  </m:r>
                                </m:sub>
                              </m:sSub>
                              <m:d>
                                <m:dPr>
                                  <m:ctrlPr>
                                    <a:rPr lang="en-US" altLang="ja-JP" i="1">
                                      <a:solidFill>
                                        <a:schemeClr val="accent5">
                                          <a:lumMod val="75000"/>
                                        </a:schemeClr>
                                      </a:solidFill>
                                      <a:latin typeface="Cambria Math" panose="02040503050406030204" pitchFamily="18" charset="0"/>
                                    </a:rPr>
                                  </m:ctrlPr>
                                </m:dPr>
                                <m:e>
                                  <m:r>
                                    <a:rPr lang="en-US" altLang="ja-JP">
                                      <a:solidFill>
                                        <a:schemeClr val="accent5">
                                          <a:lumMod val="75000"/>
                                        </a:schemeClr>
                                      </a:solidFill>
                                      <a:latin typeface="Cambria Math" panose="02040503050406030204" pitchFamily="18" charset="0"/>
                                    </a:rPr>
                                    <m:t>𝑎</m:t>
                                  </m:r>
                                </m:e>
                              </m:d>
                              <m:sSub>
                                <m:sSubPr>
                                  <m:ctrlPr>
                                    <a:rPr lang="en-US" altLang="ja-JP" i="1">
                                      <a:solidFill>
                                        <a:schemeClr val="tx1"/>
                                      </a:solidFill>
                                      <a:latin typeface="Cambria Math" panose="02040503050406030204" pitchFamily="18" charset="0"/>
                                    </a:rPr>
                                  </m:ctrlPr>
                                </m:sSubPr>
                                <m:e>
                                  <m:r>
                                    <a:rPr lang="en-US" altLang="ja-JP">
                                      <a:solidFill>
                                        <a:schemeClr val="tx1"/>
                                      </a:solidFill>
                                      <a:latin typeface="Cambria Math" panose="02040503050406030204" pitchFamily="18" charset="0"/>
                                    </a:rPr>
                                    <m:t>𝑃</m:t>
                                  </m:r>
                                </m:e>
                                <m:sub>
                                  <m:r>
                                    <a:rPr lang="en-US" altLang="ja-JP">
                                      <a:solidFill>
                                        <a:schemeClr val="tx1"/>
                                      </a:solidFill>
                                      <a:latin typeface="Cambria Math" panose="02040503050406030204" pitchFamily="18" charset="0"/>
                                    </a:rPr>
                                    <m:t>𝑡</m:t>
                                  </m:r>
                                </m:sub>
                              </m:sSub>
                              <m:d>
                                <m:dPr>
                                  <m:ctrlPr>
                                    <a:rPr lang="en-US" altLang="ja-JP" i="1">
                                      <a:solidFill>
                                        <a:schemeClr val="tx1"/>
                                      </a:solidFill>
                                      <a:latin typeface="Cambria Math" panose="02040503050406030204" pitchFamily="18" charset="0"/>
                                    </a:rPr>
                                  </m:ctrlPr>
                                </m:dPr>
                                <m:e>
                                  <m:r>
                                    <a:rPr lang="en-US" altLang="ja-JP">
                                      <a:solidFill>
                                        <a:schemeClr val="tx1"/>
                                      </a:solidFill>
                                      <a:latin typeface="Cambria Math" panose="02040503050406030204" pitchFamily="18" charset="0"/>
                                    </a:rPr>
                                    <m:t>𝑎</m:t>
                                  </m:r>
                                  <m:r>
                                    <a:rPr lang="en-US" altLang="ja-JP">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𝑗</m:t>
                                  </m:r>
                                </m:e>
                              </m:d>
                            </m:e>
                          </m:nary>
                        </m:e>
                      </m:nary>
                    </m:oMath>
                  </m:oMathPara>
                </a14:m>
                <a:endParaRPr kumimoji="1" lang="en-US" altLang="ja-JP" dirty="0"/>
              </a:p>
              <a:p>
                <a:endParaRPr kumimoji="1" lang="ja-JP" altLang="en-US" dirty="0"/>
              </a:p>
            </p:txBody>
          </p:sp>
        </mc:Choice>
        <mc:Fallback xmlns="">
          <p:sp>
            <p:nvSpPr>
              <p:cNvPr id="4" name="テキスト プレースホルダー 3">
                <a:extLst>
                  <a:ext uri="{FF2B5EF4-FFF2-40B4-BE49-F238E27FC236}">
                    <a16:creationId xmlns:a16="http://schemas.microsoft.com/office/drawing/2014/main" id="{F5B26B04-3EE3-6E85-E786-3CA9ED2A41A6}"/>
                  </a:ext>
                </a:extLst>
              </p:cNvPr>
              <p:cNvSpPr>
                <a:spLocks noGrp="1" noRot="1" noChangeAspect="1" noMove="1" noResize="1" noEditPoints="1" noAdjustHandles="1" noChangeArrowheads="1" noChangeShapeType="1" noTextEdit="1"/>
              </p:cNvSpPr>
              <p:nvPr>
                <p:ph type="body" sz="half" idx="2"/>
              </p:nvPr>
            </p:nvSpPr>
            <p:spPr>
              <a:blipFill>
                <a:blip r:embed="rId2"/>
                <a:stretch>
                  <a:fillRect l="-562"/>
                </a:stretch>
              </a:blipFill>
            </p:spPr>
            <p:txBody>
              <a:bodyPr/>
              <a:lstStyle/>
              <a:p>
                <a:r>
                  <a:rPr lang="ja-JP" altLang="en-US">
                    <a:noFill/>
                  </a:rPr>
                  <a:t> </a:t>
                </a:r>
              </a:p>
            </p:txBody>
          </p:sp>
        </mc:Fallback>
      </mc:AlternateContent>
      <p:pic>
        <p:nvPicPr>
          <p:cNvPr id="5" name="Picture 2" descr="マップ&#10;&#10;自動的に生成された説明">
            <a:extLst>
              <a:ext uri="{FF2B5EF4-FFF2-40B4-BE49-F238E27FC236}">
                <a16:creationId xmlns:a16="http://schemas.microsoft.com/office/drawing/2014/main" id="{7ABC21E2-C5A1-5699-3B98-7DACD2B4BC89}"/>
              </a:ext>
            </a:extLst>
          </p:cNvPr>
          <p:cNvPicPr>
            <a:picLocks noGrp="1" noChangeAspect="1" noChangeArrowheads="1"/>
          </p:cNvPicPr>
          <p:nvPr>
            <p:ph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753100" y="457200"/>
            <a:ext cx="5403850" cy="5403850"/>
          </a:xfrm>
          <a:prstGeom prst="rect">
            <a:avLst/>
          </a:prstGeom>
          <a:noFill/>
          <a:extLst>
            <a:ext uri="{909E8E84-426E-40DD-AFC4-6F175D3DCCD1}">
              <a14:hiddenFill xmlns:a14="http://schemas.microsoft.com/office/drawing/2010/main">
                <a:solidFill>
                  <a:srgbClr val="FFFFFF"/>
                </a:solidFill>
              </a14:hiddenFill>
            </a:ext>
          </a:extLst>
        </p:spPr>
      </p:pic>
      <p:pic>
        <p:nvPicPr>
          <p:cNvPr id="7" name="グラフィックス 6" descr="妊婦 単色塗りつぶし">
            <a:extLst>
              <a:ext uri="{FF2B5EF4-FFF2-40B4-BE49-F238E27FC236}">
                <a16:creationId xmlns:a16="http://schemas.microsoft.com/office/drawing/2014/main" id="{6B6E822A-9EBA-D251-22A5-EA26E4DDE2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65812" y="721580"/>
            <a:ext cx="914400" cy="914400"/>
          </a:xfrm>
          <a:prstGeom prst="rect">
            <a:avLst/>
          </a:prstGeom>
        </p:spPr>
      </p:pic>
      <p:pic>
        <p:nvPicPr>
          <p:cNvPr id="9" name="グラフィックス 8" descr="女性と赤ちゃん 単色塗りつぶし">
            <a:extLst>
              <a:ext uri="{FF2B5EF4-FFF2-40B4-BE49-F238E27FC236}">
                <a16:creationId xmlns:a16="http://schemas.microsoft.com/office/drawing/2014/main" id="{27531CFF-98CA-AF81-7294-0DF4F523D6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6339" y="3036735"/>
            <a:ext cx="849466" cy="849466"/>
          </a:xfrm>
          <a:prstGeom prst="rect">
            <a:avLst/>
          </a:prstGeom>
        </p:spPr>
      </p:pic>
      <p:pic>
        <p:nvPicPr>
          <p:cNvPr id="10" name="グラフィックス 9" descr="妊婦 単色塗りつぶし">
            <a:extLst>
              <a:ext uri="{FF2B5EF4-FFF2-40B4-BE49-F238E27FC236}">
                <a16:creationId xmlns:a16="http://schemas.microsoft.com/office/drawing/2014/main" id="{CA9E1C8D-DC8A-24FA-B6AE-EC6B42EC79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9043" y="712965"/>
            <a:ext cx="914400" cy="914400"/>
          </a:xfrm>
          <a:prstGeom prst="rect">
            <a:avLst/>
          </a:prstGeom>
        </p:spPr>
      </p:pic>
      <p:pic>
        <p:nvPicPr>
          <p:cNvPr id="11" name="グラフィックス 10" descr="妊婦 単色塗りつぶし">
            <a:extLst>
              <a:ext uri="{FF2B5EF4-FFF2-40B4-BE49-F238E27FC236}">
                <a16:creationId xmlns:a16="http://schemas.microsoft.com/office/drawing/2014/main" id="{BDF54C69-22BC-8252-1369-C6DFA7380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2581" y="721580"/>
            <a:ext cx="914400" cy="914400"/>
          </a:xfrm>
          <a:prstGeom prst="rect">
            <a:avLst/>
          </a:prstGeom>
        </p:spPr>
      </p:pic>
      <p:pic>
        <p:nvPicPr>
          <p:cNvPr id="12" name="グラフィックス 11" descr="女性と赤ちゃん 単色塗りつぶし">
            <a:extLst>
              <a:ext uri="{FF2B5EF4-FFF2-40B4-BE49-F238E27FC236}">
                <a16:creationId xmlns:a16="http://schemas.microsoft.com/office/drawing/2014/main" id="{889A453D-DF37-452E-7245-962947A446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4987" y="3657600"/>
            <a:ext cx="849466" cy="849466"/>
          </a:xfrm>
          <a:prstGeom prst="rect">
            <a:avLst/>
          </a:prstGeom>
        </p:spPr>
      </p:pic>
      <p:pic>
        <p:nvPicPr>
          <p:cNvPr id="13" name="グラフィックス 12" descr="女性と赤ちゃん 単色塗りつぶし">
            <a:extLst>
              <a:ext uri="{FF2B5EF4-FFF2-40B4-BE49-F238E27FC236}">
                <a16:creationId xmlns:a16="http://schemas.microsoft.com/office/drawing/2014/main" id="{91796299-7BB1-2936-C1D7-2CAE52BD54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13626" y="4507066"/>
            <a:ext cx="849466" cy="849466"/>
          </a:xfrm>
          <a:prstGeom prst="rect">
            <a:avLst/>
          </a:prstGeom>
        </p:spPr>
      </p:pic>
      <p:sp>
        <p:nvSpPr>
          <p:cNvPr id="14" name="矢印: 右カーブ 13">
            <a:extLst>
              <a:ext uri="{FF2B5EF4-FFF2-40B4-BE49-F238E27FC236}">
                <a16:creationId xmlns:a16="http://schemas.microsoft.com/office/drawing/2014/main" id="{5F1A5020-A7AD-329D-1F84-F0F530314F55}"/>
              </a:ext>
            </a:extLst>
          </p:cNvPr>
          <p:cNvSpPr/>
          <p:nvPr/>
        </p:nvSpPr>
        <p:spPr>
          <a:xfrm rot="2227318">
            <a:off x="6979309" y="569776"/>
            <a:ext cx="976513" cy="32551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a:ea typeface="+mn-ea"/>
              <a:cs typeface="+mn-cs"/>
            </a:endParaRPr>
          </a:p>
        </p:txBody>
      </p:sp>
      <p:sp>
        <p:nvSpPr>
          <p:cNvPr id="15" name="矢印: 左カーブ 14">
            <a:extLst>
              <a:ext uri="{FF2B5EF4-FFF2-40B4-BE49-F238E27FC236}">
                <a16:creationId xmlns:a16="http://schemas.microsoft.com/office/drawing/2014/main" id="{A478B667-77BF-D01E-2C07-A1FC5152E6D8}"/>
              </a:ext>
            </a:extLst>
          </p:cNvPr>
          <p:cNvSpPr/>
          <p:nvPr/>
        </p:nvSpPr>
        <p:spPr>
          <a:xfrm>
            <a:off x="10163092" y="1924216"/>
            <a:ext cx="642731" cy="31848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a:ea typeface="+mn-ea"/>
              <a:cs typeface="+mn-cs"/>
            </a:endParaRPr>
          </a:p>
        </p:txBody>
      </p:sp>
      <p:sp>
        <p:nvSpPr>
          <p:cNvPr id="16" name="矢印: 下 15">
            <a:extLst>
              <a:ext uri="{FF2B5EF4-FFF2-40B4-BE49-F238E27FC236}">
                <a16:creationId xmlns:a16="http://schemas.microsoft.com/office/drawing/2014/main" id="{0107B7AF-1681-4CFF-705E-8F10DFCEB881}"/>
              </a:ext>
            </a:extLst>
          </p:cNvPr>
          <p:cNvSpPr/>
          <p:nvPr/>
        </p:nvSpPr>
        <p:spPr>
          <a:xfrm rot="1948856">
            <a:off x="8907439" y="1728966"/>
            <a:ext cx="512793" cy="1407325"/>
          </a:xfrm>
          <a:prstGeom prst="downArrow">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a:ea typeface="+mn-ea"/>
              <a:cs typeface="+mn-cs"/>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54A6230-3027-D36D-E8AB-7574A39AFF8D}"/>
                  </a:ext>
                </a:extLst>
              </p:cNvPr>
              <p:cNvSpPr txBox="1"/>
              <p:nvPr/>
            </p:nvSpPr>
            <p:spPr>
              <a:xfrm>
                <a:off x="5617745" y="2052883"/>
                <a:ext cx="6094674" cy="491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ja-JP" altLang="en-US" sz="24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t>地域間</m:t>
                      </m:r>
                      <m:r>
                        <a:rPr kumimoji="0" lang="ja-JP" altLang="en-US" sz="2400" b="0" i="1" u="none" strike="noStrike" kern="1200" cap="none" spc="100" normalizeH="0" baseline="0" noProof="0" smtClean="0">
                          <a:ln>
                            <a:noFill/>
                          </a:ln>
                          <a:solidFill>
                            <a:prstClr val="black"/>
                          </a:solidFill>
                          <a:effectLst/>
                          <a:uLnTx/>
                          <a:uFillTx/>
                          <a:latin typeface="Cambria Math" panose="02040503050406030204" pitchFamily="18" charset="0"/>
                          <a:ea typeface="+mn-ea"/>
                          <a:cs typeface="+mn-cs"/>
                        </a:rPr>
                        <m:t>出生率</m:t>
                      </m:r>
                      <m:r>
                        <a:rPr kumimoji="0" lang="ja-JP" altLang="en-US" sz="2400" b="0" i="1" u="none" strike="noStrike" kern="1200" cap="none" spc="10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altLang="ja-JP" sz="2400" b="0" i="1" u="none" strike="noStrike" kern="1200" cap="none" spc="100" normalizeH="0" baseline="0" noProof="0" smtClean="0">
                              <a:ln>
                                <a:noFill/>
                              </a:ln>
                              <a:solidFill>
                                <a:srgbClr val="FE5D21">
                                  <a:lumMod val="75000"/>
                                </a:srgbClr>
                              </a:solidFill>
                              <a:effectLst/>
                              <a:uLnTx/>
                              <a:uFillTx/>
                              <a:latin typeface="Cambria Math" panose="02040503050406030204" pitchFamily="18" charset="0"/>
                              <a:ea typeface="+mn-ea"/>
                              <a:cs typeface="+mn-cs"/>
                            </a:rPr>
                          </m:ctrlPr>
                        </m:sSubPr>
                        <m:e>
                          <m:r>
                            <a:rPr kumimoji="0" lang="en-US" altLang="ja-JP" sz="2400" b="0" i="1" u="none" strike="noStrike" kern="1200" cap="none" spc="100" normalizeH="0" baseline="0" noProof="0" smtClean="0">
                              <a:ln>
                                <a:noFill/>
                              </a:ln>
                              <a:solidFill>
                                <a:srgbClr val="FE5D21">
                                  <a:lumMod val="75000"/>
                                </a:srgbClr>
                              </a:solidFill>
                              <a:effectLst/>
                              <a:uLnTx/>
                              <a:uFillTx/>
                              <a:latin typeface="Cambria Math" panose="02040503050406030204" pitchFamily="18" charset="0"/>
                              <a:ea typeface="+mn-ea"/>
                              <a:cs typeface="+mn-cs"/>
                            </a:rPr>
                            <m:t>𝑓</m:t>
                          </m:r>
                        </m:e>
                        <m:sub>
                          <m:r>
                            <a:rPr kumimoji="0" lang="en-US" altLang="ja-JP" sz="2400" b="0" i="1" u="none" strike="noStrike" kern="1200" cap="none" spc="100" normalizeH="0" baseline="0" noProof="0" smtClean="0">
                              <a:ln>
                                <a:noFill/>
                              </a:ln>
                              <a:solidFill>
                                <a:srgbClr val="FE5D21">
                                  <a:lumMod val="75000"/>
                                </a:srgbClr>
                              </a:solidFill>
                              <a:effectLst/>
                              <a:uLnTx/>
                              <a:uFillTx/>
                              <a:latin typeface="Cambria Math" panose="02040503050406030204" pitchFamily="18" charset="0"/>
                              <a:ea typeface="+mn-ea"/>
                              <a:cs typeface="+mn-cs"/>
                            </a:rPr>
                            <m:t>𝑖𝑗</m:t>
                          </m:r>
                        </m:sub>
                      </m:sSub>
                      <m:d>
                        <m:dPr>
                          <m:ctrlPr>
                            <a:rPr kumimoji="0" lang="en-US" altLang="ja-JP" sz="2400" b="0" i="1" u="none" strike="noStrike" kern="1200" cap="none" spc="100" normalizeH="0" baseline="0" noProof="0" smtClean="0">
                              <a:ln>
                                <a:noFill/>
                              </a:ln>
                              <a:solidFill>
                                <a:srgbClr val="FE5D21">
                                  <a:lumMod val="75000"/>
                                </a:srgbClr>
                              </a:solidFill>
                              <a:effectLst/>
                              <a:uLnTx/>
                              <a:uFillTx/>
                              <a:latin typeface="Cambria Math" panose="02040503050406030204" pitchFamily="18" charset="0"/>
                              <a:ea typeface="+mn-ea"/>
                              <a:cs typeface="+mn-cs"/>
                            </a:rPr>
                          </m:ctrlPr>
                        </m:dPr>
                        <m:e>
                          <m:r>
                            <a:rPr kumimoji="0" lang="en-US" altLang="ja-JP" sz="2400" b="0" i="1" u="none" strike="noStrike" kern="1200" cap="none" spc="100" normalizeH="0" baseline="0" noProof="0" smtClean="0">
                              <a:ln>
                                <a:noFill/>
                              </a:ln>
                              <a:solidFill>
                                <a:srgbClr val="FE5D21">
                                  <a:lumMod val="75000"/>
                                </a:srgbClr>
                              </a:solidFill>
                              <a:effectLst/>
                              <a:uLnTx/>
                              <a:uFillTx/>
                              <a:latin typeface="Cambria Math" panose="02040503050406030204" pitchFamily="18" charset="0"/>
                              <a:ea typeface="+mn-ea"/>
                              <a:cs typeface="+mn-cs"/>
                            </a:rPr>
                            <m:t>𝑎</m:t>
                          </m:r>
                        </m:e>
                      </m:d>
                    </m:oMath>
                  </m:oMathPara>
                </a14:m>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mc:Choice>
        <mc:Fallback xmlns="">
          <p:sp>
            <p:nvSpPr>
              <p:cNvPr id="18" name="テキスト ボックス 17">
                <a:extLst>
                  <a:ext uri="{FF2B5EF4-FFF2-40B4-BE49-F238E27FC236}">
                    <a16:creationId xmlns:a16="http://schemas.microsoft.com/office/drawing/2014/main" id="{E54A6230-3027-D36D-E8AB-7574A39AFF8D}"/>
                  </a:ext>
                </a:extLst>
              </p:cNvPr>
              <p:cNvSpPr txBox="1">
                <a:spLocks noRot="1" noChangeAspect="1" noMove="1" noResize="1" noEditPoints="1" noAdjustHandles="1" noChangeArrowheads="1" noChangeShapeType="1" noTextEdit="1"/>
              </p:cNvSpPr>
              <p:nvPr/>
            </p:nvSpPr>
            <p:spPr>
              <a:xfrm>
                <a:off x="5617745" y="2052883"/>
                <a:ext cx="6094674" cy="491417"/>
              </a:xfrm>
              <a:prstGeom prst="rect">
                <a:avLst/>
              </a:prstGeom>
              <a:blipFill>
                <a:blip r:embed="rId8"/>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BBEC1A2-754E-50F5-F25E-23964DE0EDC2}"/>
                  </a:ext>
                </a:extLst>
              </p:cNvPr>
              <p:cNvSpPr txBox="1"/>
              <p:nvPr/>
            </p:nvSpPr>
            <p:spPr>
              <a:xfrm>
                <a:off x="1275183" y="59297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oMath>
                </a14:m>
                <a:r>
                  <a:rPr kumimoji="1" lang="ja-JP" altLang="en-US" sz="1800" b="0" i="0" u="none" strike="noStrike" kern="1200" cap="none" spc="0" normalizeH="0" baseline="0" noProof="0" dirty="0">
                    <a:ln>
                      <a:noFill/>
                    </a:ln>
                    <a:solidFill>
                      <a:prstClr val="black"/>
                    </a:solidFill>
                    <a:effectLst/>
                    <a:uLnTx/>
                    <a:uFillTx/>
                    <a:latin typeface="Meiryo"/>
                    <a:ea typeface="+mn-ea"/>
                    <a:cs typeface="+mn-cs"/>
                  </a:rPr>
                  <a:t>：最大年齢</a:t>
                </a:r>
              </a:p>
            </p:txBody>
          </p:sp>
        </mc:Choice>
        <mc:Fallback xmlns="">
          <p:sp>
            <p:nvSpPr>
              <p:cNvPr id="6" name="テキスト ボックス 5">
                <a:extLst>
                  <a:ext uri="{FF2B5EF4-FFF2-40B4-BE49-F238E27FC236}">
                    <a16:creationId xmlns:a16="http://schemas.microsoft.com/office/drawing/2014/main" id="{DBBEC1A2-754E-50F5-F25E-23964DE0EDC2}"/>
                  </a:ext>
                </a:extLst>
              </p:cNvPr>
              <p:cNvSpPr txBox="1">
                <a:spLocks noRot="1" noChangeAspect="1" noMove="1" noResize="1" noEditPoints="1" noAdjustHandles="1" noChangeArrowheads="1" noChangeShapeType="1" noTextEdit="1"/>
              </p:cNvSpPr>
              <p:nvPr/>
            </p:nvSpPr>
            <p:spPr>
              <a:xfrm>
                <a:off x="1275183" y="5929772"/>
                <a:ext cx="6096000" cy="369332"/>
              </a:xfrm>
              <a:prstGeom prst="rect">
                <a:avLst/>
              </a:prstGeom>
              <a:blipFill>
                <a:blip r:embed="rId9"/>
                <a:stretch>
                  <a:fillRect t="-6667" b="-30000"/>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77E155C4-0D38-E525-3B97-2BC08BAD6D73}"/>
              </a:ext>
            </a:extLst>
          </p:cNvPr>
          <p:cNvSpPr txBox="1"/>
          <p:nvPr/>
        </p:nvSpPr>
        <p:spPr>
          <a:xfrm>
            <a:off x="7302359" y="5947816"/>
            <a:ext cx="4022533" cy="923330"/>
          </a:xfrm>
          <a:prstGeom prst="rect">
            <a:avLst/>
          </a:prstGeom>
          <a:noFill/>
        </p:spPr>
        <p:txBody>
          <a:bodyPr wrap="square" rtlCol="0">
            <a:spAutoFit/>
          </a:bodyPr>
          <a:lstStyle/>
          <a:p>
            <a:r>
              <a:rPr kumimoji="1" lang="en-US" altLang="ja-JP" dirty="0"/>
              <a:t>※</a:t>
            </a:r>
            <a:r>
              <a:rPr kumimoji="1" lang="ja-JP" altLang="en-US" dirty="0"/>
              <a:t>本来</a:t>
            </a:r>
            <a:r>
              <a:rPr kumimoji="1" lang="en-US" altLang="ja-JP" dirty="0"/>
              <a:t>,</a:t>
            </a:r>
            <a:r>
              <a:rPr kumimoji="1" lang="ja-JP" altLang="en-US" dirty="0"/>
              <a:t>出生・死亡・移動は連続時間で起こるため離散時間で都道府県間出生率が発生する</a:t>
            </a:r>
          </a:p>
        </p:txBody>
      </p:sp>
    </p:spTree>
    <p:extLst>
      <p:ext uri="{BB962C8B-B14F-4D97-AF65-F5344CB8AC3E}">
        <p14:creationId xmlns:p14="http://schemas.microsoft.com/office/powerpoint/2010/main" val="163174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2B8B3C5-7A0B-D995-3112-13DFC348E688}"/>
              </a:ext>
            </a:extLst>
          </p:cNvPr>
          <p:cNvPicPr>
            <a:picLocks noChangeAspect="1"/>
          </p:cNvPicPr>
          <p:nvPr/>
        </p:nvPicPr>
        <p:blipFill>
          <a:blip r:embed="rId3"/>
          <a:stretch>
            <a:fillRect/>
          </a:stretch>
        </p:blipFill>
        <p:spPr>
          <a:xfrm>
            <a:off x="5403954" y="1641969"/>
            <a:ext cx="6395915" cy="4873625"/>
          </a:xfrm>
          <a:prstGeom prst="rect">
            <a:avLst/>
          </a:prstGeom>
        </p:spPr>
      </p:pic>
      <p:sp>
        <p:nvSpPr>
          <p:cNvPr id="2" name="タイトル 1">
            <a:extLst>
              <a:ext uri="{FF2B5EF4-FFF2-40B4-BE49-F238E27FC236}">
                <a16:creationId xmlns:a16="http://schemas.microsoft.com/office/drawing/2014/main" id="{A95949A8-CA08-15E3-D239-DF0C97BCA843}"/>
              </a:ext>
            </a:extLst>
          </p:cNvPr>
          <p:cNvSpPr>
            <a:spLocks noGrp="1"/>
          </p:cNvSpPr>
          <p:nvPr>
            <p:ph type="title"/>
          </p:nvPr>
        </p:nvSpPr>
        <p:spPr>
          <a:xfrm>
            <a:off x="839787" y="457200"/>
            <a:ext cx="4630709" cy="2971800"/>
          </a:xfrm>
        </p:spPr>
        <p:txBody>
          <a:bodyPr/>
          <a:lstStyle/>
          <a:p>
            <a:r>
              <a:rPr kumimoji="1" lang="ja-JP" altLang="en-US" dirty="0"/>
              <a:t>多地域・</a:t>
            </a:r>
            <a:br>
              <a:rPr kumimoji="1" lang="en-US" altLang="ja-JP" dirty="0"/>
            </a:br>
            <a:r>
              <a:rPr kumimoji="1" lang="ja-JP" altLang="en-US" dirty="0"/>
              <a:t>レスリー行列モデル</a:t>
            </a:r>
          </a:p>
        </p:txBody>
      </p:sp>
      <p:sp>
        <p:nvSpPr>
          <p:cNvPr id="3" name="コンテンツ プレースホルダー 2">
            <a:extLst>
              <a:ext uri="{FF2B5EF4-FFF2-40B4-BE49-F238E27FC236}">
                <a16:creationId xmlns:a16="http://schemas.microsoft.com/office/drawing/2014/main" id="{F5624C4E-9FC1-5CFA-44D7-DEE744C126BD}"/>
              </a:ext>
            </a:extLst>
          </p:cNvPr>
          <p:cNvSpPr>
            <a:spLocks noGrp="1"/>
          </p:cNvSpPr>
          <p:nvPr>
            <p:ph idx="1"/>
          </p:nvPr>
        </p:nvSpPr>
        <p:spPr/>
        <p:txBody>
          <a:bodyPr/>
          <a:lstStyle/>
          <a:p>
            <a:r>
              <a:rPr kumimoji="1" lang="ja-JP" altLang="en-US" dirty="0"/>
              <a:t>行列による表現：</a:t>
            </a:r>
          </a:p>
        </p:txBody>
      </p:sp>
      <mc:AlternateContent xmlns:mc="http://schemas.openxmlformats.org/markup-compatibility/2006" xmlns:a14="http://schemas.microsoft.com/office/drawing/2010/main">
        <mc:Choice Requires="a14">
          <p:sp>
            <p:nvSpPr>
              <p:cNvPr id="7" name="テキスト プレースホルダー 6">
                <a:extLst>
                  <a:ext uri="{FF2B5EF4-FFF2-40B4-BE49-F238E27FC236}">
                    <a16:creationId xmlns:a16="http://schemas.microsoft.com/office/drawing/2014/main" id="{47C35812-12E4-AAB5-63A2-961269207DA7}"/>
                  </a:ext>
                </a:extLst>
              </p:cNvPr>
              <p:cNvSpPr>
                <a:spLocks noGrp="1"/>
              </p:cNvSpPr>
              <p:nvPr>
                <p:ph type="body" sz="half" idx="2"/>
              </p:nvPr>
            </p:nvSpPr>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altLang="ja-JP" b="0" i="1" smtClean="0">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𝑃</m:t>
                          </m:r>
                        </m:e>
                        <m:sub>
                          <m:r>
                            <a:rPr lang="en-US" altLang="ja-JP" b="0" i="1" smtClean="0">
                              <a:solidFill>
                                <a:schemeClr val="tx1"/>
                              </a:solidFill>
                              <a:latin typeface="Cambria Math" panose="02040503050406030204" pitchFamily="18" charset="0"/>
                            </a:rPr>
                            <m:t>𝑡</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1</m:t>
                          </m:r>
                        </m:sub>
                      </m:sSub>
                      <m:d>
                        <m:dPr>
                          <m:ctrlPr>
                            <a:rPr lang="en-US" altLang="ja-JP" b="0" i="1" smtClean="0">
                              <a:solidFill>
                                <a:schemeClr val="tx1"/>
                              </a:solidFill>
                              <a:latin typeface="Cambria Math" panose="02040503050406030204" pitchFamily="18" charset="0"/>
                            </a:rPr>
                          </m:ctrlPr>
                        </m:dPr>
                        <m:e>
                          <m:r>
                            <a:rPr lang="en-US" altLang="ja-JP" b="0" i="1" smtClean="0">
                              <a:solidFill>
                                <a:schemeClr val="tx1"/>
                              </a:solidFill>
                              <a:latin typeface="Cambria Math" panose="02040503050406030204" pitchFamily="18" charset="0"/>
                            </a:rPr>
                            <m:t>𝑎</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1</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𝑖</m:t>
                          </m:r>
                        </m:e>
                      </m:d>
                      <m:r>
                        <a:rPr lang="en-US" altLang="ja-JP" b="0" i="1" smtClean="0">
                          <a:solidFill>
                            <a:schemeClr val="tx1"/>
                          </a:solidFill>
                          <a:latin typeface="Cambria Math" panose="02040503050406030204" pitchFamily="18" charset="0"/>
                        </a:rPr>
                        <m:t>=</m:t>
                      </m:r>
                      <m:nary>
                        <m:naryPr>
                          <m:chr m:val="∑"/>
                          <m:ctrlPr>
                            <a:rPr lang="en-US" altLang="ja-JP" i="1">
                              <a:latin typeface="Cambria Math" panose="02040503050406030204" pitchFamily="18" charset="0"/>
                            </a:rPr>
                          </m:ctrlPr>
                        </m:naryPr>
                        <m:sub>
                          <m:r>
                            <a:rPr lang="en-US" altLang="ja-JP" i="1">
                              <a:latin typeface="Cambria Math" panose="02040503050406030204" pitchFamily="18" charset="0"/>
                            </a:rPr>
                            <m:t>𝑗</m:t>
                          </m:r>
                          <m:r>
                            <a:rPr lang="en-US" altLang="ja-JP" b="0" i="1" smtClean="0">
                              <a:latin typeface="Cambria Math" panose="02040503050406030204" pitchFamily="18" charset="0"/>
                            </a:rPr>
                            <m:t>=</m:t>
                          </m:r>
                          <m:r>
                            <a:rPr lang="en-US" altLang="ja-JP" b="0" i="1" smtClean="0">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solidFill>
                                    <a:schemeClr val="accent2">
                                      <a:lumMod val="75000"/>
                                    </a:schemeClr>
                                  </a:solidFill>
                                  <a:latin typeface="Cambria Math" panose="02040503050406030204" pitchFamily="18" charset="0"/>
                                </a:rPr>
                              </m:ctrlPr>
                            </m:sSubPr>
                            <m:e>
                              <m:r>
                                <a:rPr lang="en-US" altLang="ja-JP">
                                  <a:solidFill>
                                    <a:schemeClr val="accent2">
                                      <a:lumMod val="75000"/>
                                    </a:schemeClr>
                                  </a:solidFill>
                                  <a:latin typeface="Cambria Math" panose="02040503050406030204" pitchFamily="18" charset="0"/>
                                </a:rPr>
                                <m:t>𝑘</m:t>
                              </m:r>
                            </m:e>
                            <m:sub>
                              <m:r>
                                <a:rPr lang="en-US" altLang="ja-JP">
                                  <a:solidFill>
                                    <a:schemeClr val="accent2">
                                      <a:lumMod val="75000"/>
                                    </a:schemeClr>
                                  </a:solidFill>
                                  <a:latin typeface="Cambria Math" panose="02040503050406030204" pitchFamily="18" charset="0"/>
                                </a:rPr>
                                <m:t>𝑖𝑗</m:t>
                              </m:r>
                            </m:sub>
                          </m:sSub>
                          <m:d>
                            <m:dPr>
                              <m:ctrlPr>
                                <a:rPr lang="en-US" altLang="ja-JP" i="1">
                                  <a:solidFill>
                                    <a:schemeClr val="accent2">
                                      <a:lumMod val="75000"/>
                                    </a:schemeClr>
                                  </a:solidFill>
                                  <a:latin typeface="Cambria Math" panose="02040503050406030204" pitchFamily="18" charset="0"/>
                                </a:rPr>
                              </m:ctrlPr>
                            </m:dPr>
                            <m:e>
                              <m:r>
                                <a:rPr lang="en-US" altLang="ja-JP">
                                  <a:solidFill>
                                    <a:schemeClr val="accent2">
                                      <a:lumMod val="75000"/>
                                    </a:schemeClr>
                                  </a:solidFill>
                                  <a:latin typeface="Cambria Math" panose="02040503050406030204" pitchFamily="18" charset="0"/>
                                </a:rPr>
                                <m:t>𝑎</m:t>
                              </m:r>
                            </m:e>
                          </m:d>
                        </m:e>
                      </m:nary>
                      <m:sSub>
                        <m:sSubPr>
                          <m:ctrlPr>
                            <a:rPr lang="en-US" altLang="ja-JP" i="1">
                              <a:latin typeface="Cambria Math" panose="02040503050406030204" pitchFamily="18" charset="0"/>
                            </a:rPr>
                          </m:ctrlPr>
                        </m:sSubPr>
                        <m:e>
                          <m:r>
                            <a:rPr lang="en-US" altLang="ja-JP">
                              <a:latin typeface="Cambria Math" panose="02040503050406030204" pitchFamily="18" charset="0"/>
                            </a:rPr>
                            <m:t>𝑃</m:t>
                          </m:r>
                        </m:e>
                        <m:sub>
                          <m:r>
                            <a:rPr lang="en-US" altLang="ja-JP">
                              <a:latin typeface="Cambria Math" panose="02040503050406030204" pitchFamily="18" charset="0"/>
                            </a:rPr>
                            <m:t>𝑡</m:t>
                          </m:r>
                        </m:sub>
                      </m:sSub>
                      <m:d>
                        <m:dPr>
                          <m:ctrlPr>
                            <a:rPr lang="en-US" altLang="ja-JP" i="1">
                              <a:latin typeface="Cambria Math" panose="02040503050406030204" pitchFamily="18" charset="0"/>
                            </a:rPr>
                          </m:ctrlPr>
                        </m:dPr>
                        <m:e>
                          <m:r>
                            <a:rPr lang="en-US" altLang="ja-JP">
                              <a:latin typeface="Cambria Math" panose="02040503050406030204" pitchFamily="18" charset="0"/>
                            </a:rPr>
                            <m:t>𝑎</m:t>
                          </m:r>
                          <m:r>
                            <a:rPr lang="en-US" altLang="ja-JP">
                              <a:latin typeface="Cambria Math" panose="02040503050406030204" pitchFamily="18" charset="0"/>
                            </a:rPr>
                            <m:t>,</m:t>
                          </m:r>
                          <m:r>
                            <a:rPr lang="en-US" altLang="ja-JP" i="1">
                              <a:latin typeface="Cambria Math" panose="02040503050406030204" pitchFamily="18" charset="0"/>
                            </a:rPr>
                            <m:t>𝑗</m:t>
                          </m:r>
                        </m:e>
                      </m:d>
                    </m:oMath>
                  </m:oMathPara>
                </a14:m>
                <a:endParaRPr lang="en-US" altLang="ja-JP" dirty="0"/>
              </a:p>
              <a:p>
                <a:pP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a:solidFill>
                                <a:schemeClr val="tx1"/>
                              </a:solidFill>
                              <a:latin typeface="Cambria Math" panose="02040503050406030204" pitchFamily="18" charset="0"/>
                            </a:rPr>
                            <m:t>𝑃</m:t>
                          </m:r>
                        </m:e>
                        <m:sub>
                          <m:r>
                            <a:rPr lang="en-US" altLang="ja-JP">
                              <a:solidFill>
                                <a:schemeClr val="tx1"/>
                              </a:solidFill>
                              <a:latin typeface="Cambria Math" panose="02040503050406030204" pitchFamily="18" charset="0"/>
                            </a:rPr>
                            <m:t>𝑡</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1</m:t>
                          </m:r>
                        </m:sub>
                      </m:sSub>
                      <m:d>
                        <m:dPr>
                          <m:ctrlPr>
                            <a:rPr lang="en-US" altLang="ja-JP" i="1">
                              <a:solidFill>
                                <a:schemeClr val="tx1"/>
                              </a:solidFill>
                              <a:latin typeface="Cambria Math" panose="02040503050406030204" pitchFamily="18" charset="0"/>
                            </a:rPr>
                          </m:ctrlPr>
                        </m:dPr>
                        <m:e>
                          <m:r>
                            <a:rPr lang="en-US" altLang="ja-JP" b="0" i="1" smtClean="0">
                              <a:solidFill>
                                <a:schemeClr val="tx1"/>
                              </a:solidFill>
                              <a:latin typeface="Cambria Math" panose="02040503050406030204" pitchFamily="18" charset="0"/>
                            </a:rPr>
                            <m:t>0</m:t>
                          </m:r>
                          <m:r>
                            <a:rPr lang="en-US" altLang="ja-JP">
                              <a:solidFill>
                                <a:schemeClr val="tx1"/>
                              </a:solidFill>
                              <a:latin typeface="Cambria Math" panose="02040503050406030204" pitchFamily="18" charset="0"/>
                            </a:rPr>
                            <m:t>,</m:t>
                          </m:r>
                          <m:r>
                            <a:rPr lang="en-US" altLang="ja-JP">
                              <a:solidFill>
                                <a:schemeClr val="tx1"/>
                              </a:solidFill>
                              <a:latin typeface="Cambria Math" panose="02040503050406030204" pitchFamily="18" charset="0"/>
                            </a:rPr>
                            <m:t>𝑖</m:t>
                          </m:r>
                        </m:e>
                      </m:d>
                      <m:r>
                        <a:rPr lang="en-US" altLang="ja-JP" b="0" i="1" smtClean="0">
                          <a:solidFill>
                            <a:schemeClr val="tx1"/>
                          </a:solidFill>
                          <a:latin typeface="Cambria Math" panose="02040503050406030204" pitchFamily="18" charset="0"/>
                        </a:rPr>
                        <m:t>=</m:t>
                      </m:r>
                      <m:nary>
                        <m:naryPr>
                          <m:chr m:val="∑"/>
                          <m:ctrlPr>
                            <a:rPr lang="en-US" altLang="ja-JP" b="0" i="1" smtClean="0">
                              <a:solidFill>
                                <a:schemeClr val="tx1"/>
                              </a:solidFill>
                              <a:latin typeface="Cambria Math" panose="02040503050406030204" pitchFamily="18" charset="0"/>
                            </a:rPr>
                          </m:ctrlPr>
                        </m:naryPr>
                        <m:sub>
                          <m:r>
                            <a:rPr lang="en-US" altLang="ja-JP" b="0" i="1" smtClean="0">
                              <a:solidFill>
                                <a:schemeClr val="tx1"/>
                              </a:solidFill>
                              <a:latin typeface="Cambria Math" panose="02040503050406030204" pitchFamily="18" charset="0"/>
                            </a:rPr>
                            <m:t>𝑎</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0</m:t>
                          </m:r>
                        </m:sub>
                        <m:sup>
                          <m:r>
                            <a:rPr lang="en-US" altLang="ja-JP" b="0" i="1" smtClean="0">
                              <a:solidFill>
                                <a:schemeClr val="tx1"/>
                              </a:solidFill>
                              <a:latin typeface="Cambria Math" panose="02040503050406030204" pitchFamily="18" charset="0"/>
                            </a:rPr>
                            <m:t>𝜔</m:t>
                          </m:r>
                        </m:sup>
                        <m:e>
                          <m:nary>
                            <m:naryPr>
                              <m:chr m:val="∑"/>
                              <m:ctrlPr>
                                <a:rPr lang="en-US" altLang="ja-JP" b="0" i="1" smtClean="0">
                                  <a:solidFill>
                                    <a:schemeClr val="tx1"/>
                                  </a:solidFill>
                                  <a:latin typeface="Cambria Math" panose="02040503050406030204" pitchFamily="18" charset="0"/>
                                </a:rPr>
                              </m:ctrlPr>
                            </m:naryPr>
                            <m:sub>
                              <m:r>
                                <a:rPr lang="en-US" altLang="ja-JP" b="0" i="1" smtClean="0">
                                  <a:solidFill>
                                    <a:schemeClr val="tx1"/>
                                  </a:solidFill>
                                  <a:latin typeface="Cambria Math" panose="02040503050406030204" pitchFamily="18" charset="0"/>
                                </a:rPr>
                                <m:t>𝑗</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1</m:t>
                              </m:r>
                            </m:sub>
                            <m:sup>
                              <m:r>
                                <a:rPr lang="en-US" altLang="ja-JP" b="0" i="1" smtClean="0">
                                  <a:solidFill>
                                    <a:schemeClr val="tx1"/>
                                  </a:solidFill>
                                  <a:latin typeface="Cambria Math" panose="02040503050406030204" pitchFamily="18" charset="0"/>
                                </a:rPr>
                                <m:t>𝑛</m:t>
                              </m:r>
                            </m:sup>
                            <m:e>
                              <m:sSub>
                                <m:sSubPr>
                                  <m:ctrlPr>
                                    <a:rPr lang="en-US" altLang="ja-JP" i="1">
                                      <a:solidFill>
                                        <a:schemeClr val="accent5">
                                          <a:lumMod val="75000"/>
                                        </a:schemeClr>
                                      </a:solidFill>
                                      <a:latin typeface="Cambria Math" panose="02040503050406030204" pitchFamily="18" charset="0"/>
                                    </a:rPr>
                                  </m:ctrlPr>
                                </m:sSubPr>
                                <m:e>
                                  <m:r>
                                    <a:rPr lang="en-US" altLang="ja-JP">
                                      <a:solidFill>
                                        <a:schemeClr val="accent5">
                                          <a:lumMod val="75000"/>
                                        </a:schemeClr>
                                      </a:solidFill>
                                      <a:latin typeface="Cambria Math" panose="02040503050406030204" pitchFamily="18" charset="0"/>
                                    </a:rPr>
                                    <m:t>𝑓</m:t>
                                  </m:r>
                                </m:e>
                                <m:sub>
                                  <m:r>
                                    <a:rPr lang="en-US" altLang="ja-JP">
                                      <a:solidFill>
                                        <a:schemeClr val="accent5">
                                          <a:lumMod val="75000"/>
                                        </a:schemeClr>
                                      </a:solidFill>
                                      <a:latin typeface="Cambria Math" panose="02040503050406030204" pitchFamily="18" charset="0"/>
                                    </a:rPr>
                                    <m:t>𝑖𝑗</m:t>
                                  </m:r>
                                </m:sub>
                              </m:sSub>
                              <m:d>
                                <m:dPr>
                                  <m:ctrlPr>
                                    <a:rPr lang="en-US" altLang="ja-JP" i="1">
                                      <a:solidFill>
                                        <a:schemeClr val="accent5">
                                          <a:lumMod val="75000"/>
                                        </a:schemeClr>
                                      </a:solidFill>
                                      <a:latin typeface="Cambria Math" panose="02040503050406030204" pitchFamily="18" charset="0"/>
                                    </a:rPr>
                                  </m:ctrlPr>
                                </m:dPr>
                                <m:e>
                                  <m:r>
                                    <a:rPr lang="en-US" altLang="ja-JP">
                                      <a:solidFill>
                                        <a:schemeClr val="accent5">
                                          <a:lumMod val="75000"/>
                                        </a:schemeClr>
                                      </a:solidFill>
                                      <a:latin typeface="Cambria Math" panose="02040503050406030204" pitchFamily="18" charset="0"/>
                                    </a:rPr>
                                    <m:t>𝑎</m:t>
                                  </m:r>
                                </m:e>
                              </m:d>
                              <m:sSub>
                                <m:sSubPr>
                                  <m:ctrlPr>
                                    <a:rPr lang="en-US" altLang="ja-JP" i="1">
                                      <a:solidFill>
                                        <a:schemeClr val="tx1"/>
                                      </a:solidFill>
                                      <a:latin typeface="Cambria Math" panose="02040503050406030204" pitchFamily="18" charset="0"/>
                                    </a:rPr>
                                  </m:ctrlPr>
                                </m:sSubPr>
                                <m:e>
                                  <m:r>
                                    <a:rPr lang="en-US" altLang="ja-JP">
                                      <a:solidFill>
                                        <a:schemeClr val="tx1"/>
                                      </a:solidFill>
                                      <a:latin typeface="Cambria Math" panose="02040503050406030204" pitchFamily="18" charset="0"/>
                                    </a:rPr>
                                    <m:t>𝑃</m:t>
                                  </m:r>
                                </m:e>
                                <m:sub>
                                  <m:r>
                                    <a:rPr lang="en-US" altLang="ja-JP">
                                      <a:solidFill>
                                        <a:schemeClr val="tx1"/>
                                      </a:solidFill>
                                      <a:latin typeface="Cambria Math" panose="02040503050406030204" pitchFamily="18" charset="0"/>
                                    </a:rPr>
                                    <m:t>𝑡</m:t>
                                  </m:r>
                                </m:sub>
                              </m:sSub>
                              <m:d>
                                <m:dPr>
                                  <m:ctrlPr>
                                    <a:rPr lang="en-US" altLang="ja-JP" i="1">
                                      <a:solidFill>
                                        <a:schemeClr val="tx1"/>
                                      </a:solidFill>
                                      <a:latin typeface="Cambria Math" panose="02040503050406030204" pitchFamily="18" charset="0"/>
                                    </a:rPr>
                                  </m:ctrlPr>
                                </m:dPr>
                                <m:e>
                                  <m:r>
                                    <a:rPr lang="en-US" altLang="ja-JP">
                                      <a:solidFill>
                                        <a:schemeClr val="tx1"/>
                                      </a:solidFill>
                                      <a:latin typeface="Cambria Math" panose="02040503050406030204" pitchFamily="18" charset="0"/>
                                    </a:rPr>
                                    <m:t>𝑎</m:t>
                                  </m:r>
                                  <m:r>
                                    <a:rPr lang="en-US" altLang="ja-JP">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𝑗</m:t>
                                  </m:r>
                                </m:e>
                              </m:d>
                            </m:e>
                          </m:nary>
                        </m:e>
                      </m:nary>
                    </m:oMath>
                  </m:oMathPara>
                </a14:m>
                <a:endParaRPr lang="ja-JP" altLang="en-US" dirty="0"/>
              </a:p>
            </p:txBody>
          </p:sp>
        </mc:Choice>
        <mc:Fallback xmlns="">
          <p:sp>
            <p:nvSpPr>
              <p:cNvPr id="7" name="テキスト プレースホルダー 6">
                <a:extLst>
                  <a:ext uri="{FF2B5EF4-FFF2-40B4-BE49-F238E27FC236}">
                    <a16:creationId xmlns:a16="http://schemas.microsoft.com/office/drawing/2014/main" id="{47C35812-12E4-AAB5-63A2-961269207DA7}"/>
                  </a:ext>
                </a:extLst>
              </p:cNvPr>
              <p:cNvSpPr>
                <a:spLocks noGrp="1" noRot="1" noChangeAspect="1" noMove="1" noResize="1" noEditPoints="1" noAdjustHandles="1" noChangeArrowheads="1" noChangeShapeType="1" noTextEdit="1"/>
              </p:cNvSpPr>
              <p:nvPr>
                <p:ph type="body" sz="half" idx="2"/>
              </p:nvPr>
            </p:nvSpPr>
            <p:spPr>
              <a:blipFill>
                <a:blip r:embed="rId4"/>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F3AB0B40-93F3-CB2F-B59C-9F3C2C51AB72}"/>
              </a:ext>
            </a:extLst>
          </p:cNvPr>
          <p:cNvSpPr txBox="1"/>
          <p:nvPr/>
        </p:nvSpPr>
        <p:spPr>
          <a:xfrm>
            <a:off x="10034546" y="6488668"/>
            <a:ext cx="3101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a:ea typeface="+mn-ea"/>
                <a:cs typeface="+mn-cs"/>
              </a:rPr>
              <a:t>Rogers, 1975.</a:t>
            </a:r>
            <a:endParaRPr kumimoji="1" lang="ja-JP" altLang="en-US" sz="1800" b="0" i="0" u="none" strike="noStrike" kern="1200" cap="none" spc="0" normalizeH="0" baseline="0" noProof="0" dirty="0">
              <a:ln>
                <a:noFill/>
              </a:ln>
              <a:solidFill>
                <a:prstClr val="black"/>
              </a:solidFill>
              <a:effectLst/>
              <a:uLnTx/>
              <a:uFillTx/>
              <a:latin typeface="Meiryo"/>
              <a:ea typeface="+mn-ea"/>
              <a:cs typeface="+mn-cs"/>
            </a:endParaRPr>
          </a:p>
        </p:txBody>
      </p:sp>
      <p:sp>
        <p:nvSpPr>
          <p:cNvPr id="9" name="楕円 8">
            <a:extLst>
              <a:ext uri="{FF2B5EF4-FFF2-40B4-BE49-F238E27FC236}">
                <a16:creationId xmlns:a16="http://schemas.microsoft.com/office/drawing/2014/main" id="{6A235242-0306-5912-4F1C-09082BF6B63B}"/>
              </a:ext>
            </a:extLst>
          </p:cNvPr>
          <p:cNvSpPr/>
          <p:nvPr/>
        </p:nvSpPr>
        <p:spPr>
          <a:xfrm>
            <a:off x="7975158" y="1676756"/>
            <a:ext cx="2441050" cy="417419"/>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楕円 9">
            <a:extLst>
              <a:ext uri="{FF2B5EF4-FFF2-40B4-BE49-F238E27FC236}">
                <a16:creationId xmlns:a16="http://schemas.microsoft.com/office/drawing/2014/main" id="{CEDA9779-9B58-34CF-892B-DB765ADEB3C2}"/>
              </a:ext>
            </a:extLst>
          </p:cNvPr>
          <p:cNvSpPr/>
          <p:nvPr/>
        </p:nvSpPr>
        <p:spPr>
          <a:xfrm rot="19218950">
            <a:off x="8629696" y="1682020"/>
            <a:ext cx="620202" cy="268137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4993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7AB9C-5CB9-0C9C-F8E6-FD9B0B93532B}"/>
              </a:ext>
            </a:extLst>
          </p:cNvPr>
          <p:cNvSpPr>
            <a:spLocks noGrp="1"/>
          </p:cNvSpPr>
          <p:nvPr>
            <p:ph type="title"/>
          </p:nvPr>
        </p:nvSpPr>
        <p:spPr/>
        <p:txBody>
          <a:bodyPr/>
          <a:lstStyle/>
          <a:p>
            <a:r>
              <a:rPr kumimoji="1" lang="ja-JP" altLang="en-US" sz="4800" dirty="0"/>
              <a:t>行列モデルのダイナミクス</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20AC289-E8F7-4A10-3908-B4AF696A2597}"/>
                  </a:ext>
                </a:extLst>
              </p:cNvPr>
              <p:cNvSpPr>
                <a:spLocks noGrp="1"/>
              </p:cNvSpPr>
              <p:nvPr>
                <p:ph idx="1"/>
              </p:nvPr>
            </p:nvSpPr>
            <p:spPr/>
            <p:txBody>
              <a:bodyPr/>
              <a:lstStyle/>
              <a:p>
                <a:r>
                  <a:rPr kumimoji="1" lang="ja-JP" altLang="en-US" dirty="0"/>
                  <a:t>人口動態は次の様に表現出来る（例：対角化可能な場合）</a:t>
                </a:r>
                <a:endParaRPr kumimoji="1" lang="en-US" altLang="ja-JP" dirty="0"/>
              </a:p>
              <a:p>
                <a:pPr marL="0" indent="0">
                  <a:buNone/>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a:latin typeface="Cambria Math" panose="02040503050406030204" pitchFamily="18" charset="0"/>
                            </a:rPr>
                            <m:t>𝑃</m:t>
                          </m:r>
                        </m:e>
                        <m:sub>
                          <m:r>
                            <a:rPr lang="en-US" altLang="ja-JP">
                              <a:latin typeface="Cambria Math" panose="02040503050406030204" pitchFamily="18" charset="0"/>
                            </a:rPr>
                            <m:t>𝑡</m:t>
                          </m:r>
                        </m:sub>
                      </m:sSub>
                      <m:d>
                        <m:dPr>
                          <m:ctrlPr>
                            <a:rPr lang="en-US" altLang="ja-JP" i="1">
                              <a:latin typeface="Cambria Math" panose="02040503050406030204" pitchFamily="18" charset="0"/>
                            </a:rPr>
                          </m:ctrlPr>
                        </m:dPr>
                        <m:e>
                          <m:r>
                            <a:rPr lang="en-US" altLang="ja-JP">
                              <a:latin typeface="Cambria Math" panose="02040503050406030204" pitchFamily="18" charset="0"/>
                            </a:rPr>
                            <m:t>𝑎</m:t>
                          </m:r>
                          <m:r>
                            <a:rPr lang="en-US" altLang="ja-JP">
                              <a:latin typeface="Cambria Math" panose="02040503050406030204" pitchFamily="18" charset="0"/>
                            </a:rPr>
                            <m:t>,</m:t>
                          </m:r>
                          <m:r>
                            <a:rPr lang="en-US" altLang="ja-JP" b="0" i="1" smtClean="0">
                              <a:latin typeface="Cambria Math" panose="02040503050406030204" pitchFamily="18" charset="0"/>
                            </a:rPr>
                            <m:t>𝑖</m:t>
                          </m:r>
                        </m:e>
                      </m:d>
                      <m:r>
                        <a:rPr lang="en-US" altLang="ja-JP" b="0" i="1" smtClean="0">
                          <a:latin typeface="Cambria Math" panose="02040503050406030204" pitchFamily="18" charset="0"/>
                        </a:rPr>
                        <m:t>=</m:t>
                      </m:r>
                      <m:nary>
                        <m:naryPr>
                          <m:chr m:val="∑"/>
                          <m:supHide m:val="on"/>
                          <m:ctrlPr>
                            <a:rPr lang="en-US" altLang="ja-JP" b="0" i="1" smtClean="0">
                              <a:latin typeface="Cambria Math" panose="02040503050406030204" pitchFamily="18" charset="0"/>
                            </a:rPr>
                          </m:ctrlPr>
                        </m:naryPr>
                        <m:sub>
                          <m:r>
                            <a:rPr lang="en-US" altLang="ja-JP" b="0" i="1" smtClean="0">
                              <a:latin typeface="Cambria Math" panose="02040503050406030204" pitchFamily="18" charset="0"/>
                            </a:rPr>
                            <m:t>𝑘</m:t>
                          </m:r>
                        </m:sub>
                        <m:sup/>
                        <m:e>
                          <m:f>
                            <m:fPr>
                              <m:ctrlPr>
                                <a:rPr lang="en-US" altLang="ja-JP" b="0" i="1" smtClean="0">
                                  <a:latin typeface="Cambria Math" panose="02040503050406030204" pitchFamily="18" charset="0"/>
                                </a:rPr>
                              </m:ctrlPr>
                            </m:fPr>
                            <m:num>
                              <m:d>
                                <m:dPr>
                                  <m:begChr m:val="⟨"/>
                                  <m:endChr m:val="⟩"/>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1" i="1" smtClean="0">
                                          <a:latin typeface="Cambria Math" panose="02040503050406030204" pitchFamily="18" charset="0"/>
                                        </a:rPr>
                                        <m:t>𝒗</m:t>
                                      </m:r>
                                    </m:e>
                                    <m:sub>
                                      <m:r>
                                        <a:rPr lang="en-US" altLang="ja-JP" b="0" i="1" smtClean="0">
                                          <a:latin typeface="Cambria Math" panose="02040503050406030204" pitchFamily="18" charset="0"/>
                                        </a:rPr>
                                        <m:t>𝑘</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1" i="1" smtClean="0">
                                          <a:latin typeface="Cambria Math" panose="02040503050406030204" pitchFamily="18" charset="0"/>
                                        </a:rPr>
                                        <m:t>𝒑</m:t>
                                      </m:r>
                                    </m:e>
                                    <m:sub>
                                      <m:r>
                                        <a:rPr lang="en-US" altLang="ja-JP" b="0" i="1" smtClean="0">
                                          <a:latin typeface="Cambria Math" panose="02040503050406030204" pitchFamily="18" charset="0"/>
                                        </a:rPr>
                                        <m:t>0</m:t>
                                      </m:r>
                                    </m:sub>
                                  </m:sSub>
                                </m:e>
                              </m:d>
                            </m:num>
                            <m:den>
                              <m:sSub>
                                <m:sSubPr>
                                  <m:ctrlPr>
                                    <a:rPr lang="en-US" altLang="ja-JP" b="0" i="1" smtClean="0">
                                      <a:latin typeface="Cambria Math" panose="02040503050406030204" pitchFamily="18" charset="0"/>
                                    </a:rPr>
                                  </m:ctrlPr>
                                </m:sSubPr>
                                <m:e>
                                  <m:r>
                                    <a:rPr lang="en-US" altLang="ja-JP" b="1" i="1" smtClean="0">
                                      <a:latin typeface="Cambria Math" panose="02040503050406030204" pitchFamily="18" charset="0"/>
                                    </a:rPr>
                                    <m:t>𝒗</m:t>
                                  </m:r>
                                </m:e>
                                <m:sub>
                                  <m:r>
                                    <a:rPr lang="en-US" altLang="ja-JP" b="0" i="1" smtClean="0">
                                      <a:latin typeface="Cambria Math" panose="02040503050406030204" pitchFamily="18" charset="0"/>
                                    </a:rPr>
                                    <m:t>𝑘</m:t>
                                  </m:r>
                                </m:sub>
                              </m:sSub>
                              <m:sSub>
                                <m:sSubPr>
                                  <m:ctrlPr>
                                    <a:rPr lang="en-US" altLang="ja-JP" b="0" i="1" smtClean="0">
                                      <a:latin typeface="Cambria Math" panose="02040503050406030204" pitchFamily="18" charset="0"/>
                                    </a:rPr>
                                  </m:ctrlPr>
                                </m:sSubPr>
                                <m:e>
                                  <m:r>
                                    <a:rPr lang="en-US" altLang="ja-JP" b="1" i="1" smtClean="0">
                                      <a:latin typeface="Cambria Math" panose="02040503050406030204" pitchFamily="18" charset="0"/>
                                    </a:rPr>
                                    <m:t>𝒘</m:t>
                                  </m:r>
                                </m:e>
                                <m:sub>
                                  <m:r>
                                    <a:rPr lang="en-US" altLang="ja-JP" b="0" i="1" smtClean="0">
                                      <a:latin typeface="Cambria Math" panose="02040503050406030204" pitchFamily="18" charset="0"/>
                                    </a:rPr>
                                    <m:t>𝑘</m:t>
                                  </m:r>
                                </m:sub>
                              </m:sSub>
                            </m:den>
                          </m:f>
                        </m:e>
                      </m:nary>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𝜆</m:t>
                          </m:r>
                        </m:e>
                        <m:sub>
                          <m:r>
                            <a:rPr lang="en-US" altLang="ja-JP" b="0" i="1" smtClean="0">
                              <a:latin typeface="Cambria Math" panose="02040503050406030204" pitchFamily="18" charset="0"/>
                            </a:rPr>
                            <m:t>𝑘</m:t>
                          </m:r>
                        </m:sub>
                        <m:sup>
                          <m:r>
                            <a:rPr lang="en-US" altLang="ja-JP" b="0" i="1" smtClean="0">
                              <a:latin typeface="Cambria Math" panose="02040503050406030204" pitchFamily="18" charset="0"/>
                            </a:rPr>
                            <m:t>𝑡</m:t>
                          </m:r>
                        </m:sup>
                      </m:sSubSup>
                      <m:sSub>
                        <m:sSubPr>
                          <m:ctrlPr>
                            <a:rPr lang="en-US" altLang="ja-JP" i="1">
                              <a:latin typeface="Cambria Math" panose="02040503050406030204" pitchFamily="18" charset="0"/>
                            </a:rPr>
                          </m:ctrlPr>
                        </m:sSubPr>
                        <m:e>
                          <m:r>
                            <a:rPr lang="en-US" altLang="ja-JP" b="1" i="1">
                              <a:latin typeface="Cambria Math" panose="02040503050406030204" pitchFamily="18" charset="0"/>
                            </a:rPr>
                            <m:t>𝒘</m:t>
                          </m:r>
                        </m:e>
                        <m:sub>
                          <m:r>
                            <a:rPr lang="en-US" altLang="ja-JP" i="1">
                              <a:latin typeface="Cambria Math" panose="02040503050406030204" pitchFamily="18" charset="0"/>
                            </a:rPr>
                            <m:t>𝑘</m:t>
                          </m:r>
                        </m:sub>
                      </m:sSub>
                      <m:d>
                        <m:dPr>
                          <m:ctrlPr>
                            <a:rPr lang="en-US" altLang="ja-JP" i="1">
                              <a:latin typeface="Cambria Math" panose="02040503050406030204" pitchFamily="18" charset="0"/>
                            </a:rPr>
                          </m:ctrlPr>
                        </m:dPr>
                        <m:e>
                          <m:r>
                            <a:rPr lang="en-US" altLang="ja-JP">
                              <a:latin typeface="Cambria Math" panose="02040503050406030204" pitchFamily="18" charset="0"/>
                            </a:rPr>
                            <m:t>𝑎</m:t>
                          </m:r>
                          <m:r>
                            <a:rPr lang="en-US" altLang="ja-JP">
                              <a:latin typeface="Cambria Math" panose="02040503050406030204" pitchFamily="18" charset="0"/>
                            </a:rPr>
                            <m:t>,</m:t>
                          </m:r>
                          <m:r>
                            <a:rPr lang="en-US" altLang="ja-JP" i="1">
                              <a:latin typeface="Cambria Math" panose="02040503050406030204" pitchFamily="18" charset="0"/>
                            </a:rPr>
                            <m:t>𝑖</m:t>
                          </m:r>
                        </m:e>
                      </m:d>
                    </m:oMath>
                  </m:oMathPara>
                </a14:m>
                <a:endParaRPr kumimoji="1" lang="en-US" altLang="ja-JP" dirty="0"/>
              </a:p>
              <a:p>
                <a:r>
                  <a:rPr kumimoji="1" lang="ja-JP" altLang="en-US" dirty="0"/>
                  <a:t>十分大きな</a:t>
                </a:r>
                <a:r>
                  <a:rPr kumimoji="1" lang="en-US" altLang="ja-JP" dirty="0"/>
                  <a:t>, </a:t>
                </a:r>
                <a:r>
                  <a:rPr kumimoji="1" lang="ja-JP" altLang="en-US" dirty="0"/>
                  <a:t>時刻における漸近挙動</a:t>
                </a:r>
                <a:r>
                  <a:rPr kumimoji="1" lang="en-US" altLang="ja-JP" dirty="0"/>
                  <a:t>:</a:t>
                </a:r>
                <a:r>
                  <a:rPr lang="en-US" altLang="ja-JP" dirty="0"/>
                  <a:t> </a:t>
                </a:r>
                <a14:m>
                  <m:oMath xmlns:m="http://schemas.openxmlformats.org/officeDocument/2006/math">
                    <m:limLow>
                      <m:limLowPr>
                        <m:ctrlPr>
                          <a:rPr lang="en-US" altLang="ja-JP" sz="1800" b="0" i="1" smtClean="0">
                            <a:latin typeface="Cambria Math" panose="02040503050406030204" pitchFamily="18" charset="0"/>
                          </a:rPr>
                        </m:ctrlPr>
                      </m:limLowPr>
                      <m:e>
                        <m:r>
                          <m:rPr>
                            <m:sty m:val="p"/>
                          </m:rPr>
                          <a:rPr lang="en-US" altLang="ja-JP" sz="1800" b="0" i="0" smtClean="0">
                            <a:latin typeface="Cambria Math" panose="02040503050406030204" pitchFamily="18" charset="0"/>
                          </a:rPr>
                          <m:t>lim</m:t>
                        </m:r>
                      </m:e>
                      <m:lim>
                        <m:r>
                          <m:rPr>
                            <m:sty m:val="p"/>
                          </m:rPr>
                          <a:rPr lang="en-US" altLang="ja-JP" sz="1800" b="0" i="0" smtClean="0">
                            <a:latin typeface="Cambria Math" panose="02040503050406030204" pitchFamily="18" charset="0"/>
                          </a:rPr>
                          <m:t>t</m:t>
                        </m:r>
                        <m:r>
                          <a:rPr lang="en-US" altLang="ja-JP" sz="1800" b="0" i="1" smtClean="0">
                            <a:latin typeface="Cambria Math" panose="02040503050406030204" pitchFamily="18" charset="0"/>
                          </a:rPr>
                          <m:t>↑</m:t>
                        </m:r>
                        <m:r>
                          <a:rPr lang="en-US" altLang="ja-JP" sz="1800" b="0" i="1" smtClean="0">
                            <a:latin typeface="Cambria Math" panose="02040503050406030204" pitchFamily="18" charset="0"/>
                          </a:rPr>
                          <m:t>∞</m:t>
                        </m:r>
                      </m:lim>
                    </m:limLow>
                    <m:sSub>
                      <m:sSubPr>
                        <m:ctrlPr>
                          <a:rPr lang="en-US" altLang="ja-JP" sz="1800" i="1">
                            <a:latin typeface="Cambria Math" panose="02040503050406030204" pitchFamily="18" charset="0"/>
                          </a:rPr>
                        </m:ctrlPr>
                      </m:sSubPr>
                      <m:e>
                        <m:r>
                          <a:rPr lang="en-US" altLang="ja-JP" sz="1800">
                            <a:latin typeface="Cambria Math" panose="02040503050406030204" pitchFamily="18" charset="0"/>
                          </a:rPr>
                          <m:t>𝑃</m:t>
                        </m:r>
                      </m:e>
                      <m:sub>
                        <m:r>
                          <a:rPr lang="en-US" altLang="ja-JP" sz="1800">
                            <a:latin typeface="Cambria Math" panose="02040503050406030204" pitchFamily="18" charset="0"/>
                          </a:rPr>
                          <m:t>𝑡</m:t>
                        </m:r>
                      </m:sub>
                    </m:sSub>
                    <m:d>
                      <m:dPr>
                        <m:ctrlPr>
                          <a:rPr lang="en-US" altLang="ja-JP" sz="1800" i="1">
                            <a:latin typeface="Cambria Math" panose="02040503050406030204" pitchFamily="18" charset="0"/>
                          </a:rPr>
                        </m:ctrlPr>
                      </m:dPr>
                      <m:e>
                        <m:r>
                          <a:rPr lang="en-US" altLang="ja-JP" sz="1800">
                            <a:latin typeface="Cambria Math" panose="02040503050406030204" pitchFamily="18" charset="0"/>
                          </a:rPr>
                          <m:t>𝑎</m:t>
                        </m:r>
                        <m:r>
                          <a:rPr lang="en-US" altLang="ja-JP" sz="1800">
                            <a:latin typeface="Cambria Math" panose="02040503050406030204" pitchFamily="18" charset="0"/>
                          </a:rPr>
                          <m:t>,</m:t>
                        </m:r>
                        <m:r>
                          <a:rPr lang="en-US" altLang="ja-JP" sz="1800" b="0" i="1" smtClean="0">
                            <a:latin typeface="Cambria Math" panose="02040503050406030204" pitchFamily="18" charset="0"/>
                          </a:rPr>
                          <m:t>𝑖</m:t>
                        </m:r>
                      </m:e>
                    </m:d>
                    <m:r>
                      <a:rPr lang="en-US" altLang="ja-JP" sz="1800" b="0" i="1" smtClean="0">
                        <a:latin typeface="Cambria Math" panose="02040503050406030204" pitchFamily="18" charset="0"/>
                      </a:rPr>
                      <m:t>≈</m:t>
                    </m:r>
                    <m:sSubSup>
                      <m:sSubSupPr>
                        <m:ctrlPr>
                          <a:rPr lang="en-US" altLang="ja-JP" sz="1800" i="1">
                            <a:latin typeface="Cambria Math" panose="02040503050406030204" pitchFamily="18" charset="0"/>
                          </a:rPr>
                        </m:ctrlPr>
                      </m:sSubSupPr>
                      <m:e>
                        <m:r>
                          <a:rPr lang="en-US" altLang="ja-JP" sz="1800" i="1">
                            <a:latin typeface="Cambria Math" panose="02040503050406030204" pitchFamily="18" charset="0"/>
                          </a:rPr>
                          <m:t>𝜆</m:t>
                        </m:r>
                      </m:e>
                      <m:sub>
                        <m:r>
                          <a:rPr lang="en-US" altLang="ja-JP" sz="1800" b="0" i="1" smtClean="0">
                            <a:latin typeface="Cambria Math" panose="02040503050406030204" pitchFamily="18" charset="0"/>
                          </a:rPr>
                          <m:t>1</m:t>
                        </m:r>
                      </m:sub>
                      <m:sup>
                        <m:r>
                          <a:rPr lang="en-US" altLang="ja-JP" sz="1800" i="1">
                            <a:latin typeface="Cambria Math" panose="02040503050406030204" pitchFamily="18" charset="0"/>
                          </a:rPr>
                          <m:t>𝑡</m:t>
                        </m:r>
                      </m:sup>
                    </m:sSubSup>
                    <m:sSub>
                      <m:sSubPr>
                        <m:ctrlPr>
                          <a:rPr lang="en-US" altLang="ja-JP" sz="1800" i="1">
                            <a:latin typeface="Cambria Math" panose="02040503050406030204" pitchFamily="18" charset="0"/>
                          </a:rPr>
                        </m:ctrlPr>
                      </m:sSubPr>
                      <m:e>
                        <m:r>
                          <a:rPr lang="en-US" altLang="ja-JP" sz="1800" b="1" i="1">
                            <a:latin typeface="Cambria Math" panose="02040503050406030204" pitchFamily="18" charset="0"/>
                          </a:rPr>
                          <m:t>𝒘</m:t>
                        </m:r>
                      </m:e>
                      <m:sub>
                        <m:r>
                          <a:rPr lang="en-US" altLang="ja-JP" sz="1800" b="0" i="1" smtClean="0">
                            <a:latin typeface="Cambria Math" panose="02040503050406030204" pitchFamily="18" charset="0"/>
                          </a:rPr>
                          <m:t>1</m:t>
                        </m:r>
                      </m:sub>
                    </m:sSub>
                    <m:d>
                      <m:dPr>
                        <m:ctrlPr>
                          <a:rPr lang="en-US" altLang="ja-JP" sz="1800" i="1">
                            <a:latin typeface="Cambria Math" panose="02040503050406030204" pitchFamily="18" charset="0"/>
                          </a:rPr>
                        </m:ctrlPr>
                      </m:dPr>
                      <m:e>
                        <m:r>
                          <a:rPr lang="en-US" altLang="ja-JP" sz="1800">
                            <a:latin typeface="Cambria Math" panose="02040503050406030204" pitchFamily="18" charset="0"/>
                          </a:rPr>
                          <m:t>𝑎</m:t>
                        </m:r>
                        <m:r>
                          <a:rPr lang="en-US" altLang="ja-JP" sz="1800">
                            <a:latin typeface="Cambria Math" panose="02040503050406030204" pitchFamily="18" charset="0"/>
                          </a:rPr>
                          <m:t>,</m:t>
                        </m:r>
                        <m:r>
                          <a:rPr lang="en-US" altLang="ja-JP" sz="1800" i="1">
                            <a:latin typeface="Cambria Math" panose="02040503050406030204" pitchFamily="18" charset="0"/>
                          </a:rPr>
                          <m:t>𝑖</m:t>
                        </m:r>
                      </m:e>
                    </m:d>
                    <m:d>
                      <m:dPr>
                        <m:ctrlPr>
                          <a:rPr lang="en-US" altLang="ja-JP" sz="1800" i="1" smtClean="0">
                            <a:latin typeface="Cambria Math" panose="02040503050406030204" pitchFamily="18" charset="0"/>
                          </a:rPr>
                        </m:ctrlPr>
                      </m:dPr>
                      <m:e>
                        <m:r>
                          <a:rPr lang="en-US" altLang="ja-JP" sz="1800" b="0" i="1" smtClean="0">
                            <a:latin typeface="Cambria Math" panose="02040503050406030204" pitchFamily="18" charset="0"/>
                          </a:rPr>
                          <m:t>1</m:t>
                        </m:r>
                        <m:r>
                          <a:rPr lang="en-US" altLang="ja-JP" sz="1800" b="0" i="1" smtClean="0">
                            <a:latin typeface="Cambria Math" panose="02040503050406030204" pitchFamily="18" charset="0"/>
                          </a:rPr>
                          <m:t>+</m:t>
                        </m:r>
                        <m:r>
                          <a:rPr lang="en-US" altLang="ja-JP" sz="1800" b="0" i="1" smtClean="0">
                            <a:latin typeface="Cambria Math" panose="02040503050406030204" pitchFamily="18" charset="0"/>
                          </a:rPr>
                          <m:t>𝑂</m:t>
                        </m:r>
                        <m:d>
                          <m:dPr>
                            <m:ctrlPr>
                              <a:rPr lang="en-US" altLang="ja-JP" sz="1800" b="0" i="1" smtClean="0">
                                <a:latin typeface="Cambria Math" panose="02040503050406030204" pitchFamily="18" charset="0"/>
                              </a:rPr>
                            </m:ctrlPr>
                          </m:dPr>
                          <m:e>
                            <m:r>
                              <m:rPr>
                                <m:sty m:val="p"/>
                              </m:rPr>
                              <a:rPr lang="en-US" altLang="ja-JP" sz="1800" i="1">
                                <a:latin typeface="Cambria Math" panose="02040503050406030204" pitchFamily="18" charset="0"/>
                              </a:rPr>
                              <m:t>exp</m:t>
                            </m:r>
                            <m:d>
                              <m:dPr>
                                <m:begChr m:val="{"/>
                                <m:endChr m:val="}"/>
                                <m:ctrlPr>
                                  <a:rPr lang="en-US" altLang="ja-JP" sz="1800" i="1">
                                    <a:latin typeface="Cambria Math" panose="02040503050406030204" pitchFamily="18" charset="0"/>
                                  </a:rPr>
                                </m:ctrlPr>
                              </m:dPr>
                              <m:e>
                                <m:r>
                                  <a:rPr lang="en-US" altLang="ja-JP" sz="1800" b="0" i="1" smtClean="0">
                                    <a:latin typeface="Cambria Math" panose="02040503050406030204" pitchFamily="18" charset="0"/>
                                  </a:rPr>
                                  <m:t>−</m:t>
                                </m:r>
                                <m:r>
                                  <a:rPr lang="en-US" altLang="ja-JP" sz="1800" b="0" i="1" smtClean="0">
                                    <a:latin typeface="Cambria Math" panose="02040503050406030204" pitchFamily="18" charset="0"/>
                                  </a:rPr>
                                  <m:t>𝜂</m:t>
                                </m:r>
                                <m:r>
                                  <a:rPr lang="en-US" altLang="ja-JP" sz="1800" b="0" i="1" smtClean="0">
                                    <a:latin typeface="Cambria Math" panose="02040503050406030204" pitchFamily="18" charset="0"/>
                                  </a:rPr>
                                  <m:t>𝑡</m:t>
                                </m:r>
                              </m:e>
                            </m:d>
                          </m:e>
                        </m:d>
                      </m:e>
                    </m:d>
                    <m:r>
                      <a:rPr lang="en-US" altLang="ja-JP" sz="1800" b="0" i="1" smtClean="0">
                        <a:latin typeface="Cambria Math" panose="02040503050406030204" pitchFamily="18" charset="0"/>
                      </a:rPr>
                      <m:t>, </m:t>
                    </m:r>
                    <m:r>
                      <a:rPr lang="en-US" altLang="ja-JP" sz="1800" b="0" i="1" smtClean="0">
                        <a:latin typeface="Cambria Math" panose="02040503050406030204" pitchFamily="18" charset="0"/>
                      </a:rPr>
                      <m:t>𝜂</m:t>
                    </m:r>
                    <m:r>
                      <a:rPr lang="en-US" altLang="ja-JP" sz="1800" b="0" i="1" smtClean="0">
                        <a:latin typeface="Cambria Math" panose="02040503050406030204" pitchFamily="18" charset="0"/>
                      </a:rPr>
                      <m:t>&gt;</m:t>
                    </m:r>
                    <m:r>
                      <a:rPr lang="en-US" altLang="ja-JP" sz="1800" b="0" i="1" smtClean="0">
                        <a:latin typeface="Cambria Math" panose="02040503050406030204" pitchFamily="18" charset="0"/>
                      </a:rPr>
                      <m:t>0</m:t>
                    </m:r>
                  </m:oMath>
                </a14:m>
                <a:endParaRPr lang="en-US" altLang="ja-JP" sz="1800" b="0" dirty="0"/>
              </a:p>
              <a:p>
                <a:r>
                  <a:rPr kumimoji="1" lang="ja-JP" altLang="en-US" dirty="0"/>
                  <a:t>少子化の地域特性の影響を調べるには次の偏導係数を考えたい．   </a:t>
                </a:r>
                <a:endParaRPr kumimoji="1" lang="en-US" altLang="ja-JP" dirty="0"/>
              </a:p>
              <a:p>
                <a:pPr marL="0" indent="0">
                  <a:buNone/>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m:t>
                              </m:r>
                            </m:sub>
                          </m:sSub>
                        </m:num>
                        <m:den>
                          <m:r>
                            <a:rPr kumimoji="1" lang="en-US" altLang="ja-JP" b="0" i="1" smtClean="0">
                              <a:latin typeface="Cambria Math" panose="02040503050406030204" pitchFamily="18" charset="0"/>
                            </a:rPr>
                            <m:t>𝜕</m:t>
                          </m:r>
                          <m:sSub>
                            <m:sSubPr>
                              <m:ctrlPr>
                                <a:rPr lang="en-US" altLang="ja-JP" i="1">
                                  <a:solidFill>
                                    <a:schemeClr val="accent2">
                                      <a:lumMod val="75000"/>
                                    </a:schemeClr>
                                  </a:solidFill>
                                  <a:latin typeface="Cambria Math" panose="02040503050406030204" pitchFamily="18" charset="0"/>
                                </a:rPr>
                              </m:ctrlPr>
                            </m:sSubPr>
                            <m:e>
                              <m:r>
                                <a:rPr lang="en-US" altLang="ja-JP">
                                  <a:solidFill>
                                    <a:schemeClr val="accent2">
                                      <a:lumMod val="75000"/>
                                    </a:schemeClr>
                                  </a:solidFill>
                                  <a:latin typeface="Cambria Math" panose="02040503050406030204" pitchFamily="18" charset="0"/>
                                </a:rPr>
                                <m:t>𝑘</m:t>
                              </m:r>
                            </m:e>
                            <m:sub>
                              <m:r>
                                <a:rPr lang="en-US" altLang="ja-JP">
                                  <a:solidFill>
                                    <a:schemeClr val="accent2">
                                      <a:lumMod val="75000"/>
                                    </a:schemeClr>
                                  </a:solidFill>
                                  <a:latin typeface="Cambria Math" panose="02040503050406030204" pitchFamily="18" charset="0"/>
                                </a:rPr>
                                <m:t>𝑖𝑗</m:t>
                              </m:r>
                            </m:sub>
                          </m:sSub>
                          <m:d>
                            <m:dPr>
                              <m:ctrlPr>
                                <a:rPr lang="en-US" altLang="ja-JP" i="1">
                                  <a:solidFill>
                                    <a:schemeClr val="accent2">
                                      <a:lumMod val="75000"/>
                                    </a:schemeClr>
                                  </a:solidFill>
                                  <a:latin typeface="Cambria Math" panose="02040503050406030204" pitchFamily="18" charset="0"/>
                                </a:rPr>
                              </m:ctrlPr>
                            </m:dPr>
                            <m:e>
                              <m:r>
                                <a:rPr lang="en-US" altLang="ja-JP">
                                  <a:solidFill>
                                    <a:schemeClr val="accent2">
                                      <a:lumMod val="75000"/>
                                    </a:schemeClr>
                                  </a:solidFill>
                                  <a:latin typeface="Cambria Math" panose="02040503050406030204" pitchFamily="18" charset="0"/>
                                </a:rPr>
                                <m:t>𝑎</m:t>
                              </m:r>
                            </m:e>
                          </m:d>
                        </m:den>
                      </m:f>
                      <m:r>
                        <a:rPr kumimoji="1" lang="en-US" altLang="ja-JP" b="0" i="1" smtClean="0">
                          <a:latin typeface="Cambria Math" panose="02040503050406030204" pitchFamily="18" charset="0"/>
                        </a:rPr>
                        <m:t>, </m:t>
                      </m:r>
                      <m:f>
                        <m:fPr>
                          <m:ctrlPr>
                            <a:rPr kumimoji="1" lang="en-US" altLang="ja-JP" b="0" i="1" smtClean="0">
                              <a:latin typeface="Cambria Math" panose="02040503050406030204" pitchFamily="18" charset="0"/>
                            </a:rPr>
                          </m:ctrlPr>
                        </m:fPr>
                        <m:num>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𝜆</m:t>
                              </m:r>
                            </m:e>
                            <m:sub>
                              <m:r>
                                <a:rPr kumimoji="1" lang="en-US" altLang="ja-JP" i="1">
                                  <a:latin typeface="Cambria Math" panose="02040503050406030204" pitchFamily="18" charset="0"/>
                                </a:rPr>
                                <m:t>1</m:t>
                              </m:r>
                            </m:sub>
                          </m:sSub>
                        </m:num>
                        <m:den>
                          <m:r>
                            <a:rPr kumimoji="1" lang="en-US" altLang="ja-JP" b="0" i="1" smtClean="0">
                              <a:latin typeface="Cambria Math" panose="02040503050406030204" pitchFamily="18" charset="0"/>
                            </a:rPr>
                            <m:t>𝜕</m:t>
                          </m:r>
                          <m:sSub>
                            <m:sSubPr>
                              <m:ctrlPr>
                                <a:rPr lang="en-US" altLang="ja-JP" i="1">
                                  <a:solidFill>
                                    <a:schemeClr val="accent5">
                                      <a:lumMod val="75000"/>
                                    </a:schemeClr>
                                  </a:solidFill>
                                  <a:latin typeface="Cambria Math" panose="02040503050406030204" pitchFamily="18" charset="0"/>
                                </a:rPr>
                              </m:ctrlPr>
                            </m:sSubPr>
                            <m:e>
                              <m:r>
                                <a:rPr lang="en-US" altLang="ja-JP">
                                  <a:solidFill>
                                    <a:schemeClr val="accent5">
                                      <a:lumMod val="75000"/>
                                    </a:schemeClr>
                                  </a:solidFill>
                                  <a:latin typeface="Cambria Math" panose="02040503050406030204" pitchFamily="18" charset="0"/>
                                </a:rPr>
                                <m:t>𝑓</m:t>
                              </m:r>
                            </m:e>
                            <m:sub>
                              <m:r>
                                <a:rPr lang="en-US" altLang="ja-JP">
                                  <a:solidFill>
                                    <a:schemeClr val="accent5">
                                      <a:lumMod val="75000"/>
                                    </a:schemeClr>
                                  </a:solidFill>
                                  <a:latin typeface="Cambria Math" panose="02040503050406030204" pitchFamily="18" charset="0"/>
                                </a:rPr>
                                <m:t>𝑖𝑗</m:t>
                              </m:r>
                            </m:sub>
                          </m:sSub>
                          <m:d>
                            <m:dPr>
                              <m:ctrlPr>
                                <a:rPr lang="en-US" altLang="ja-JP" i="1">
                                  <a:solidFill>
                                    <a:schemeClr val="accent5">
                                      <a:lumMod val="75000"/>
                                    </a:schemeClr>
                                  </a:solidFill>
                                  <a:latin typeface="Cambria Math" panose="02040503050406030204" pitchFamily="18" charset="0"/>
                                </a:rPr>
                              </m:ctrlPr>
                            </m:dPr>
                            <m:e>
                              <m:r>
                                <a:rPr lang="en-US" altLang="ja-JP">
                                  <a:solidFill>
                                    <a:schemeClr val="accent5">
                                      <a:lumMod val="75000"/>
                                    </a:schemeClr>
                                  </a:solidFill>
                                  <a:latin typeface="Cambria Math" panose="02040503050406030204" pitchFamily="18" charset="0"/>
                                </a:rPr>
                                <m:t>𝑎</m:t>
                              </m:r>
                            </m:e>
                          </m:d>
                        </m:den>
                      </m:f>
                      <m:r>
                        <a:rPr lang="en-US" altLang="ja-JP" b="0" i="1" smtClean="0">
                          <a:solidFill>
                            <a:schemeClr val="tx1"/>
                          </a:solidFill>
                          <a:latin typeface="Cambria Math" panose="02040503050406030204" pitchFamily="18" charset="0"/>
                        </a:rPr>
                        <m:t>.</m:t>
                      </m:r>
                    </m:oMath>
                  </m:oMathPara>
                </a14:m>
                <a:endParaRPr kumimoji="1" lang="en-US" altLang="ja-JP" dirty="0"/>
              </a:p>
              <a:p>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B20AC289-E8F7-4A10-3908-B4AF696A2597}"/>
                  </a:ext>
                </a:extLst>
              </p:cNvPr>
              <p:cNvSpPr>
                <a:spLocks noGrp="1" noRot="1" noChangeAspect="1" noMove="1" noResize="1" noEditPoints="1" noAdjustHandles="1" noChangeArrowheads="1" noChangeShapeType="1" noTextEdit="1"/>
              </p:cNvSpPr>
              <p:nvPr>
                <p:ph idx="1"/>
              </p:nvPr>
            </p:nvSpPr>
            <p:spPr>
              <a:blipFill>
                <a:blip r:embed="rId2"/>
                <a:stretch>
                  <a:fillRect l="-1050"/>
                </a:stretch>
              </a:blipFill>
            </p:spPr>
            <p:txBody>
              <a:bodyPr/>
              <a:lstStyle/>
              <a:p>
                <a:r>
                  <a:rPr lang="ja-JP" altLang="en-US">
                    <a:noFill/>
                  </a:rPr>
                  <a:t> </a:t>
                </a:r>
              </a:p>
            </p:txBody>
          </p:sp>
        </mc:Fallback>
      </mc:AlternateContent>
      <p:sp>
        <p:nvSpPr>
          <p:cNvPr id="4" name="テキスト プレースホルダー 3">
            <a:extLst>
              <a:ext uri="{FF2B5EF4-FFF2-40B4-BE49-F238E27FC236}">
                <a16:creationId xmlns:a16="http://schemas.microsoft.com/office/drawing/2014/main" id="{611BF0F5-AAB6-F4A5-2DFF-CE4A58C84852}"/>
              </a:ext>
            </a:extLst>
          </p:cNvPr>
          <p:cNvSpPr>
            <a:spLocks noGrp="1"/>
          </p:cNvSpPr>
          <p:nvPr>
            <p:ph type="body" sz="half" idx="2"/>
          </p:nvPr>
        </p:nvSpPr>
        <p:spPr/>
        <p:txBody>
          <a:bodyPr>
            <a:normAutofit/>
          </a:bodyPr>
          <a:lstStyle/>
          <a:p>
            <a:r>
              <a:rPr kumimoji="1" lang="ja-JP" altLang="en-US" dirty="0"/>
              <a:t>多地域レスリー行列モデルは基本的な線形代数の基本的性質に従い支配的固有値とその固システムに従う．</a:t>
            </a:r>
          </a:p>
        </p:txBody>
      </p:sp>
    </p:spTree>
    <p:extLst>
      <p:ext uri="{BB962C8B-B14F-4D97-AF65-F5344CB8AC3E}">
        <p14:creationId xmlns:p14="http://schemas.microsoft.com/office/powerpoint/2010/main" val="20127413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318</TotalTime>
  <Words>3776</Words>
  <Application>Microsoft Office PowerPoint</Application>
  <PresentationFormat>ワイド画面</PresentationFormat>
  <Paragraphs>404</Paragraphs>
  <Slides>41</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41</vt:i4>
      </vt:variant>
    </vt:vector>
  </HeadingPairs>
  <TitlesOfParts>
    <vt:vector size="57" baseType="lpstr">
      <vt:lpstr>-apple-system</vt:lpstr>
      <vt:lpstr>CMR12</vt:lpstr>
      <vt:lpstr>Söhne</vt:lpstr>
      <vt:lpstr>Meiryo</vt:lpstr>
      <vt:lpstr>游ゴシック</vt:lpstr>
      <vt:lpstr>游ゴシック Light</vt:lpstr>
      <vt:lpstr>Aharoni</vt:lpstr>
      <vt:lpstr>Arial</vt:lpstr>
      <vt:lpstr>Calibri</vt:lpstr>
      <vt:lpstr>Cambria Math</vt:lpstr>
      <vt:lpstr>Roboto</vt:lpstr>
      <vt:lpstr>Times New Roman</vt:lpstr>
      <vt:lpstr>Office テーマ</vt:lpstr>
      <vt:lpstr>FadeVTI</vt:lpstr>
      <vt:lpstr>1_Office テーマ</vt:lpstr>
      <vt:lpstr>4_Office テーマ</vt:lpstr>
      <vt:lpstr>多地域レスリー行列 の理論と応用 ～日本の人口減少における国内・国際移動の影響～</vt:lpstr>
      <vt:lpstr>日本の 少子・高齢化 の歴史</vt:lpstr>
      <vt:lpstr>地域別合計特殊出生率</vt:lpstr>
      <vt:lpstr>講演の流れ</vt:lpstr>
      <vt:lpstr>人口移動・死亡過程の数理モデル①</vt:lpstr>
      <vt:lpstr>人口移動・死亡過程の数理モデル②</vt:lpstr>
      <vt:lpstr>都道府県別再生産過程</vt:lpstr>
      <vt:lpstr>多地域・ レスリー行列モデル</vt:lpstr>
      <vt:lpstr>行列モデルのダイナミクス</vt:lpstr>
      <vt:lpstr>一般化 レスリー行列 （多地域レスリー行列） の理論</vt:lpstr>
      <vt:lpstr>右固有ベクトルと都道府県別繁殖価</vt:lpstr>
      <vt:lpstr>繁殖価と固有多項式</vt:lpstr>
      <vt:lpstr>既約非負行列と人口学的自然さ</vt:lpstr>
      <vt:lpstr>フロベニウス根の固有ベクトル の表現定理</vt:lpstr>
      <vt:lpstr>０歳の繁殖価と安定都道府県分布</vt:lpstr>
      <vt:lpstr>データの出典：</vt:lpstr>
      <vt:lpstr>The structure of reproductive value in 2020</vt:lpstr>
      <vt:lpstr>The stable age-prefecture distribution</vt:lpstr>
      <vt:lpstr>行列の摂動理論： 感度分析と感度行列</vt:lpstr>
      <vt:lpstr>感度分析と少子化対策への指針</vt:lpstr>
      <vt:lpstr>2010年と比較しても感度の構造は変わらず，都市部から出生率の高い地方へ移動する効果は２０代まで，３０代以降は都市部の出生率の改善の効果が勝る．</vt:lpstr>
      <vt:lpstr>2020年のデータにおける 移住率と地域別出生率の感度</vt:lpstr>
      <vt:lpstr>2020年データによる出生率の感度</vt:lpstr>
      <vt:lpstr>まとめ</vt:lpstr>
      <vt:lpstr>保全生態学への応用 </vt:lpstr>
      <vt:lpstr>タイプ再生産数への応用</vt:lpstr>
      <vt:lpstr>PowerPoint プレゼンテーション</vt:lpstr>
      <vt:lpstr>PowerPoint プレゼンテーション</vt:lpstr>
      <vt:lpstr>2015 年の日本の TRN</vt:lpstr>
      <vt:lpstr>人口国際移動の評価への応用</vt:lpstr>
      <vt:lpstr>日本における外国人流入の現状</vt:lpstr>
      <vt:lpstr>移民を含む多地域レスリー行列モデル</vt:lpstr>
      <vt:lpstr>(I-L)^(-1)の構造</vt:lpstr>
      <vt:lpstr>移民の影響</vt:lpstr>
      <vt:lpstr>まとめ</vt:lpstr>
      <vt:lpstr>Future work </vt:lpstr>
      <vt:lpstr>異質性を持つ年齢構造モデル</vt:lpstr>
      <vt:lpstr>固有システムに現れるFredholm方程式</vt:lpstr>
      <vt:lpstr>Term-wiseな構造的類似性</vt:lpstr>
      <vt:lpstr>連続モデルにおいても遺伝的貢献経路の解釈が出来る.</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多地域レスリー行列 の理論と応用 ～日本の人口減少における国内・国際移動の影響～</dc:title>
  <dc:creator>大泉 嶺</dc:creator>
  <cp:lastModifiedBy>大泉 嶺</cp:lastModifiedBy>
  <cp:revision>25</cp:revision>
  <dcterms:created xsi:type="dcterms:W3CDTF">2023-08-14T07:03:15Z</dcterms:created>
  <dcterms:modified xsi:type="dcterms:W3CDTF">2023-08-22T04:35:53Z</dcterms:modified>
</cp:coreProperties>
</file>